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8"/>
  </p:notesMasterIdLst>
  <p:handoutMasterIdLst>
    <p:handoutMasterId r:id="rId19"/>
  </p:handoutMasterIdLst>
  <p:sldIdLst>
    <p:sldId id="256" r:id="rId2"/>
    <p:sldId id="257" r:id="rId3"/>
    <p:sldId id="274" r:id="rId4"/>
    <p:sldId id="273" r:id="rId5"/>
    <p:sldId id="259" r:id="rId6"/>
    <p:sldId id="270" r:id="rId7"/>
    <p:sldId id="260" r:id="rId8"/>
    <p:sldId id="261" r:id="rId9"/>
    <p:sldId id="271" r:id="rId10"/>
    <p:sldId id="275" r:id="rId11"/>
    <p:sldId id="272" r:id="rId12"/>
    <p:sldId id="266" r:id="rId13"/>
    <p:sldId id="267" r:id="rId14"/>
    <p:sldId id="276" r:id="rId15"/>
    <p:sldId id="268" r:id="rId16"/>
    <p:sldId id="269" r:id="rId17"/>
  </p:sldIdLst>
  <p:sldSz cx="12192000" cy="6858000"/>
  <p:notesSz cx="6789738"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6" d="100"/>
          <a:sy n="46" d="100"/>
        </p:scale>
        <p:origin x="-2792" y="-112"/>
      </p:cViewPr>
      <p:guideLst>
        <p:guide orient="horz" pos="2160"/>
        <p:guide pos="3840"/>
      </p:guideLst>
    </p:cSldViewPr>
  </p:slideViewPr>
  <p:notesTextViewPr>
    <p:cViewPr>
      <p:scale>
        <a:sx n="1" d="1"/>
        <a:sy n="1" d="1"/>
      </p:scale>
      <p:origin x="0" y="0"/>
    </p:cViewPr>
  </p:notesTextViewPr>
  <p:sorterViewPr>
    <p:cViewPr>
      <p:scale>
        <a:sx n="100" d="100"/>
        <a:sy n="100" d="100"/>
      </p:scale>
      <p:origin x="0" y="-100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commentAuthors" Target="commentAuthor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470E6D-72BE-4BDC-99DC-C203EE7172F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he-IL"/>
        </a:p>
      </dgm:t>
    </dgm:pt>
    <dgm:pt modelId="{A21DF403-C12C-45E3-BB23-16713585FB91}">
      <dgm:prSet phldrT="[טקסט]"/>
      <dgm:spPr/>
      <dgm:t>
        <a:bodyPr/>
        <a:lstStyle/>
        <a:p>
          <a:pPr rtl="1"/>
          <a:r>
            <a:rPr lang="en-US" b="1" dirty="0">
              <a:solidFill>
                <a:schemeClr val="bg1"/>
              </a:solidFill>
            </a:rPr>
            <a:t>Unshakable  liberation of mind</a:t>
          </a:r>
          <a:endParaRPr lang="he-IL" dirty="0">
            <a:solidFill>
              <a:schemeClr val="bg1"/>
            </a:solidFill>
          </a:endParaRPr>
        </a:p>
      </dgm:t>
    </dgm:pt>
    <dgm:pt modelId="{54481CDA-788B-4AFD-B4B0-B1527D183EB1}" type="parTrans" cxnId="{92181F15-D72E-4472-A5AD-F9CB7F66029E}">
      <dgm:prSet/>
      <dgm:spPr/>
      <dgm:t>
        <a:bodyPr/>
        <a:lstStyle/>
        <a:p>
          <a:pPr rtl="1"/>
          <a:endParaRPr lang="he-IL"/>
        </a:p>
      </dgm:t>
    </dgm:pt>
    <dgm:pt modelId="{A6233360-4781-4E06-BEB5-D3934237A0AD}" type="sibTrans" cxnId="{92181F15-D72E-4472-A5AD-F9CB7F66029E}">
      <dgm:prSet/>
      <dgm:spPr/>
      <dgm:t>
        <a:bodyPr/>
        <a:lstStyle/>
        <a:p>
          <a:pPr rtl="1"/>
          <a:endParaRPr lang="he-IL"/>
        </a:p>
      </dgm:t>
    </dgm:pt>
    <dgm:pt modelId="{A2226C0C-B13D-4AF2-8BFD-742724ABB58E}">
      <dgm:prSet phldrT="[טקסט]"/>
      <dgm:spPr/>
      <dgm:t>
        <a:bodyPr/>
        <a:lstStyle/>
        <a:p>
          <a:pPr rtl="1"/>
          <a:r>
            <a:rPr lang="en-US" b="1" dirty="0">
              <a:solidFill>
                <a:schemeClr val="bg1"/>
              </a:solidFill>
            </a:rPr>
            <a:t>Sign-less</a:t>
          </a:r>
          <a:r>
            <a:rPr lang="en-US" dirty="0">
              <a:solidFill>
                <a:schemeClr val="bg1"/>
              </a:solidFill>
            </a:rPr>
            <a:t> </a:t>
          </a:r>
          <a:r>
            <a:rPr lang="en-US" b="1" dirty="0">
              <a:solidFill>
                <a:schemeClr val="bg1"/>
              </a:solidFill>
            </a:rPr>
            <a:t>liberation of mind</a:t>
          </a:r>
          <a:r>
            <a:rPr lang="en-US" dirty="0">
              <a:solidFill>
                <a:schemeClr val="bg1"/>
              </a:solidFill>
            </a:rPr>
            <a:t> </a:t>
          </a:r>
          <a:endParaRPr lang="he-IL" dirty="0">
            <a:solidFill>
              <a:schemeClr val="bg1"/>
            </a:solidFill>
          </a:endParaRPr>
        </a:p>
      </dgm:t>
    </dgm:pt>
    <dgm:pt modelId="{8C410615-D9F1-4EA5-BDF9-40E99B0CD224}" type="parTrans" cxnId="{D6FFC9F9-1CF3-415A-BA93-1CEB88FA01BC}">
      <dgm:prSet/>
      <dgm:spPr/>
      <dgm:t>
        <a:bodyPr/>
        <a:lstStyle/>
        <a:p>
          <a:pPr rtl="1"/>
          <a:endParaRPr lang="he-IL"/>
        </a:p>
      </dgm:t>
    </dgm:pt>
    <dgm:pt modelId="{C0BD55A8-7C98-4E73-8A9B-94241F11E100}" type="sibTrans" cxnId="{D6FFC9F9-1CF3-415A-BA93-1CEB88FA01BC}">
      <dgm:prSet/>
      <dgm:spPr/>
      <dgm:t>
        <a:bodyPr/>
        <a:lstStyle/>
        <a:p>
          <a:pPr rtl="1"/>
          <a:endParaRPr lang="he-IL"/>
        </a:p>
      </dgm:t>
    </dgm:pt>
    <dgm:pt modelId="{990DAB45-6358-4107-9627-18868CA741FD}">
      <dgm:prSet phldrT="[טקסט]"/>
      <dgm:spPr/>
      <dgm:t>
        <a:bodyPr/>
        <a:lstStyle/>
        <a:p>
          <a:pPr rtl="1"/>
          <a:r>
            <a:rPr lang="en-US" b="1" dirty="0">
              <a:solidFill>
                <a:schemeClr val="bg1"/>
              </a:solidFill>
            </a:rPr>
            <a:t>Liberation of mind through nothingness </a:t>
          </a:r>
          <a:endParaRPr lang="he-IL" dirty="0">
            <a:solidFill>
              <a:schemeClr val="bg1"/>
            </a:solidFill>
          </a:endParaRPr>
        </a:p>
      </dgm:t>
    </dgm:pt>
    <dgm:pt modelId="{12038990-4718-4BA4-9ED5-347983457590}" type="parTrans" cxnId="{77E04DDE-8D13-4B2F-809A-4926831F89F5}">
      <dgm:prSet/>
      <dgm:spPr/>
      <dgm:t>
        <a:bodyPr/>
        <a:lstStyle/>
        <a:p>
          <a:pPr rtl="1"/>
          <a:endParaRPr lang="he-IL"/>
        </a:p>
      </dgm:t>
    </dgm:pt>
    <dgm:pt modelId="{E20B8EAA-EFFE-46E3-9488-EE5DF8E57BB0}" type="sibTrans" cxnId="{77E04DDE-8D13-4B2F-809A-4926831F89F5}">
      <dgm:prSet/>
      <dgm:spPr/>
      <dgm:t>
        <a:bodyPr/>
        <a:lstStyle/>
        <a:p>
          <a:pPr rtl="1"/>
          <a:endParaRPr lang="he-IL"/>
        </a:p>
      </dgm:t>
    </dgm:pt>
    <dgm:pt modelId="{7C9F670F-2D58-4339-A7BD-47EF510CA50E}">
      <dgm:prSet phldrT="[טקסט]"/>
      <dgm:spPr/>
      <dgm:t>
        <a:bodyPr/>
        <a:lstStyle/>
        <a:p>
          <a:pPr rtl="1"/>
          <a:r>
            <a:rPr lang="en-US" b="1" dirty="0">
              <a:solidFill>
                <a:schemeClr val="bg1"/>
              </a:solidFill>
            </a:rPr>
            <a:t>Immeasurable liberation of mind </a:t>
          </a:r>
          <a:endParaRPr lang="he-IL" dirty="0">
            <a:solidFill>
              <a:schemeClr val="bg1"/>
            </a:solidFill>
          </a:endParaRPr>
        </a:p>
      </dgm:t>
    </dgm:pt>
    <dgm:pt modelId="{1EC8E877-D023-4146-B23A-F35FF5949F62}" type="parTrans" cxnId="{49C96286-B9A9-4D35-A3EF-F74E0B77DB44}">
      <dgm:prSet/>
      <dgm:spPr/>
      <dgm:t>
        <a:bodyPr/>
        <a:lstStyle/>
        <a:p>
          <a:pPr rtl="1"/>
          <a:endParaRPr lang="he-IL"/>
        </a:p>
      </dgm:t>
    </dgm:pt>
    <dgm:pt modelId="{2450A0CD-C6E0-4781-9775-B1B7830C3F26}" type="sibTrans" cxnId="{49C96286-B9A9-4D35-A3EF-F74E0B77DB44}">
      <dgm:prSet/>
      <dgm:spPr/>
      <dgm:t>
        <a:bodyPr/>
        <a:lstStyle/>
        <a:p>
          <a:pPr rtl="1"/>
          <a:endParaRPr lang="he-IL"/>
        </a:p>
      </dgm:t>
    </dgm:pt>
    <dgm:pt modelId="{FE7CD202-38CF-4073-9F3B-AB49C77D10B3}" type="pres">
      <dgm:prSet presAssocID="{46470E6D-72BE-4BDC-99DC-C203EE7172F6}" presName="hierChild1" presStyleCnt="0">
        <dgm:presLayoutVars>
          <dgm:orgChart val="1"/>
          <dgm:chPref val="1"/>
          <dgm:dir/>
          <dgm:animOne val="branch"/>
          <dgm:animLvl val="lvl"/>
          <dgm:resizeHandles/>
        </dgm:presLayoutVars>
      </dgm:prSet>
      <dgm:spPr/>
      <dgm:t>
        <a:bodyPr/>
        <a:lstStyle/>
        <a:p>
          <a:endParaRPr lang="en-US"/>
        </a:p>
      </dgm:t>
    </dgm:pt>
    <dgm:pt modelId="{89E22319-8B75-41A3-957A-362AE8FAEFC6}" type="pres">
      <dgm:prSet presAssocID="{A21DF403-C12C-45E3-BB23-16713585FB91}" presName="hierRoot1" presStyleCnt="0">
        <dgm:presLayoutVars>
          <dgm:hierBranch val="init"/>
        </dgm:presLayoutVars>
      </dgm:prSet>
      <dgm:spPr/>
    </dgm:pt>
    <dgm:pt modelId="{58566742-7287-48C3-9B5A-687586E4EC05}" type="pres">
      <dgm:prSet presAssocID="{A21DF403-C12C-45E3-BB23-16713585FB91}" presName="rootComposite1" presStyleCnt="0"/>
      <dgm:spPr/>
    </dgm:pt>
    <dgm:pt modelId="{5E868B33-BDEB-4815-96EB-752FA12DD416}" type="pres">
      <dgm:prSet presAssocID="{A21DF403-C12C-45E3-BB23-16713585FB91}" presName="rootText1" presStyleLbl="node0" presStyleIdx="0" presStyleCnt="1" custScaleX="102727" custScaleY="116738" custLinFactNeighborX="-35787" custLinFactNeighborY="-63637">
        <dgm:presLayoutVars>
          <dgm:chPref val="3"/>
        </dgm:presLayoutVars>
      </dgm:prSet>
      <dgm:spPr/>
      <dgm:t>
        <a:bodyPr/>
        <a:lstStyle/>
        <a:p>
          <a:endParaRPr lang="en-US"/>
        </a:p>
      </dgm:t>
    </dgm:pt>
    <dgm:pt modelId="{C188A0F3-0529-4B9E-B950-63FFD0CE01D0}" type="pres">
      <dgm:prSet presAssocID="{A21DF403-C12C-45E3-BB23-16713585FB91}" presName="rootConnector1" presStyleLbl="node1" presStyleIdx="0" presStyleCnt="0"/>
      <dgm:spPr/>
      <dgm:t>
        <a:bodyPr/>
        <a:lstStyle/>
        <a:p>
          <a:endParaRPr lang="en-US"/>
        </a:p>
      </dgm:t>
    </dgm:pt>
    <dgm:pt modelId="{2C8B51AE-CD25-45F6-924E-C2C4272CBAF6}" type="pres">
      <dgm:prSet presAssocID="{A21DF403-C12C-45E3-BB23-16713585FB91}" presName="hierChild2" presStyleCnt="0"/>
      <dgm:spPr/>
    </dgm:pt>
    <dgm:pt modelId="{948D3944-3FCA-4CAB-B9C7-8FCDE50FE95E}" type="pres">
      <dgm:prSet presAssocID="{8C410615-D9F1-4EA5-BDF9-40E99B0CD224}" presName="Name37" presStyleLbl="parChTrans1D2" presStyleIdx="0" presStyleCnt="3"/>
      <dgm:spPr/>
      <dgm:t>
        <a:bodyPr/>
        <a:lstStyle/>
        <a:p>
          <a:endParaRPr lang="en-US"/>
        </a:p>
      </dgm:t>
    </dgm:pt>
    <dgm:pt modelId="{049AF4B8-862A-4277-9D4A-1A69FE52E8A7}" type="pres">
      <dgm:prSet presAssocID="{A2226C0C-B13D-4AF2-8BFD-742724ABB58E}" presName="hierRoot2" presStyleCnt="0">
        <dgm:presLayoutVars>
          <dgm:hierBranch val="init"/>
        </dgm:presLayoutVars>
      </dgm:prSet>
      <dgm:spPr/>
    </dgm:pt>
    <dgm:pt modelId="{CA390215-E135-4D73-9E4A-C3952542FD72}" type="pres">
      <dgm:prSet presAssocID="{A2226C0C-B13D-4AF2-8BFD-742724ABB58E}" presName="rootComposite" presStyleCnt="0"/>
      <dgm:spPr/>
    </dgm:pt>
    <dgm:pt modelId="{A863EE3A-5822-41B8-A99F-48002197EE87}" type="pres">
      <dgm:prSet presAssocID="{A2226C0C-B13D-4AF2-8BFD-742724ABB58E}" presName="rootText" presStyleLbl="node2" presStyleIdx="0" presStyleCnt="3" custScaleX="114492" custLinFactNeighborX="6555" custLinFactNeighborY="-72615">
        <dgm:presLayoutVars>
          <dgm:chPref val="3"/>
        </dgm:presLayoutVars>
      </dgm:prSet>
      <dgm:spPr/>
      <dgm:t>
        <a:bodyPr/>
        <a:lstStyle/>
        <a:p>
          <a:endParaRPr lang="en-US"/>
        </a:p>
      </dgm:t>
    </dgm:pt>
    <dgm:pt modelId="{40912144-8D54-4FC8-99EB-2012F2C467B6}" type="pres">
      <dgm:prSet presAssocID="{A2226C0C-B13D-4AF2-8BFD-742724ABB58E}" presName="rootConnector" presStyleLbl="node2" presStyleIdx="0" presStyleCnt="3"/>
      <dgm:spPr/>
      <dgm:t>
        <a:bodyPr/>
        <a:lstStyle/>
        <a:p>
          <a:endParaRPr lang="en-US"/>
        </a:p>
      </dgm:t>
    </dgm:pt>
    <dgm:pt modelId="{F917180C-1534-4DBE-B7AD-07F570D8899E}" type="pres">
      <dgm:prSet presAssocID="{A2226C0C-B13D-4AF2-8BFD-742724ABB58E}" presName="hierChild4" presStyleCnt="0"/>
      <dgm:spPr/>
    </dgm:pt>
    <dgm:pt modelId="{975F951C-55EE-46E6-9DD5-0E8193E3DC13}" type="pres">
      <dgm:prSet presAssocID="{A2226C0C-B13D-4AF2-8BFD-742724ABB58E}" presName="hierChild5" presStyleCnt="0"/>
      <dgm:spPr/>
    </dgm:pt>
    <dgm:pt modelId="{CE62D90C-45F7-405A-BDA8-6CB3C5542979}" type="pres">
      <dgm:prSet presAssocID="{12038990-4718-4BA4-9ED5-347983457590}" presName="Name37" presStyleLbl="parChTrans1D2" presStyleIdx="1" presStyleCnt="3"/>
      <dgm:spPr/>
      <dgm:t>
        <a:bodyPr/>
        <a:lstStyle/>
        <a:p>
          <a:endParaRPr lang="en-US"/>
        </a:p>
      </dgm:t>
    </dgm:pt>
    <dgm:pt modelId="{16D27D7C-CB54-4B2D-B394-57263C15188E}" type="pres">
      <dgm:prSet presAssocID="{990DAB45-6358-4107-9627-18868CA741FD}" presName="hierRoot2" presStyleCnt="0">
        <dgm:presLayoutVars>
          <dgm:hierBranch val="init"/>
        </dgm:presLayoutVars>
      </dgm:prSet>
      <dgm:spPr/>
    </dgm:pt>
    <dgm:pt modelId="{1EDA3769-8950-41CB-8936-8F0BC7344CD4}" type="pres">
      <dgm:prSet presAssocID="{990DAB45-6358-4107-9627-18868CA741FD}" presName="rootComposite" presStyleCnt="0"/>
      <dgm:spPr/>
    </dgm:pt>
    <dgm:pt modelId="{D3C1ACCA-6288-4825-A23C-8768D363E762}" type="pres">
      <dgm:prSet presAssocID="{990DAB45-6358-4107-9627-18868CA741FD}" presName="rootText" presStyleLbl="node2" presStyleIdx="1" presStyleCnt="3" custScaleX="106287" custLinFactNeighborX="-17134" custLinFactNeighborY="-13168">
        <dgm:presLayoutVars>
          <dgm:chPref val="3"/>
        </dgm:presLayoutVars>
      </dgm:prSet>
      <dgm:spPr/>
      <dgm:t>
        <a:bodyPr/>
        <a:lstStyle/>
        <a:p>
          <a:endParaRPr lang="en-US"/>
        </a:p>
      </dgm:t>
    </dgm:pt>
    <dgm:pt modelId="{03B69D43-C1EE-4407-87ED-B0737AC7591F}" type="pres">
      <dgm:prSet presAssocID="{990DAB45-6358-4107-9627-18868CA741FD}" presName="rootConnector" presStyleLbl="node2" presStyleIdx="1" presStyleCnt="3"/>
      <dgm:spPr/>
      <dgm:t>
        <a:bodyPr/>
        <a:lstStyle/>
        <a:p>
          <a:endParaRPr lang="en-US"/>
        </a:p>
      </dgm:t>
    </dgm:pt>
    <dgm:pt modelId="{B6B14B3D-DF44-4E88-998A-3F95B6878591}" type="pres">
      <dgm:prSet presAssocID="{990DAB45-6358-4107-9627-18868CA741FD}" presName="hierChild4" presStyleCnt="0"/>
      <dgm:spPr/>
    </dgm:pt>
    <dgm:pt modelId="{CF7EF884-7935-42F5-B484-61F950AE0B65}" type="pres">
      <dgm:prSet presAssocID="{990DAB45-6358-4107-9627-18868CA741FD}" presName="hierChild5" presStyleCnt="0"/>
      <dgm:spPr/>
    </dgm:pt>
    <dgm:pt modelId="{C73E8C95-F07D-474F-846E-7025192426C0}" type="pres">
      <dgm:prSet presAssocID="{1EC8E877-D023-4146-B23A-F35FF5949F62}" presName="Name37" presStyleLbl="parChTrans1D2" presStyleIdx="2" presStyleCnt="3"/>
      <dgm:spPr/>
      <dgm:t>
        <a:bodyPr/>
        <a:lstStyle/>
        <a:p>
          <a:endParaRPr lang="en-US"/>
        </a:p>
      </dgm:t>
    </dgm:pt>
    <dgm:pt modelId="{0A59931A-3FAD-47ED-B87D-1E4501308B16}" type="pres">
      <dgm:prSet presAssocID="{7C9F670F-2D58-4339-A7BD-47EF510CA50E}" presName="hierRoot2" presStyleCnt="0">
        <dgm:presLayoutVars>
          <dgm:hierBranch val="init"/>
        </dgm:presLayoutVars>
      </dgm:prSet>
      <dgm:spPr/>
    </dgm:pt>
    <dgm:pt modelId="{BCE27CD1-8650-42FE-B295-DBF34879D212}" type="pres">
      <dgm:prSet presAssocID="{7C9F670F-2D58-4339-A7BD-47EF510CA50E}" presName="rootComposite" presStyleCnt="0"/>
      <dgm:spPr/>
    </dgm:pt>
    <dgm:pt modelId="{44B3F3C7-8119-411A-8C15-62DD076CE6E6}" type="pres">
      <dgm:prSet presAssocID="{7C9F670F-2D58-4339-A7BD-47EF510CA50E}" presName="rootText" presStyleLbl="node2" presStyleIdx="2" presStyleCnt="3" custScaleX="105047" custLinFactNeighborX="-35654" custLinFactNeighborY="75783">
        <dgm:presLayoutVars>
          <dgm:chPref val="3"/>
        </dgm:presLayoutVars>
      </dgm:prSet>
      <dgm:spPr/>
      <dgm:t>
        <a:bodyPr/>
        <a:lstStyle/>
        <a:p>
          <a:endParaRPr lang="en-US"/>
        </a:p>
      </dgm:t>
    </dgm:pt>
    <dgm:pt modelId="{F6CF1749-EC2B-4C3A-AD7F-74F363EAA593}" type="pres">
      <dgm:prSet presAssocID="{7C9F670F-2D58-4339-A7BD-47EF510CA50E}" presName="rootConnector" presStyleLbl="node2" presStyleIdx="2" presStyleCnt="3"/>
      <dgm:spPr/>
      <dgm:t>
        <a:bodyPr/>
        <a:lstStyle/>
        <a:p>
          <a:endParaRPr lang="en-US"/>
        </a:p>
      </dgm:t>
    </dgm:pt>
    <dgm:pt modelId="{F489777D-3584-4A03-80C4-C88F9816C914}" type="pres">
      <dgm:prSet presAssocID="{7C9F670F-2D58-4339-A7BD-47EF510CA50E}" presName="hierChild4" presStyleCnt="0"/>
      <dgm:spPr/>
    </dgm:pt>
    <dgm:pt modelId="{0EB45EDE-02F8-4B6D-A130-7FC76A57A231}" type="pres">
      <dgm:prSet presAssocID="{7C9F670F-2D58-4339-A7BD-47EF510CA50E}" presName="hierChild5" presStyleCnt="0"/>
      <dgm:spPr/>
    </dgm:pt>
    <dgm:pt modelId="{AD52AF10-A2EF-4AA0-8B3F-7E4BFF39F5F7}" type="pres">
      <dgm:prSet presAssocID="{A21DF403-C12C-45E3-BB23-16713585FB91}" presName="hierChild3" presStyleCnt="0"/>
      <dgm:spPr/>
    </dgm:pt>
  </dgm:ptLst>
  <dgm:cxnLst>
    <dgm:cxn modelId="{3B54B5A8-C570-4AF8-B366-87ABA193B9A1}" type="presOf" srcId="{7C9F670F-2D58-4339-A7BD-47EF510CA50E}" destId="{44B3F3C7-8119-411A-8C15-62DD076CE6E6}" srcOrd="0" destOrd="0" presId="urn:microsoft.com/office/officeart/2005/8/layout/orgChart1"/>
    <dgm:cxn modelId="{448B52BB-C7BF-43F9-A9BD-607BFFE6FE18}" type="presOf" srcId="{990DAB45-6358-4107-9627-18868CA741FD}" destId="{D3C1ACCA-6288-4825-A23C-8768D363E762}" srcOrd="0" destOrd="0" presId="urn:microsoft.com/office/officeart/2005/8/layout/orgChart1"/>
    <dgm:cxn modelId="{8C7A9A77-5C57-4E17-87BD-5448E503A457}" type="presOf" srcId="{46470E6D-72BE-4BDC-99DC-C203EE7172F6}" destId="{FE7CD202-38CF-4073-9F3B-AB49C77D10B3}" srcOrd="0" destOrd="0" presId="urn:microsoft.com/office/officeart/2005/8/layout/orgChart1"/>
    <dgm:cxn modelId="{A25C6428-E49A-4ECA-86D1-E6FF4ADDBE54}" type="presOf" srcId="{990DAB45-6358-4107-9627-18868CA741FD}" destId="{03B69D43-C1EE-4407-87ED-B0737AC7591F}" srcOrd="1" destOrd="0" presId="urn:microsoft.com/office/officeart/2005/8/layout/orgChart1"/>
    <dgm:cxn modelId="{92C02CAF-9396-4DA2-A6EB-B53AE004BA09}" type="presOf" srcId="{12038990-4718-4BA4-9ED5-347983457590}" destId="{CE62D90C-45F7-405A-BDA8-6CB3C5542979}" srcOrd="0" destOrd="0" presId="urn:microsoft.com/office/officeart/2005/8/layout/orgChart1"/>
    <dgm:cxn modelId="{6CF42DCF-2996-461B-ACEC-83E8A1F06768}" type="presOf" srcId="{A2226C0C-B13D-4AF2-8BFD-742724ABB58E}" destId="{40912144-8D54-4FC8-99EB-2012F2C467B6}" srcOrd="1" destOrd="0" presId="urn:microsoft.com/office/officeart/2005/8/layout/orgChart1"/>
    <dgm:cxn modelId="{D07F4250-B014-46B7-AE9F-5E594392AD97}" type="presOf" srcId="{A21DF403-C12C-45E3-BB23-16713585FB91}" destId="{C188A0F3-0529-4B9E-B950-63FFD0CE01D0}" srcOrd="1" destOrd="0" presId="urn:microsoft.com/office/officeart/2005/8/layout/orgChart1"/>
    <dgm:cxn modelId="{3E2B9EEA-0219-4742-8425-5B7CC0A679A5}" type="presOf" srcId="{7C9F670F-2D58-4339-A7BD-47EF510CA50E}" destId="{F6CF1749-EC2B-4C3A-AD7F-74F363EAA593}" srcOrd="1" destOrd="0" presId="urn:microsoft.com/office/officeart/2005/8/layout/orgChart1"/>
    <dgm:cxn modelId="{92181F15-D72E-4472-A5AD-F9CB7F66029E}" srcId="{46470E6D-72BE-4BDC-99DC-C203EE7172F6}" destId="{A21DF403-C12C-45E3-BB23-16713585FB91}" srcOrd="0" destOrd="0" parTransId="{54481CDA-788B-4AFD-B4B0-B1527D183EB1}" sibTransId="{A6233360-4781-4E06-BEB5-D3934237A0AD}"/>
    <dgm:cxn modelId="{272B8688-713F-40D1-8BD5-E1FEDE56FC5E}" type="presOf" srcId="{8C410615-D9F1-4EA5-BDF9-40E99B0CD224}" destId="{948D3944-3FCA-4CAB-B9C7-8FCDE50FE95E}" srcOrd="0" destOrd="0" presId="urn:microsoft.com/office/officeart/2005/8/layout/orgChart1"/>
    <dgm:cxn modelId="{F012482E-838A-4BE4-A62E-C58F89D41F49}" type="presOf" srcId="{A21DF403-C12C-45E3-BB23-16713585FB91}" destId="{5E868B33-BDEB-4815-96EB-752FA12DD416}" srcOrd="0" destOrd="0" presId="urn:microsoft.com/office/officeart/2005/8/layout/orgChart1"/>
    <dgm:cxn modelId="{D6FFC9F9-1CF3-415A-BA93-1CEB88FA01BC}" srcId="{A21DF403-C12C-45E3-BB23-16713585FB91}" destId="{A2226C0C-B13D-4AF2-8BFD-742724ABB58E}" srcOrd="0" destOrd="0" parTransId="{8C410615-D9F1-4EA5-BDF9-40E99B0CD224}" sibTransId="{C0BD55A8-7C98-4E73-8A9B-94241F11E100}"/>
    <dgm:cxn modelId="{49C96286-B9A9-4D35-A3EF-F74E0B77DB44}" srcId="{A21DF403-C12C-45E3-BB23-16713585FB91}" destId="{7C9F670F-2D58-4339-A7BD-47EF510CA50E}" srcOrd="2" destOrd="0" parTransId="{1EC8E877-D023-4146-B23A-F35FF5949F62}" sibTransId="{2450A0CD-C6E0-4781-9775-B1B7830C3F26}"/>
    <dgm:cxn modelId="{77E04DDE-8D13-4B2F-809A-4926831F89F5}" srcId="{A21DF403-C12C-45E3-BB23-16713585FB91}" destId="{990DAB45-6358-4107-9627-18868CA741FD}" srcOrd="1" destOrd="0" parTransId="{12038990-4718-4BA4-9ED5-347983457590}" sibTransId="{E20B8EAA-EFFE-46E3-9488-EE5DF8E57BB0}"/>
    <dgm:cxn modelId="{CA5EBB5A-2572-42BB-98D6-1B821087AA1D}" type="presOf" srcId="{A2226C0C-B13D-4AF2-8BFD-742724ABB58E}" destId="{A863EE3A-5822-41B8-A99F-48002197EE87}" srcOrd="0" destOrd="0" presId="urn:microsoft.com/office/officeart/2005/8/layout/orgChart1"/>
    <dgm:cxn modelId="{F6AB9FE5-AB9D-42EB-9E43-B4412D37E5EB}" type="presOf" srcId="{1EC8E877-D023-4146-B23A-F35FF5949F62}" destId="{C73E8C95-F07D-474F-846E-7025192426C0}" srcOrd="0" destOrd="0" presId="urn:microsoft.com/office/officeart/2005/8/layout/orgChart1"/>
    <dgm:cxn modelId="{F20B2A40-7BBE-4A18-9895-321629DAC64C}" type="presParOf" srcId="{FE7CD202-38CF-4073-9F3B-AB49C77D10B3}" destId="{89E22319-8B75-41A3-957A-362AE8FAEFC6}" srcOrd="0" destOrd="0" presId="urn:microsoft.com/office/officeart/2005/8/layout/orgChart1"/>
    <dgm:cxn modelId="{E9F6B9A9-72ED-45E3-896D-051EBACF353A}" type="presParOf" srcId="{89E22319-8B75-41A3-957A-362AE8FAEFC6}" destId="{58566742-7287-48C3-9B5A-687586E4EC05}" srcOrd="0" destOrd="0" presId="urn:microsoft.com/office/officeart/2005/8/layout/orgChart1"/>
    <dgm:cxn modelId="{F543CF65-51F9-4220-AA16-95AB72BD5504}" type="presParOf" srcId="{58566742-7287-48C3-9B5A-687586E4EC05}" destId="{5E868B33-BDEB-4815-96EB-752FA12DD416}" srcOrd="0" destOrd="0" presId="urn:microsoft.com/office/officeart/2005/8/layout/orgChart1"/>
    <dgm:cxn modelId="{F63B3127-0268-45BC-BE60-6FC593A82067}" type="presParOf" srcId="{58566742-7287-48C3-9B5A-687586E4EC05}" destId="{C188A0F3-0529-4B9E-B950-63FFD0CE01D0}" srcOrd="1" destOrd="0" presId="urn:microsoft.com/office/officeart/2005/8/layout/orgChart1"/>
    <dgm:cxn modelId="{98CB73FA-BDBF-409D-AF97-115E06F8AC86}" type="presParOf" srcId="{89E22319-8B75-41A3-957A-362AE8FAEFC6}" destId="{2C8B51AE-CD25-45F6-924E-C2C4272CBAF6}" srcOrd="1" destOrd="0" presId="urn:microsoft.com/office/officeart/2005/8/layout/orgChart1"/>
    <dgm:cxn modelId="{D523CE4F-B48E-45CA-9CE4-205797B08CF1}" type="presParOf" srcId="{2C8B51AE-CD25-45F6-924E-C2C4272CBAF6}" destId="{948D3944-3FCA-4CAB-B9C7-8FCDE50FE95E}" srcOrd="0" destOrd="0" presId="urn:microsoft.com/office/officeart/2005/8/layout/orgChart1"/>
    <dgm:cxn modelId="{52012FC0-FB8F-4B07-AB80-494E633AA79F}" type="presParOf" srcId="{2C8B51AE-CD25-45F6-924E-C2C4272CBAF6}" destId="{049AF4B8-862A-4277-9D4A-1A69FE52E8A7}" srcOrd="1" destOrd="0" presId="urn:microsoft.com/office/officeart/2005/8/layout/orgChart1"/>
    <dgm:cxn modelId="{B3FA2999-9305-431C-A04F-0496C2180E3E}" type="presParOf" srcId="{049AF4B8-862A-4277-9D4A-1A69FE52E8A7}" destId="{CA390215-E135-4D73-9E4A-C3952542FD72}" srcOrd="0" destOrd="0" presId="urn:microsoft.com/office/officeart/2005/8/layout/orgChart1"/>
    <dgm:cxn modelId="{B85E9BEE-9852-45C3-B29B-B486CC2BEB33}" type="presParOf" srcId="{CA390215-E135-4D73-9E4A-C3952542FD72}" destId="{A863EE3A-5822-41B8-A99F-48002197EE87}" srcOrd="0" destOrd="0" presId="urn:microsoft.com/office/officeart/2005/8/layout/orgChart1"/>
    <dgm:cxn modelId="{EF45523A-0D99-4A16-9BB2-1727D10888DF}" type="presParOf" srcId="{CA390215-E135-4D73-9E4A-C3952542FD72}" destId="{40912144-8D54-4FC8-99EB-2012F2C467B6}" srcOrd="1" destOrd="0" presId="urn:microsoft.com/office/officeart/2005/8/layout/orgChart1"/>
    <dgm:cxn modelId="{C35EDA4A-A99D-4B74-B325-D7D36C2AF3E2}" type="presParOf" srcId="{049AF4B8-862A-4277-9D4A-1A69FE52E8A7}" destId="{F917180C-1534-4DBE-B7AD-07F570D8899E}" srcOrd="1" destOrd="0" presId="urn:microsoft.com/office/officeart/2005/8/layout/orgChart1"/>
    <dgm:cxn modelId="{8A6AE86F-5CA6-4DAF-AB08-05BA05EB9773}" type="presParOf" srcId="{049AF4B8-862A-4277-9D4A-1A69FE52E8A7}" destId="{975F951C-55EE-46E6-9DD5-0E8193E3DC13}" srcOrd="2" destOrd="0" presId="urn:microsoft.com/office/officeart/2005/8/layout/orgChart1"/>
    <dgm:cxn modelId="{D3397492-6370-48B3-9D9B-9FD315A14476}" type="presParOf" srcId="{2C8B51AE-CD25-45F6-924E-C2C4272CBAF6}" destId="{CE62D90C-45F7-405A-BDA8-6CB3C5542979}" srcOrd="2" destOrd="0" presId="urn:microsoft.com/office/officeart/2005/8/layout/orgChart1"/>
    <dgm:cxn modelId="{67F28AE5-FBC0-4BBC-8FD6-9FC89BB47B2E}" type="presParOf" srcId="{2C8B51AE-CD25-45F6-924E-C2C4272CBAF6}" destId="{16D27D7C-CB54-4B2D-B394-57263C15188E}" srcOrd="3" destOrd="0" presId="urn:microsoft.com/office/officeart/2005/8/layout/orgChart1"/>
    <dgm:cxn modelId="{57A41B93-73D8-4201-A5FF-B8BAEDA6F970}" type="presParOf" srcId="{16D27D7C-CB54-4B2D-B394-57263C15188E}" destId="{1EDA3769-8950-41CB-8936-8F0BC7344CD4}" srcOrd="0" destOrd="0" presId="urn:microsoft.com/office/officeart/2005/8/layout/orgChart1"/>
    <dgm:cxn modelId="{E6466C67-7467-4A92-BA15-0574A4DFB676}" type="presParOf" srcId="{1EDA3769-8950-41CB-8936-8F0BC7344CD4}" destId="{D3C1ACCA-6288-4825-A23C-8768D363E762}" srcOrd="0" destOrd="0" presId="urn:microsoft.com/office/officeart/2005/8/layout/orgChart1"/>
    <dgm:cxn modelId="{13E33DE7-0613-4F15-A0AD-6871C0204B37}" type="presParOf" srcId="{1EDA3769-8950-41CB-8936-8F0BC7344CD4}" destId="{03B69D43-C1EE-4407-87ED-B0737AC7591F}" srcOrd="1" destOrd="0" presId="urn:microsoft.com/office/officeart/2005/8/layout/orgChart1"/>
    <dgm:cxn modelId="{22F2B7A5-F482-4712-9F37-3F5FDBB79A45}" type="presParOf" srcId="{16D27D7C-CB54-4B2D-B394-57263C15188E}" destId="{B6B14B3D-DF44-4E88-998A-3F95B6878591}" srcOrd="1" destOrd="0" presId="urn:microsoft.com/office/officeart/2005/8/layout/orgChart1"/>
    <dgm:cxn modelId="{ADB41BF6-A677-47EE-9581-B1028CD75199}" type="presParOf" srcId="{16D27D7C-CB54-4B2D-B394-57263C15188E}" destId="{CF7EF884-7935-42F5-B484-61F950AE0B65}" srcOrd="2" destOrd="0" presId="urn:microsoft.com/office/officeart/2005/8/layout/orgChart1"/>
    <dgm:cxn modelId="{E4982797-90E9-400F-92FD-7640E7A33485}" type="presParOf" srcId="{2C8B51AE-CD25-45F6-924E-C2C4272CBAF6}" destId="{C73E8C95-F07D-474F-846E-7025192426C0}" srcOrd="4" destOrd="0" presId="urn:microsoft.com/office/officeart/2005/8/layout/orgChart1"/>
    <dgm:cxn modelId="{9212F5C1-6000-4946-BE1F-F3D581550119}" type="presParOf" srcId="{2C8B51AE-CD25-45F6-924E-C2C4272CBAF6}" destId="{0A59931A-3FAD-47ED-B87D-1E4501308B16}" srcOrd="5" destOrd="0" presId="urn:microsoft.com/office/officeart/2005/8/layout/orgChart1"/>
    <dgm:cxn modelId="{63A8F43A-2E1C-4121-AD87-5992AC855BAB}" type="presParOf" srcId="{0A59931A-3FAD-47ED-B87D-1E4501308B16}" destId="{BCE27CD1-8650-42FE-B295-DBF34879D212}" srcOrd="0" destOrd="0" presId="urn:microsoft.com/office/officeart/2005/8/layout/orgChart1"/>
    <dgm:cxn modelId="{C03EE2A6-B5D1-4E7D-8E50-471C9FC45F8D}" type="presParOf" srcId="{BCE27CD1-8650-42FE-B295-DBF34879D212}" destId="{44B3F3C7-8119-411A-8C15-62DD076CE6E6}" srcOrd="0" destOrd="0" presId="urn:microsoft.com/office/officeart/2005/8/layout/orgChart1"/>
    <dgm:cxn modelId="{CA28C666-4862-4D52-8A2C-4489031D6EC3}" type="presParOf" srcId="{BCE27CD1-8650-42FE-B295-DBF34879D212}" destId="{F6CF1749-EC2B-4C3A-AD7F-74F363EAA593}" srcOrd="1" destOrd="0" presId="urn:microsoft.com/office/officeart/2005/8/layout/orgChart1"/>
    <dgm:cxn modelId="{D3000667-F1D0-4828-A392-FFBB8C9D6DF9}" type="presParOf" srcId="{0A59931A-3FAD-47ED-B87D-1E4501308B16}" destId="{F489777D-3584-4A03-80C4-C88F9816C914}" srcOrd="1" destOrd="0" presId="urn:microsoft.com/office/officeart/2005/8/layout/orgChart1"/>
    <dgm:cxn modelId="{12D41369-1630-4697-973A-68A57432CB34}" type="presParOf" srcId="{0A59931A-3FAD-47ED-B87D-1E4501308B16}" destId="{0EB45EDE-02F8-4B6D-A130-7FC76A57A231}" srcOrd="2" destOrd="0" presId="urn:microsoft.com/office/officeart/2005/8/layout/orgChart1"/>
    <dgm:cxn modelId="{A8BA95EB-29DF-4CDB-9479-57513D6B36C9}" type="presParOf" srcId="{89E22319-8B75-41A3-957A-362AE8FAEFC6}" destId="{AD52AF10-A2EF-4AA0-8B3F-7E4BFF39F5F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3E8C95-F07D-474F-846E-7025192426C0}">
      <dsp:nvSpPr>
        <dsp:cNvPr id="0" name=""/>
        <dsp:cNvSpPr/>
      </dsp:nvSpPr>
      <dsp:spPr>
        <a:xfrm>
          <a:off x="3737558" y="1679548"/>
          <a:ext cx="3314655" cy="2286090"/>
        </a:xfrm>
        <a:custGeom>
          <a:avLst/>
          <a:gdLst/>
          <a:ahLst/>
          <a:cxnLst/>
          <a:rect l="0" t="0" r="0" b="0"/>
          <a:pathLst>
            <a:path>
              <a:moveTo>
                <a:pt x="0" y="0"/>
              </a:moveTo>
              <a:lnTo>
                <a:pt x="0" y="2021467"/>
              </a:lnTo>
              <a:lnTo>
                <a:pt x="3314655" y="2021467"/>
              </a:lnTo>
              <a:lnTo>
                <a:pt x="3314655" y="228609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62D90C-45F7-405A-BDA8-6CB3C5542979}">
      <dsp:nvSpPr>
        <dsp:cNvPr id="0" name=""/>
        <dsp:cNvSpPr/>
      </dsp:nvSpPr>
      <dsp:spPr>
        <a:xfrm>
          <a:off x="3737558" y="1679548"/>
          <a:ext cx="589113" cy="1165210"/>
        </a:xfrm>
        <a:custGeom>
          <a:avLst/>
          <a:gdLst/>
          <a:ahLst/>
          <a:cxnLst/>
          <a:rect l="0" t="0" r="0" b="0"/>
          <a:pathLst>
            <a:path>
              <a:moveTo>
                <a:pt x="0" y="0"/>
              </a:moveTo>
              <a:lnTo>
                <a:pt x="0" y="900587"/>
              </a:lnTo>
              <a:lnTo>
                <a:pt x="589113" y="900587"/>
              </a:lnTo>
              <a:lnTo>
                <a:pt x="589113" y="116521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8D3944-3FCA-4CAB-B9C7-8FCDE50FE95E}">
      <dsp:nvSpPr>
        <dsp:cNvPr id="0" name=""/>
        <dsp:cNvSpPr/>
      </dsp:nvSpPr>
      <dsp:spPr>
        <a:xfrm>
          <a:off x="1612383" y="1679548"/>
          <a:ext cx="2125174" cy="416113"/>
        </a:xfrm>
        <a:custGeom>
          <a:avLst/>
          <a:gdLst/>
          <a:ahLst/>
          <a:cxnLst/>
          <a:rect l="0" t="0" r="0" b="0"/>
          <a:pathLst>
            <a:path>
              <a:moveTo>
                <a:pt x="2125174" y="0"/>
              </a:moveTo>
              <a:lnTo>
                <a:pt x="2125174" y="151490"/>
              </a:lnTo>
              <a:lnTo>
                <a:pt x="0" y="151490"/>
              </a:lnTo>
              <a:lnTo>
                <a:pt x="0" y="416113"/>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868B33-BDEB-4815-96EB-752FA12DD416}">
      <dsp:nvSpPr>
        <dsp:cNvPr id="0" name=""/>
        <dsp:cNvSpPr/>
      </dsp:nvSpPr>
      <dsp:spPr>
        <a:xfrm>
          <a:off x="2443085" y="208521"/>
          <a:ext cx="2588945" cy="1471026"/>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en-US" sz="2900" b="1" kern="1200" dirty="0">
              <a:solidFill>
                <a:schemeClr val="bg1"/>
              </a:solidFill>
            </a:rPr>
            <a:t>Unshakable  liberation of mind</a:t>
          </a:r>
          <a:endParaRPr lang="he-IL" sz="2900" kern="1200" dirty="0">
            <a:solidFill>
              <a:schemeClr val="bg1"/>
            </a:solidFill>
          </a:endParaRPr>
        </a:p>
      </dsp:txBody>
      <dsp:txXfrm>
        <a:off x="2443085" y="208521"/>
        <a:ext cx="2588945" cy="1471026"/>
      </dsp:txXfrm>
    </dsp:sp>
    <dsp:sp modelId="{A863EE3A-5822-41B8-A99F-48002197EE87}">
      <dsp:nvSpPr>
        <dsp:cNvPr id="0" name=""/>
        <dsp:cNvSpPr/>
      </dsp:nvSpPr>
      <dsp:spPr>
        <a:xfrm>
          <a:off x="169658" y="2095661"/>
          <a:ext cx="2885449" cy="126010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en-US" sz="2900" b="1" kern="1200" dirty="0">
              <a:solidFill>
                <a:schemeClr val="bg1"/>
              </a:solidFill>
            </a:rPr>
            <a:t>Sign-less</a:t>
          </a:r>
          <a:r>
            <a:rPr lang="en-US" sz="2900" kern="1200" dirty="0">
              <a:solidFill>
                <a:schemeClr val="bg1"/>
              </a:solidFill>
            </a:rPr>
            <a:t> </a:t>
          </a:r>
          <a:r>
            <a:rPr lang="en-US" sz="2900" b="1" kern="1200" dirty="0">
              <a:solidFill>
                <a:schemeClr val="bg1"/>
              </a:solidFill>
            </a:rPr>
            <a:t>liberation of mind</a:t>
          </a:r>
          <a:r>
            <a:rPr lang="en-US" sz="2900" kern="1200" dirty="0">
              <a:solidFill>
                <a:schemeClr val="bg1"/>
              </a:solidFill>
            </a:rPr>
            <a:t> </a:t>
          </a:r>
          <a:endParaRPr lang="he-IL" sz="2900" kern="1200" dirty="0">
            <a:solidFill>
              <a:schemeClr val="bg1"/>
            </a:solidFill>
          </a:endParaRPr>
        </a:p>
      </dsp:txBody>
      <dsp:txXfrm>
        <a:off x="169658" y="2095661"/>
        <a:ext cx="2885449" cy="1260109"/>
      </dsp:txXfrm>
    </dsp:sp>
    <dsp:sp modelId="{D3C1ACCA-6288-4825-A23C-8768D363E762}">
      <dsp:nvSpPr>
        <dsp:cNvPr id="0" name=""/>
        <dsp:cNvSpPr/>
      </dsp:nvSpPr>
      <dsp:spPr>
        <a:xfrm>
          <a:off x="2987339" y="2844759"/>
          <a:ext cx="2678665" cy="126010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en-US" sz="2900" b="1" kern="1200" dirty="0">
              <a:solidFill>
                <a:schemeClr val="bg1"/>
              </a:solidFill>
            </a:rPr>
            <a:t>Liberation of mind through nothingness </a:t>
          </a:r>
          <a:endParaRPr lang="he-IL" sz="2900" kern="1200" dirty="0">
            <a:solidFill>
              <a:schemeClr val="bg1"/>
            </a:solidFill>
          </a:endParaRPr>
        </a:p>
      </dsp:txBody>
      <dsp:txXfrm>
        <a:off x="2987339" y="2844759"/>
        <a:ext cx="2678665" cy="1260109"/>
      </dsp:txXfrm>
    </dsp:sp>
    <dsp:sp modelId="{44B3F3C7-8119-411A-8C15-62DD076CE6E6}">
      <dsp:nvSpPr>
        <dsp:cNvPr id="0" name=""/>
        <dsp:cNvSpPr/>
      </dsp:nvSpPr>
      <dsp:spPr>
        <a:xfrm>
          <a:off x="5728506" y="3965639"/>
          <a:ext cx="2647414" cy="126010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en-US" sz="2900" b="1" kern="1200" dirty="0">
              <a:solidFill>
                <a:schemeClr val="bg1"/>
              </a:solidFill>
            </a:rPr>
            <a:t>Immeasurable liberation of mind </a:t>
          </a:r>
          <a:endParaRPr lang="he-IL" sz="2900" kern="1200" dirty="0">
            <a:solidFill>
              <a:schemeClr val="bg1"/>
            </a:solidFill>
          </a:endParaRPr>
        </a:p>
      </dsp:txBody>
      <dsp:txXfrm>
        <a:off x="5728506" y="3965639"/>
        <a:ext cx="2647414" cy="126010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8215"/>
          </a:xfrm>
          <a:prstGeom prst="rect">
            <a:avLst/>
          </a:prstGeom>
        </p:spPr>
        <p:txBody>
          <a:bodyPr vert="horz" lIns="91440" tIns="45720" rIns="91440" bIns="45720" rtlCol="0"/>
          <a:lstStyle>
            <a:lvl1pPr algn="r">
              <a:defRPr sz="1200"/>
            </a:lvl1pPr>
          </a:lstStyle>
          <a:p>
            <a:endParaRPr lang="he-IL"/>
          </a:p>
        </p:txBody>
      </p:sp>
      <p:sp>
        <p:nvSpPr>
          <p:cNvPr id="3" name="Date Placeholder 2"/>
          <p:cNvSpPr>
            <a:spLocks noGrp="1"/>
          </p:cNvSpPr>
          <p:nvPr>
            <p:ph type="dt" sz="quarter" idx="1"/>
          </p:nvPr>
        </p:nvSpPr>
        <p:spPr>
          <a:xfrm>
            <a:off x="3845947" y="0"/>
            <a:ext cx="2942220" cy="498215"/>
          </a:xfrm>
          <a:prstGeom prst="rect">
            <a:avLst/>
          </a:prstGeom>
        </p:spPr>
        <p:txBody>
          <a:bodyPr vert="horz" lIns="91440" tIns="45720" rIns="91440" bIns="45720" rtlCol="0"/>
          <a:lstStyle>
            <a:lvl1pPr algn="l">
              <a:defRPr sz="1200"/>
            </a:lvl1pPr>
          </a:lstStyle>
          <a:p>
            <a:fld id="{206D179A-83D2-43A2-A28E-CD26697EA3B4}" type="datetimeFigureOut">
              <a:rPr lang="he-IL" smtClean="0"/>
              <a:t>29.10.19</a:t>
            </a:fld>
            <a:endParaRPr lang="he-IL"/>
          </a:p>
        </p:txBody>
      </p:sp>
      <p:sp>
        <p:nvSpPr>
          <p:cNvPr id="4" name="Footer Placeholder 3"/>
          <p:cNvSpPr>
            <a:spLocks noGrp="1"/>
          </p:cNvSpPr>
          <p:nvPr>
            <p:ph type="ftr" sz="quarter" idx="2"/>
          </p:nvPr>
        </p:nvSpPr>
        <p:spPr>
          <a:xfrm>
            <a:off x="0" y="9431601"/>
            <a:ext cx="2942220" cy="498214"/>
          </a:xfrm>
          <a:prstGeom prst="rect">
            <a:avLst/>
          </a:prstGeom>
        </p:spPr>
        <p:txBody>
          <a:bodyPr vert="horz" lIns="91440" tIns="45720" rIns="91440" bIns="45720" rtlCol="0" anchor="b"/>
          <a:lstStyle>
            <a:lvl1pPr algn="r">
              <a:defRPr sz="1200"/>
            </a:lvl1pPr>
          </a:lstStyle>
          <a:p>
            <a:endParaRPr lang="he-IL"/>
          </a:p>
        </p:txBody>
      </p:sp>
      <p:sp>
        <p:nvSpPr>
          <p:cNvPr id="5" name="Slide Number Placeholder 4"/>
          <p:cNvSpPr>
            <a:spLocks noGrp="1"/>
          </p:cNvSpPr>
          <p:nvPr>
            <p:ph type="sldNum" sz="quarter" idx="3"/>
          </p:nvPr>
        </p:nvSpPr>
        <p:spPr>
          <a:xfrm>
            <a:off x="3845947" y="9431601"/>
            <a:ext cx="2942220" cy="498214"/>
          </a:xfrm>
          <a:prstGeom prst="rect">
            <a:avLst/>
          </a:prstGeom>
        </p:spPr>
        <p:txBody>
          <a:bodyPr vert="horz" lIns="91440" tIns="45720" rIns="91440" bIns="45720" rtlCol="0" anchor="b"/>
          <a:lstStyle>
            <a:lvl1pPr algn="l">
              <a:defRPr sz="1200"/>
            </a:lvl1pPr>
          </a:lstStyle>
          <a:p>
            <a:fld id="{2028962E-E439-4985-AEF7-00DC65B015A2}" type="slidenum">
              <a:rPr lang="he-IL" smtClean="0"/>
              <a:t>‹#›</a:t>
            </a:fld>
            <a:endParaRPr lang="he-IL"/>
          </a:p>
        </p:txBody>
      </p:sp>
    </p:spTree>
    <p:extLst>
      <p:ext uri="{BB962C8B-B14F-4D97-AF65-F5344CB8AC3E}">
        <p14:creationId xmlns:p14="http://schemas.microsoft.com/office/powerpoint/2010/main" val="19891840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638" cy="498475"/>
          </a:xfrm>
          <a:prstGeom prst="rect">
            <a:avLst/>
          </a:prstGeom>
        </p:spPr>
        <p:txBody>
          <a:bodyPr vert="horz" lIns="91440" tIns="45720" rIns="91440" bIns="45720" rtlCol="0"/>
          <a:lstStyle>
            <a:lvl1pPr algn="r">
              <a:defRPr sz="1200"/>
            </a:lvl1pPr>
          </a:lstStyle>
          <a:p>
            <a:endParaRPr lang="he-IL"/>
          </a:p>
        </p:txBody>
      </p:sp>
      <p:sp>
        <p:nvSpPr>
          <p:cNvPr id="3" name="Date Placeholder 2"/>
          <p:cNvSpPr>
            <a:spLocks noGrp="1"/>
          </p:cNvSpPr>
          <p:nvPr>
            <p:ph type="dt" idx="1"/>
          </p:nvPr>
        </p:nvSpPr>
        <p:spPr>
          <a:xfrm>
            <a:off x="3846514" y="0"/>
            <a:ext cx="2941637" cy="498475"/>
          </a:xfrm>
          <a:prstGeom prst="rect">
            <a:avLst/>
          </a:prstGeom>
        </p:spPr>
        <p:txBody>
          <a:bodyPr vert="horz" lIns="91440" tIns="45720" rIns="91440" bIns="45720" rtlCol="0"/>
          <a:lstStyle>
            <a:lvl1pPr algn="l">
              <a:defRPr sz="1200"/>
            </a:lvl1pPr>
          </a:lstStyle>
          <a:p>
            <a:fld id="{D8A3AE56-EF03-419F-9989-48E43FCC05FA}" type="datetimeFigureOut">
              <a:rPr lang="he-IL" smtClean="0"/>
              <a:t>29.10.19</a:t>
            </a:fld>
            <a:endParaRPr lang="he-IL"/>
          </a:p>
        </p:txBody>
      </p:sp>
      <p:sp>
        <p:nvSpPr>
          <p:cNvPr id="4" name="Slide Image Placeholder 3"/>
          <p:cNvSpPr>
            <a:spLocks noGrp="1" noRot="1" noChangeAspect="1"/>
          </p:cNvSpPr>
          <p:nvPr>
            <p:ph type="sldImg" idx="2"/>
          </p:nvPr>
        </p:nvSpPr>
        <p:spPr>
          <a:xfrm>
            <a:off x="417513" y="1241425"/>
            <a:ext cx="5954712" cy="3351213"/>
          </a:xfrm>
          <a:prstGeom prst="rect">
            <a:avLst/>
          </a:prstGeom>
          <a:noFill/>
          <a:ln w="12700">
            <a:solidFill>
              <a:prstClr val="black"/>
            </a:solidFill>
          </a:ln>
        </p:spPr>
        <p:txBody>
          <a:bodyPr vert="horz" lIns="91440" tIns="45720" rIns="91440" bIns="45720" rtlCol="0" anchor="ctr"/>
          <a:lstStyle/>
          <a:p>
            <a:endParaRPr lang="he-IL"/>
          </a:p>
        </p:txBody>
      </p:sp>
      <p:sp>
        <p:nvSpPr>
          <p:cNvPr id="5" name="Notes Placeholder 4"/>
          <p:cNvSpPr>
            <a:spLocks noGrp="1"/>
          </p:cNvSpPr>
          <p:nvPr>
            <p:ph type="body" sz="quarter" idx="3"/>
          </p:nvPr>
        </p:nvSpPr>
        <p:spPr>
          <a:xfrm>
            <a:off x="679450" y="4778376"/>
            <a:ext cx="5430838" cy="39100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0" y="9431338"/>
            <a:ext cx="2941638" cy="498475"/>
          </a:xfrm>
          <a:prstGeom prst="rect">
            <a:avLst/>
          </a:prstGeom>
        </p:spPr>
        <p:txBody>
          <a:bodyPr vert="horz" lIns="91440" tIns="45720" rIns="91440" bIns="45720" rtlCol="0" anchor="b"/>
          <a:lstStyle>
            <a:lvl1pPr algn="r">
              <a:defRPr sz="1200"/>
            </a:lvl1pPr>
          </a:lstStyle>
          <a:p>
            <a:endParaRPr lang="he-IL"/>
          </a:p>
        </p:txBody>
      </p:sp>
      <p:sp>
        <p:nvSpPr>
          <p:cNvPr id="7" name="Slide Number Placeholder 6"/>
          <p:cNvSpPr>
            <a:spLocks noGrp="1"/>
          </p:cNvSpPr>
          <p:nvPr>
            <p:ph type="sldNum" sz="quarter" idx="5"/>
          </p:nvPr>
        </p:nvSpPr>
        <p:spPr>
          <a:xfrm>
            <a:off x="3846514" y="9431338"/>
            <a:ext cx="2941637" cy="498475"/>
          </a:xfrm>
          <a:prstGeom prst="rect">
            <a:avLst/>
          </a:prstGeom>
        </p:spPr>
        <p:txBody>
          <a:bodyPr vert="horz" lIns="91440" tIns="45720" rIns="91440" bIns="45720" rtlCol="0" anchor="b"/>
          <a:lstStyle>
            <a:lvl1pPr algn="l">
              <a:defRPr sz="1200"/>
            </a:lvl1pPr>
          </a:lstStyle>
          <a:p>
            <a:fld id="{ADF66CF4-2C30-4B63-84DC-A187E10D15A0}" type="slidenum">
              <a:rPr lang="he-IL" smtClean="0"/>
              <a:t>‹#›</a:t>
            </a:fld>
            <a:endParaRPr lang="he-IL"/>
          </a:p>
        </p:txBody>
      </p:sp>
    </p:spTree>
    <p:extLst>
      <p:ext uri="{BB962C8B-B14F-4D97-AF65-F5344CB8AC3E}">
        <p14:creationId xmlns:p14="http://schemas.microsoft.com/office/powerpoint/2010/main" val="142680957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1909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5242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701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9797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3330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390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8315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83824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7624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3940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95520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1834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72210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4920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5230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51290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29.10.19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243738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Once-returner" TargetMode="External"/><Relationship Id="rId4" Type="http://schemas.openxmlformats.org/officeDocument/2006/relationships/hyperlink" Target="https://en.wikipedia.org/wiki/Non-returner" TargetMode="External"/><Relationship Id="rId5" Type="http://schemas.openxmlformats.org/officeDocument/2006/relationships/hyperlink" Target="https://en.wikipedia.org/wiki/Arahant" TargetMode="External"/><Relationship Id="rId1" Type="http://schemas.openxmlformats.org/officeDocument/2006/relationships/slideLayout" Target="../slideLayouts/slideLayout7.xml"/><Relationship Id="rId2" Type="http://schemas.openxmlformats.org/officeDocument/2006/relationships/hyperlink" Target="https://en.wikipedia.org/wiki/Stream-enter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en.wikipedia.org/wiki/Four_stages_of_enlightenment"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EABB4AFA-AFCF-4AFE-84BB-40FAED32DFE3}"/>
              </a:ext>
            </a:extLst>
          </p:cNvPr>
          <p:cNvSpPr>
            <a:spLocks noGrp="1"/>
          </p:cNvSpPr>
          <p:nvPr>
            <p:ph type="ctrTitle"/>
          </p:nvPr>
        </p:nvSpPr>
        <p:spPr>
          <a:xfrm>
            <a:off x="1507067" y="1997639"/>
            <a:ext cx="9804946" cy="2010339"/>
          </a:xfrm>
        </p:spPr>
        <p:txBody>
          <a:bodyPr>
            <a:normAutofit fontScale="90000"/>
          </a:bodyPr>
          <a:lstStyle/>
          <a:p>
            <a:pPr algn="ctr" rtl="1"/>
            <a:r>
              <a:rPr lang="he-IL" b="1" dirty="0"/>
              <a:t/>
            </a:r>
            <a:br>
              <a:rPr lang="he-IL" b="1" dirty="0"/>
            </a:br>
            <a:r>
              <a:rPr lang="he-IL" b="1" dirty="0"/>
              <a:t/>
            </a:r>
            <a:br>
              <a:rPr lang="he-IL" b="1" dirty="0"/>
            </a:br>
            <a:r>
              <a:rPr lang="he-IL" b="1" dirty="0"/>
              <a:t/>
            </a:r>
            <a:br>
              <a:rPr lang="he-IL" b="1" dirty="0"/>
            </a:br>
            <a:r>
              <a:rPr lang="he-IL" b="1" dirty="0"/>
              <a:t/>
            </a:r>
            <a:br>
              <a:rPr lang="he-IL" b="1" dirty="0"/>
            </a:br>
            <a:r>
              <a:rPr lang="he-IL" b="1" dirty="0"/>
              <a:t/>
            </a:r>
            <a:br>
              <a:rPr lang="he-IL" b="1" dirty="0"/>
            </a:br>
            <a:r>
              <a:rPr lang="he-IL" b="1" dirty="0"/>
              <a:t>?</a:t>
            </a:r>
            <a:r>
              <a:rPr lang="en-US" b="1" dirty="0"/>
              <a:t>Liberation or rather Liberations</a:t>
            </a:r>
            <a:r>
              <a:rPr lang="he-IL" b="1" dirty="0"/>
              <a:t>                      </a:t>
            </a:r>
            <a:r>
              <a:rPr lang="en-US" b="1" dirty="0"/>
              <a:t/>
            </a:r>
            <a:br>
              <a:rPr lang="en-US" b="1" dirty="0"/>
            </a:br>
            <a:r>
              <a:rPr lang="en-US" b="1" dirty="0"/>
              <a:t>Examining the concept of liberation</a:t>
            </a:r>
            <a:r>
              <a:rPr lang="he-IL" b="1" dirty="0"/>
              <a:t/>
            </a:r>
            <a:br>
              <a:rPr lang="he-IL" b="1" dirty="0"/>
            </a:br>
            <a:r>
              <a:rPr lang="he-IL" sz="4000" b="1" dirty="0"/>
              <a:t>(</a:t>
            </a:r>
            <a:r>
              <a:rPr lang="en-US" sz="4000" b="1" dirty="0" err="1"/>
              <a:t>vimutti</a:t>
            </a:r>
            <a:r>
              <a:rPr lang="en-US" sz="4000" b="1" dirty="0"/>
              <a:t>\</a:t>
            </a:r>
            <a:r>
              <a:rPr lang="en-US" sz="4000" b="1" dirty="0" err="1"/>
              <a:t>vimokkha</a:t>
            </a:r>
            <a:r>
              <a:rPr lang="he-IL" sz="4000" b="1" dirty="0"/>
              <a:t>) </a:t>
            </a:r>
            <a:br>
              <a:rPr lang="he-IL" sz="4000" b="1" dirty="0"/>
            </a:br>
            <a:r>
              <a:rPr lang="en-US" sz="4000" b="1" dirty="0"/>
              <a:t>in the early Buddhism</a:t>
            </a:r>
            <a:endParaRPr lang="he-IL" b="1" dirty="0"/>
          </a:p>
        </p:txBody>
      </p:sp>
      <p:sp>
        <p:nvSpPr>
          <p:cNvPr id="3" name="כותרת משנה 2">
            <a:extLst>
              <a:ext uri="{FF2B5EF4-FFF2-40B4-BE49-F238E27FC236}">
                <a16:creationId xmlns="" xmlns:a16="http://schemas.microsoft.com/office/drawing/2014/main" id="{71820693-176A-456B-B93F-5DB504A5121A}"/>
              </a:ext>
            </a:extLst>
          </p:cNvPr>
          <p:cNvSpPr>
            <a:spLocks noGrp="1"/>
          </p:cNvSpPr>
          <p:nvPr>
            <p:ph type="subTitle" idx="1"/>
          </p:nvPr>
        </p:nvSpPr>
        <p:spPr>
          <a:xfrm>
            <a:off x="1507067" y="4547208"/>
            <a:ext cx="9804946" cy="2010338"/>
          </a:xfrm>
        </p:spPr>
        <p:txBody>
          <a:bodyPr>
            <a:normAutofit/>
          </a:bodyPr>
          <a:lstStyle/>
          <a:p>
            <a:pPr algn="ctr"/>
            <a:r>
              <a:rPr lang="en-US" sz="3200" b="1" dirty="0" err="1"/>
              <a:t>Aviran</a:t>
            </a:r>
            <a:r>
              <a:rPr lang="en-US" sz="3200" b="1" dirty="0"/>
              <a:t> Ben David</a:t>
            </a:r>
          </a:p>
        </p:txBody>
      </p:sp>
      <p:pic>
        <p:nvPicPr>
          <p:cNvPr id="35" name="Picture 2" descr="לוגו אנכי באנגלית בלבד">
            <a:extLst>
              <a:ext uri="{FF2B5EF4-FFF2-40B4-BE49-F238E27FC236}">
                <a16:creationId xmlns="" xmlns:a16="http://schemas.microsoft.com/office/drawing/2014/main" id="{448914A4-5AC6-45A4-AA49-AF19A2D3870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69464" y="4242649"/>
            <a:ext cx="1490130" cy="1539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34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A7F3D60E-833C-46EC-B9FF-E598884FE1F5}"/>
              </a:ext>
            </a:extLst>
          </p:cNvPr>
          <p:cNvSpPr>
            <a:spLocks noGrp="1"/>
          </p:cNvSpPr>
          <p:nvPr>
            <p:ph type="title"/>
          </p:nvPr>
        </p:nvSpPr>
        <p:spPr>
          <a:xfrm>
            <a:off x="1739900" y="495321"/>
            <a:ext cx="9309100" cy="1280890"/>
          </a:xfrm>
        </p:spPr>
        <p:txBody>
          <a:bodyPr/>
          <a:lstStyle/>
          <a:p>
            <a:pPr algn="just"/>
            <a:r>
              <a:rPr lang="en-US" b="1" dirty="0"/>
              <a:t> Liberation as a final goal in the </a:t>
            </a:r>
            <a:r>
              <a:rPr lang="en-US" b="1" dirty="0" err="1"/>
              <a:t>Nikāyas</a:t>
            </a:r>
            <a:endParaRPr lang="he-IL" b="1" dirty="0"/>
          </a:p>
        </p:txBody>
      </p:sp>
      <p:sp>
        <p:nvSpPr>
          <p:cNvPr id="3" name="מציין מיקום תוכן 2">
            <a:extLst>
              <a:ext uri="{FF2B5EF4-FFF2-40B4-BE49-F238E27FC236}">
                <a16:creationId xmlns="" xmlns:a16="http://schemas.microsoft.com/office/drawing/2014/main" id="{026A80F4-0305-494B-8C4C-6DA422D8FBDD}"/>
              </a:ext>
            </a:extLst>
          </p:cNvPr>
          <p:cNvSpPr>
            <a:spLocks noGrp="1"/>
          </p:cNvSpPr>
          <p:nvPr>
            <p:ph idx="1"/>
          </p:nvPr>
        </p:nvSpPr>
        <p:spPr>
          <a:xfrm>
            <a:off x="677334" y="1287888"/>
            <a:ext cx="11119714" cy="5570112"/>
          </a:xfrm>
        </p:spPr>
        <p:txBody>
          <a:bodyPr>
            <a:normAutofit/>
          </a:bodyPr>
          <a:lstStyle/>
          <a:p>
            <a:pPr marL="0" indent="0" algn="ctr">
              <a:buNone/>
            </a:pPr>
            <a:r>
              <a:rPr lang="en-US" sz="2400" b="1" dirty="0"/>
              <a:t>Release From </a:t>
            </a:r>
            <a:r>
              <a:rPr lang="en-US" sz="2400" b="1" dirty="0" err="1">
                <a:latin typeface="Arial" panose="020B0604020202020204" pitchFamily="34" charset="0"/>
                <a:cs typeface="Arial" panose="020B0604020202020204" pitchFamily="34" charset="0"/>
              </a:rPr>
              <a:t>Saṃsāra</a:t>
            </a:r>
            <a:r>
              <a:rPr lang="en-US" sz="2400" b="1" dirty="0">
                <a:latin typeface="Arial" panose="020B0604020202020204" pitchFamily="34" charset="0"/>
                <a:cs typeface="Arial" panose="020B0604020202020204" pitchFamily="34" charset="0"/>
              </a:rPr>
              <a:t>, Ending Rebirth:</a:t>
            </a:r>
            <a:endParaRPr lang="en-GB" sz="2400" b="1" dirty="0"/>
          </a:p>
          <a:p>
            <a:pPr marL="0" indent="0" algn="l">
              <a:buNone/>
            </a:pPr>
            <a:r>
              <a:rPr lang="en-US" sz="2400" b="1" dirty="0"/>
              <a:t>Source 1:</a:t>
            </a:r>
          </a:p>
          <a:p>
            <a:pPr marL="0" indent="0">
              <a:buNone/>
            </a:pPr>
            <a:r>
              <a:rPr lang="en-US" sz="2400" dirty="0"/>
              <a:t>“When he knows and sees thus, his mind is liberated from the taint of sensual desire, from the taint of being, and from the taint of ignorance. When it is liberated there comes the knowledge: ‘It is liberated.’ He understands: ‘</a:t>
            </a:r>
            <a:r>
              <a:rPr lang="en-US" sz="2400" b="1" dirty="0"/>
              <a:t>Birth is destroyed</a:t>
            </a:r>
            <a:r>
              <a:rPr lang="en-US" sz="2400" dirty="0"/>
              <a:t>, the holy life has been lived, what had to be done has been done, </a:t>
            </a:r>
            <a:r>
              <a:rPr lang="en-US" sz="2400" b="1" dirty="0"/>
              <a:t>there is no more coming to any state of being</a:t>
            </a:r>
            <a:r>
              <a:rPr lang="en-US" sz="2400" dirty="0"/>
              <a:t>.’</a:t>
            </a:r>
          </a:p>
          <a:p>
            <a:pPr marL="0" indent="0">
              <a:buNone/>
            </a:pPr>
            <a:r>
              <a:rPr lang="en-US" sz="2400" b="1" dirty="0"/>
              <a:t>(MN 51/ MN </a:t>
            </a:r>
            <a:r>
              <a:rPr lang="en-US" sz="2400" b="1" dirty="0" err="1"/>
              <a:t>i</a:t>
            </a:r>
            <a:r>
              <a:rPr lang="en-US" sz="2400" b="1" dirty="0"/>
              <a:t> 349  - </a:t>
            </a:r>
            <a:r>
              <a:rPr lang="en-US" sz="2400" b="1" dirty="0" err="1"/>
              <a:t>Kandaraka</a:t>
            </a:r>
            <a:r>
              <a:rPr lang="en-US" sz="2400" b="1" dirty="0"/>
              <a:t> </a:t>
            </a:r>
            <a:r>
              <a:rPr lang="en-US" sz="2400" b="1" dirty="0" err="1"/>
              <a:t>sutta</a:t>
            </a:r>
            <a:r>
              <a:rPr lang="en-US" sz="2400" b="1" dirty="0"/>
              <a:t>).</a:t>
            </a:r>
          </a:p>
          <a:p>
            <a:pPr marL="0" indent="0">
              <a:buNone/>
            </a:pPr>
            <a:r>
              <a:rPr lang="en-US" sz="2400" b="1" dirty="0"/>
              <a:t>Source 2:</a:t>
            </a:r>
          </a:p>
          <a:p>
            <a:pPr marL="0" indent="0">
              <a:buNone/>
            </a:pPr>
            <a:r>
              <a:rPr lang="en-US" sz="2400" b="1" dirty="0"/>
              <a:t>"</a:t>
            </a:r>
            <a:r>
              <a:rPr lang="en-US" sz="2400" dirty="0"/>
              <a:t>The knowledge and vision arose in me: Unshakable is my liberation of mind, </a:t>
            </a:r>
            <a:r>
              <a:rPr lang="en-US" sz="2400" b="1" dirty="0"/>
              <a:t>this is my last birth</a:t>
            </a:r>
            <a:r>
              <a:rPr lang="en-US" sz="2400" dirty="0"/>
              <a:t>; </a:t>
            </a:r>
            <a:r>
              <a:rPr lang="en-US" sz="2400" b="1" dirty="0"/>
              <a:t>now there is no more renewed existence</a:t>
            </a:r>
            <a:r>
              <a:rPr lang="en-US" sz="2400" dirty="0"/>
              <a:t>." </a:t>
            </a:r>
          </a:p>
          <a:p>
            <a:pPr marL="0" indent="0">
              <a:buNone/>
            </a:pPr>
            <a:r>
              <a:rPr lang="en-US" sz="2400" b="1" i="1" dirty="0">
                <a:latin typeface="Arial" panose="020B0604020202020204" pitchFamily="34" charset="0"/>
                <a:cs typeface="Arial" panose="020B0604020202020204" pitchFamily="34" charset="0"/>
              </a:rPr>
              <a:t>(SN 14:31/ SN ii 171 -</a:t>
            </a:r>
            <a:r>
              <a:rPr lang="en-US" sz="2400" b="1" i="1" dirty="0" err="1">
                <a:latin typeface="Arial" panose="020B0604020202020204" pitchFamily="34" charset="0"/>
                <a:cs typeface="Arial" panose="020B0604020202020204" pitchFamily="34" charset="0"/>
              </a:rPr>
              <a:t>Pubbesambodha</a:t>
            </a:r>
            <a:r>
              <a:rPr lang="en-US" sz="2400" b="1" i="1" dirty="0">
                <a:latin typeface="Arial" panose="020B0604020202020204" pitchFamily="34" charset="0"/>
                <a:cs typeface="Arial" panose="020B0604020202020204" pitchFamily="34" charset="0"/>
              </a:rPr>
              <a:t> </a:t>
            </a:r>
            <a:r>
              <a:rPr lang="en-US" sz="2400" b="1" i="1" dirty="0" err="1">
                <a:latin typeface="Arial" panose="020B0604020202020204" pitchFamily="34" charset="0"/>
                <a:cs typeface="Arial" panose="020B0604020202020204" pitchFamily="34" charset="0"/>
              </a:rPr>
              <a:t>sutta</a:t>
            </a:r>
            <a:r>
              <a:rPr lang="en-US" sz="2400" b="1" i="1" dirty="0">
                <a:latin typeface="Arial" panose="020B0604020202020204" pitchFamily="34" charset="0"/>
                <a:cs typeface="Arial" panose="020B0604020202020204" pitchFamily="34" charset="0"/>
              </a:rPr>
              <a:t>)</a:t>
            </a:r>
            <a:endParaRPr lang="en-US" sz="2400" b="1" dirty="0">
              <a:latin typeface="Arial" panose="020B0604020202020204" pitchFamily="34" charset="0"/>
              <a:cs typeface="Arial" panose="020B0604020202020204" pitchFamily="34" charset="0"/>
            </a:endParaRPr>
          </a:p>
          <a:p>
            <a:pPr lvl="1" algn="l"/>
            <a:endParaRPr lang="he-IL" sz="2400" b="1" dirty="0"/>
          </a:p>
        </p:txBody>
      </p:sp>
    </p:spTree>
    <p:extLst>
      <p:ext uri="{BB962C8B-B14F-4D97-AF65-F5344CB8AC3E}">
        <p14:creationId xmlns:p14="http://schemas.microsoft.com/office/powerpoint/2010/main" val="2215635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689101" y="624110"/>
            <a:ext cx="9815512" cy="1280890"/>
          </a:xfrm>
        </p:spPr>
        <p:txBody>
          <a:bodyPr>
            <a:normAutofit/>
          </a:bodyPr>
          <a:lstStyle/>
          <a:p>
            <a:r>
              <a:rPr lang="en-US" b="1" dirty="0" err="1">
                <a:latin typeface="Arial" panose="020B0604020202020204" pitchFamily="34" charset="0"/>
                <a:cs typeface="Arial" panose="020B0604020202020204" pitchFamily="34" charset="0"/>
              </a:rPr>
              <a:t>Discription</a:t>
            </a:r>
            <a:r>
              <a:rPr lang="en-US" b="1" dirty="0">
                <a:latin typeface="Arial" panose="020B0604020202020204" pitchFamily="34" charset="0"/>
                <a:cs typeface="Arial" panose="020B0604020202020204" pitchFamily="34" charset="0"/>
              </a:rPr>
              <a:t> of an arahant in the </a:t>
            </a:r>
            <a:r>
              <a:rPr lang="en-US" b="1" dirty="0" err="1">
                <a:latin typeface="Arial" panose="020B0604020202020204" pitchFamily="34" charset="0"/>
                <a:cs typeface="Arial" panose="020B0604020202020204" pitchFamily="34" charset="0"/>
              </a:rPr>
              <a:t>nikayas</a:t>
            </a:r>
            <a:endParaRPr lang="he-IL" b="1"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a:xfrm>
            <a:off x="1739900" y="2133600"/>
            <a:ext cx="9764712" cy="3777622"/>
          </a:xfrm>
        </p:spPr>
        <p:txBody>
          <a:bodyPr>
            <a:normAutofit/>
          </a:bodyPr>
          <a:lstStyle/>
          <a:p>
            <a:pPr marL="0" indent="0">
              <a:buNone/>
            </a:pPr>
            <a:r>
              <a:rPr lang="en-US" sz="3200" b="1" i="1" u="sng" dirty="0">
                <a:latin typeface="Arial" panose="020B0604020202020204" pitchFamily="34" charset="0"/>
                <a:cs typeface="Arial" panose="020B0604020202020204" pitchFamily="34" charset="0"/>
              </a:rPr>
              <a:t>Source 3:</a:t>
            </a:r>
            <a:endParaRPr lang="en-US" sz="3200" b="1" dirty="0">
              <a:latin typeface="Arial" panose="020B0604020202020204" pitchFamily="34" charset="0"/>
              <a:cs typeface="Arial" panose="020B0604020202020204" pitchFamily="34" charset="0"/>
            </a:endParaRPr>
          </a:p>
          <a:p>
            <a:pPr marL="0" indent="0">
              <a:buNone/>
            </a:pPr>
            <a:r>
              <a:rPr lang="en-US" sz="3200" b="1" i="1" dirty="0">
                <a:latin typeface="Calibri" panose="020F0502020204030204" pitchFamily="34" charset="0"/>
              </a:rPr>
              <a:t> arahant, one whose taints are destroyed</a:t>
            </a:r>
            <a:r>
              <a:rPr lang="en-US" sz="3200" i="1" dirty="0">
                <a:latin typeface="Calibri" panose="020F0502020204030204" pitchFamily="34" charset="0"/>
              </a:rPr>
              <a:t>, who has lived the holy life, done what had to be done, laid down the burden, reached his own goal, </a:t>
            </a:r>
            <a:r>
              <a:rPr lang="en-US" sz="3200" b="1" i="1" dirty="0">
                <a:latin typeface="Calibri" panose="020F0502020204030204" pitchFamily="34" charset="0"/>
              </a:rPr>
              <a:t>utterly destroyed the fetters of existence</a:t>
            </a:r>
            <a:r>
              <a:rPr lang="en-US" sz="3200" i="1" dirty="0">
                <a:latin typeface="Calibri" panose="020F0502020204030204" pitchFamily="34" charset="0"/>
              </a:rPr>
              <a:t>, one completely liberated through final knowledge.“</a:t>
            </a:r>
          </a:p>
          <a:p>
            <a:pPr marL="0" indent="0">
              <a:buNone/>
            </a:pPr>
            <a:r>
              <a:rPr lang="en-US" sz="3200" i="1" dirty="0">
                <a:latin typeface="Calibri" panose="020F0502020204030204" pitchFamily="34" charset="0"/>
              </a:rPr>
              <a:t> </a:t>
            </a:r>
            <a:r>
              <a:rPr lang="fi-FI" sz="3200" i="1" dirty="0">
                <a:latin typeface="Calibri" panose="020F0502020204030204" pitchFamily="34" charset="0"/>
              </a:rPr>
              <a:t>(SN 22:110/SN iii 161- Arahanta sutta).</a:t>
            </a:r>
            <a:endParaRPr lang="en-US" sz="3200" dirty="0">
              <a:latin typeface="Calibri" panose="020F0502020204030204" pitchFamily="34" charset="0"/>
            </a:endParaRPr>
          </a:p>
        </p:txBody>
      </p:sp>
    </p:spTree>
    <p:extLst>
      <p:ext uri="{BB962C8B-B14F-4D97-AF65-F5344CB8AC3E}">
        <p14:creationId xmlns:p14="http://schemas.microsoft.com/office/powerpoint/2010/main" val="4224458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טבלה 5"/>
          <p:cNvGraphicFramePr>
            <a:graphicFrameLocks noGrp="1"/>
          </p:cNvGraphicFramePr>
          <p:nvPr>
            <p:extLst>
              <p:ext uri="{D42A27DB-BD31-4B8C-83A1-F6EECF244321}">
                <p14:modId xmlns:p14="http://schemas.microsoft.com/office/powerpoint/2010/main" val="1192274918"/>
              </p:ext>
            </p:extLst>
          </p:nvPr>
        </p:nvGraphicFramePr>
        <p:xfrm>
          <a:off x="457200" y="55070"/>
          <a:ext cx="11493500" cy="6720335"/>
        </p:xfrm>
        <a:graphic>
          <a:graphicData uri="http://schemas.openxmlformats.org/drawingml/2006/table">
            <a:tbl>
              <a:tblPr firstRow="1" firstCol="1" bandRow="1">
                <a:tableStyleId>{5C22544A-7EE6-4342-B048-85BDC9FD1C3A}</a:tableStyleId>
              </a:tblPr>
              <a:tblGrid>
                <a:gridCol w="1485900">
                  <a:extLst>
                    <a:ext uri="{9D8B030D-6E8A-4147-A177-3AD203B41FA5}">
                      <a16:colId xmlns="" xmlns:a16="http://schemas.microsoft.com/office/drawing/2014/main" val="20000"/>
                    </a:ext>
                  </a:extLst>
                </a:gridCol>
                <a:gridCol w="3035300">
                  <a:extLst>
                    <a:ext uri="{9D8B030D-6E8A-4147-A177-3AD203B41FA5}">
                      <a16:colId xmlns="" xmlns:a16="http://schemas.microsoft.com/office/drawing/2014/main" val="20001"/>
                    </a:ext>
                  </a:extLst>
                </a:gridCol>
                <a:gridCol w="850900">
                  <a:extLst>
                    <a:ext uri="{9D8B030D-6E8A-4147-A177-3AD203B41FA5}">
                      <a16:colId xmlns="" xmlns:a16="http://schemas.microsoft.com/office/drawing/2014/main" val="20002"/>
                    </a:ext>
                  </a:extLst>
                </a:gridCol>
                <a:gridCol w="1816100">
                  <a:extLst>
                    <a:ext uri="{9D8B030D-6E8A-4147-A177-3AD203B41FA5}">
                      <a16:colId xmlns="" xmlns:a16="http://schemas.microsoft.com/office/drawing/2014/main" val="20003"/>
                    </a:ext>
                  </a:extLst>
                </a:gridCol>
                <a:gridCol w="2070100">
                  <a:extLst>
                    <a:ext uri="{9D8B030D-6E8A-4147-A177-3AD203B41FA5}">
                      <a16:colId xmlns="" xmlns:a16="http://schemas.microsoft.com/office/drawing/2014/main" val="20004"/>
                    </a:ext>
                  </a:extLst>
                </a:gridCol>
                <a:gridCol w="2235200">
                  <a:extLst>
                    <a:ext uri="{9D8B030D-6E8A-4147-A177-3AD203B41FA5}">
                      <a16:colId xmlns="" xmlns:a16="http://schemas.microsoft.com/office/drawing/2014/main" val="20005"/>
                    </a:ext>
                  </a:extLst>
                </a:gridCol>
              </a:tblGrid>
              <a:tr h="1638729">
                <a:tc>
                  <a:txBody>
                    <a:bodyPr/>
                    <a:lstStyle/>
                    <a:p>
                      <a:pPr algn="l" rtl="0">
                        <a:lnSpc>
                          <a:spcPct val="115000"/>
                        </a:lnSpc>
                        <a:spcBef>
                          <a:spcPts val="600"/>
                        </a:spcBef>
                        <a:spcAft>
                          <a:spcPts val="600"/>
                        </a:spcAft>
                      </a:pPr>
                      <a:r>
                        <a:rPr lang="en-US" sz="1600" b="1" u="none" spc="100" dirty="0">
                          <a:solidFill>
                            <a:schemeClr val="tx1"/>
                          </a:solidFill>
                          <a:effectLst/>
                          <a:latin typeface="Calibri" panose="020F0502020204030204" pitchFamily="34" charset="0"/>
                          <a:cs typeface="Arial" panose="020B0604020202020204" pitchFamily="34" charset="0"/>
                        </a:rPr>
                        <a:t>Noble</a:t>
                      </a:r>
                      <a:r>
                        <a:rPr lang="en-US" sz="1600" b="1" spc="100" dirty="0">
                          <a:solidFill>
                            <a:schemeClr val="tx1"/>
                          </a:solidFill>
                          <a:effectLst/>
                          <a:latin typeface="Calibri" panose="020F0502020204030204" pitchFamily="34" charset="0"/>
                          <a:cs typeface="Arial" panose="020B0604020202020204" pitchFamily="34" charset="0"/>
                        </a:rPr>
                        <a:t/>
                      </a:r>
                      <a:br>
                        <a:rPr lang="en-US" sz="1600" b="1" spc="100" dirty="0">
                          <a:solidFill>
                            <a:schemeClr val="tx1"/>
                          </a:solidFill>
                          <a:effectLst/>
                          <a:latin typeface="Calibri" panose="020F0502020204030204" pitchFamily="34" charset="0"/>
                          <a:cs typeface="Arial" panose="020B0604020202020204" pitchFamily="34" charset="0"/>
                        </a:rPr>
                      </a:br>
                      <a:r>
                        <a:rPr lang="en-US" sz="1600" b="1" spc="100" dirty="0">
                          <a:solidFill>
                            <a:schemeClr val="tx1"/>
                          </a:solidFill>
                          <a:effectLst/>
                          <a:latin typeface="Calibri" panose="020F0502020204030204" pitchFamily="34" charset="0"/>
                          <a:cs typeface="Arial" panose="020B0604020202020204" pitchFamily="34" charset="0"/>
                        </a:rPr>
                        <a:t>fruits</a:t>
                      </a:r>
                    </a:p>
                    <a:p>
                      <a:pPr algn="l" rtl="0">
                        <a:lnSpc>
                          <a:spcPct val="115000"/>
                        </a:lnSpc>
                        <a:spcBef>
                          <a:spcPts val="600"/>
                        </a:spcBef>
                        <a:spcAft>
                          <a:spcPts val="600"/>
                        </a:spcAft>
                      </a:pPr>
                      <a:r>
                        <a:rPr lang="en-US" sz="1600" b="1" dirty="0">
                          <a:solidFill>
                            <a:schemeClr val="tx1"/>
                          </a:solidFill>
                          <a:effectLst/>
                          <a:latin typeface="Calibri" panose="020F0502020204030204" pitchFamily="34" charset="0"/>
                          <a:ea typeface="Times New Roman"/>
                          <a:cs typeface="Arial" panose="020B0604020202020204" pitchFamily="34" charset="0"/>
                        </a:rPr>
                        <a:t>(</a:t>
                      </a:r>
                      <a:r>
                        <a:rPr lang="en-US" sz="1600" b="1" dirty="0" err="1">
                          <a:solidFill>
                            <a:schemeClr val="tx1"/>
                          </a:solidFill>
                          <a:effectLst/>
                          <a:latin typeface="Calibri" panose="020F0502020204030204" pitchFamily="34" charset="0"/>
                          <a:ea typeface="Times New Roman"/>
                          <a:cs typeface="Arial" panose="020B0604020202020204" pitchFamily="34" charset="0"/>
                        </a:rPr>
                        <a:t>Ariyaphala</a:t>
                      </a:r>
                      <a:r>
                        <a:rPr lang="en-US" sz="1600" b="1" dirty="0">
                          <a:solidFill>
                            <a:schemeClr val="tx1"/>
                          </a:solidFill>
                          <a:effectLst/>
                          <a:latin typeface="Calibri" panose="020F0502020204030204" pitchFamily="34" charset="0"/>
                          <a:ea typeface="Times New Roman"/>
                          <a:cs typeface="Arial" panose="020B0604020202020204" pitchFamily="34" charset="0"/>
                        </a:rPr>
                        <a:t>)</a:t>
                      </a:r>
                    </a:p>
                  </a:txBody>
                  <a:tcPr marL="7878" marR="7878" marT="7878" marB="7878" anchor="ctr">
                    <a:solidFill>
                      <a:schemeClr val="bg1"/>
                    </a:solidFill>
                  </a:tcPr>
                </a:tc>
                <a:tc gridSpan="2">
                  <a:txBody>
                    <a:bodyPr/>
                    <a:lstStyle/>
                    <a:p>
                      <a:pPr algn="l" rtl="0">
                        <a:lnSpc>
                          <a:spcPct val="115000"/>
                        </a:lnSpc>
                        <a:spcBef>
                          <a:spcPts val="600"/>
                        </a:spcBef>
                        <a:spcAft>
                          <a:spcPts val="600"/>
                        </a:spcAft>
                      </a:pPr>
                      <a:r>
                        <a:rPr lang="en-US" sz="1800" b="1" spc="100" dirty="0">
                          <a:effectLst/>
                        </a:rPr>
                        <a:t> Fetters (</a:t>
                      </a:r>
                      <a:r>
                        <a:rPr lang="en-US" sz="1800" b="1" spc="100" dirty="0" err="1">
                          <a:effectLst/>
                        </a:rPr>
                        <a:t>samyojana</a:t>
                      </a:r>
                      <a:r>
                        <a:rPr lang="en-US" sz="1800" b="1" spc="100" dirty="0">
                          <a:effectLst/>
                        </a:rPr>
                        <a:t>)</a:t>
                      </a:r>
                      <a:endParaRPr lang="en-US" sz="1800" b="1" dirty="0">
                        <a:effectLst/>
                        <a:latin typeface="Calibri"/>
                        <a:ea typeface="Times New Roman"/>
                      </a:endParaRPr>
                    </a:p>
                  </a:txBody>
                  <a:tcPr marL="7878" marR="7878" marT="7878" marB="7878" anchor="ctr"/>
                </a:tc>
                <a:tc hMerge="1">
                  <a:txBody>
                    <a:bodyPr/>
                    <a:lstStyle/>
                    <a:p>
                      <a:pPr rtl="1"/>
                      <a:endParaRPr lang="he-IL"/>
                    </a:p>
                  </a:txBody>
                  <a:tcPr/>
                </a:tc>
                <a:tc>
                  <a:txBody>
                    <a:bodyPr/>
                    <a:lstStyle/>
                    <a:p>
                      <a:pPr algn="l" rtl="0">
                        <a:lnSpc>
                          <a:spcPct val="115000"/>
                        </a:lnSpc>
                        <a:spcBef>
                          <a:spcPts val="600"/>
                        </a:spcBef>
                        <a:spcAft>
                          <a:spcPts val="600"/>
                        </a:spcAft>
                      </a:pPr>
                      <a:r>
                        <a:rPr lang="en-US" sz="1800" b="1" dirty="0">
                          <a:effectLst/>
                          <a:latin typeface="Arial" panose="020B0604020202020204" pitchFamily="34" charset="0"/>
                          <a:cs typeface="Arial" panose="020B0604020202020204" pitchFamily="34" charset="0"/>
                        </a:rPr>
                        <a:t> R</a:t>
                      </a:r>
                      <a:r>
                        <a:rPr lang="en-US" sz="1800" b="1" spc="100" dirty="0">
                          <a:effectLst/>
                          <a:latin typeface="Arial" panose="020B0604020202020204" pitchFamily="34" charset="0"/>
                          <a:cs typeface="Arial" panose="020B0604020202020204" pitchFamily="34" charset="0"/>
                        </a:rPr>
                        <a:t>ebirth/s</a:t>
                      </a:r>
                      <a:br>
                        <a:rPr lang="en-US" sz="1800" b="1" spc="100" dirty="0">
                          <a:effectLst/>
                          <a:latin typeface="Arial" panose="020B0604020202020204" pitchFamily="34" charset="0"/>
                          <a:cs typeface="Arial" panose="020B0604020202020204" pitchFamily="34" charset="0"/>
                        </a:rPr>
                      </a:br>
                      <a:endParaRPr lang="en-US" sz="1800" b="1" dirty="0">
                        <a:effectLst/>
                        <a:latin typeface="Arial" panose="020B0604020202020204" pitchFamily="34" charset="0"/>
                        <a:ea typeface="Times New Roman"/>
                        <a:cs typeface="Arial" panose="020B0604020202020204" pitchFamily="34" charset="0"/>
                      </a:endParaRPr>
                    </a:p>
                  </a:txBody>
                  <a:tcPr marL="39388" marR="39388" marT="7878" marB="7878" anchor="ctr"/>
                </a:tc>
                <a:tc>
                  <a:txBody>
                    <a:bodyPr/>
                    <a:lstStyle/>
                    <a:p>
                      <a:pPr algn="l" rtl="0">
                        <a:lnSpc>
                          <a:spcPct val="115000"/>
                        </a:lnSpc>
                        <a:spcBef>
                          <a:spcPts val="600"/>
                        </a:spcBef>
                        <a:spcAft>
                          <a:spcPts val="600"/>
                        </a:spcAft>
                      </a:pPr>
                      <a:r>
                        <a:rPr lang="en-US" sz="1800" b="1" spc="100" dirty="0">
                          <a:effectLst/>
                        </a:rPr>
                        <a:t>Defilements</a:t>
                      </a:r>
                      <a:endParaRPr lang="en-US" sz="1800" b="1" dirty="0">
                        <a:effectLst/>
                      </a:endParaRPr>
                    </a:p>
                    <a:p>
                      <a:pPr algn="l" rtl="0">
                        <a:lnSpc>
                          <a:spcPct val="115000"/>
                        </a:lnSpc>
                        <a:spcBef>
                          <a:spcPts val="600"/>
                        </a:spcBef>
                        <a:spcAft>
                          <a:spcPts val="600"/>
                        </a:spcAft>
                      </a:pPr>
                      <a:r>
                        <a:rPr lang="en-US" sz="1800" b="1" spc="100" dirty="0">
                          <a:effectLst/>
                        </a:rPr>
                        <a:t>(</a:t>
                      </a:r>
                      <a:r>
                        <a:rPr lang="en-US" sz="1800" b="1" spc="100" dirty="0" err="1">
                          <a:effectLst/>
                        </a:rPr>
                        <a:t>Kilesa</a:t>
                      </a:r>
                      <a:r>
                        <a:rPr lang="en-US" sz="1800" b="1" spc="100" dirty="0">
                          <a:effectLst/>
                        </a:rPr>
                        <a:t>/</a:t>
                      </a:r>
                      <a:r>
                        <a:rPr lang="en-US" sz="1800" b="1" spc="100" dirty="0" err="1">
                          <a:effectLst/>
                        </a:rPr>
                        <a:t>Akusala</a:t>
                      </a:r>
                      <a:r>
                        <a:rPr lang="en-US" sz="1800" b="1" spc="100" dirty="0">
                          <a:effectLst/>
                        </a:rPr>
                        <a:t> </a:t>
                      </a:r>
                      <a:r>
                        <a:rPr lang="en-US" sz="1800" b="1" spc="100" dirty="0" err="1">
                          <a:effectLst/>
                        </a:rPr>
                        <a:t>mula</a:t>
                      </a:r>
                      <a:r>
                        <a:rPr lang="en-US" sz="1800" b="1" spc="100" dirty="0">
                          <a:effectLst/>
                        </a:rPr>
                        <a:t>)</a:t>
                      </a:r>
                      <a:endParaRPr lang="en-US" sz="1800" b="1" dirty="0">
                        <a:effectLst/>
                        <a:latin typeface="Calibri"/>
                        <a:ea typeface="Times New Roman"/>
                      </a:endParaRPr>
                    </a:p>
                  </a:txBody>
                  <a:tcPr marL="0" marR="0" marT="0" marB="0"/>
                </a:tc>
                <a:tc>
                  <a:txBody>
                    <a:bodyPr/>
                    <a:lstStyle/>
                    <a:p>
                      <a:pPr algn="l" rtl="0">
                        <a:lnSpc>
                          <a:spcPct val="115000"/>
                        </a:lnSpc>
                        <a:spcBef>
                          <a:spcPts val="600"/>
                        </a:spcBef>
                        <a:spcAft>
                          <a:spcPts val="600"/>
                        </a:spcAft>
                      </a:pPr>
                      <a:r>
                        <a:rPr lang="en-US" sz="1800" b="1" spc="100" dirty="0">
                          <a:effectLst/>
                        </a:rPr>
                        <a:t>Taints</a:t>
                      </a:r>
                      <a:endParaRPr lang="en-US" sz="1800" b="1" dirty="0">
                        <a:effectLst/>
                      </a:endParaRPr>
                    </a:p>
                    <a:p>
                      <a:pPr algn="l" rtl="0">
                        <a:lnSpc>
                          <a:spcPct val="115000"/>
                        </a:lnSpc>
                        <a:spcBef>
                          <a:spcPts val="600"/>
                        </a:spcBef>
                        <a:spcAft>
                          <a:spcPts val="600"/>
                        </a:spcAft>
                      </a:pPr>
                      <a:r>
                        <a:rPr lang="en-US" sz="1800" b="1" dirty="0">
                          <a:effectLst/>
                        </a:rPr>
                        <a:t>(</a:t>
                      </a:r>
                      <a:r>
                        <a:rPr lang="en-US" sz="1800" b="1" dirty="0" err="1">
                          <a:effectLst/>
                        </a:rPr>
                        <a:t>Āsava</a:t>
                      </a:r>
                      <a:r>
                        <a:rPr lang="en-US" sz="1800" b="1" dirty="0">
                          <a:effectLst/>
                        </a:rPr>
                        <a:t>)</a:t>
                      </a:r>
                      <a:endParaRPr lang="en-US" sz="1800" b="1" dirty="0">
                        <a:effectLst/>
                        <a:latin typeface="Calibri"/>
                        <a:ea typeface="Times New Roman"/>
                      </a:endParaRPr>
                    </a:p>
                  </a:txBody>
                  <a:tcPr marL="0" marR="0" marT="0" marB="0"/>
                </a:tc>
                <a:extLst>
                  <a:ext uri="{0D108BD9-81ED-4DB2-BD59-A6C34878D82A}">
                    <a16:rowId xmlns="" xmlns:a16="http://schemas.microsoft.com/office/drawing/2014/main" val="10000"/>
                  </a:ext>
                </a:extLst>
              </a:tr>
              <a:tr h="974452">
                <a:tc>
                  <a:txBody>
                    <a:bodyPr/>
                    <a:lstStyle/>
                    <a:p>
                      <a:pPr algn="l" rtl="0">
                        <a:lnSpc>
                          <a:spcPct val="115000"/>
                        </a:lnSpc>
                        <a:spcBef>
                          <a:spcPts val="600"/>
                        </a:spcBef>
                        <a:spcAft>
                          <a:spcPts val="600"/>
                        </a:spcAft>
                      </a:pPr>
                      <a:r>
                        <a:rPr lang="en-US" sz="1600" b="1" u="sng" dirty="0">
                          <a:solidFill>
                            <a:schemeClr val="tx1"/>
                          </a:solidFill>
                          <a:effectLst/>
                          <a:latin typeface="Calibri" panose="020F0502020204030204" pitchFamily="34" charset="0"/>
                          <a:cs typeface="Arial" panose="020B0604020202020204" pitchFamily="34" charset="0"/>
                          <a:hlinkClick r:id="rId2" tooltip="Stream-enterer"/>
                        </a:rPr>
                        <a:t>Stream-enterer</a:t>
                      </a:r>
                      <a:endParaRPr lang="en-US" sz="1600" b="1" u="sng" dirty="0">
                        <a:solidFill>
                          <a:schemeClr val="tx1"/>
                        </a:solidFill>
                        <a:effectLst/>
                        <a:latin typeface="Calibri" panose="020F0502020204030204" pitchFamily="34" charset="0"/>
                        <a:cs typeface="Arial" panose="020B0604020202020204" pitchFamily="34" charset="0"/>
                      </a:endParaRPr>
                    </a:p>
                    <a:p>
                      <a:pPr algn="l" rtl="0">
                        <a:lnSpc>
                          <a:spcPct val="115000"/>
                        </a:lnSpc>
                        <a:spcBef>
                          <a:spcPts val="600"/>
                        </a:spcBef>
                        <a:spcAft>
                          <a:spcPts val="600"/>
                        </a:spcAft>
                      </a:pPr>
                      <a:r>
                        <a:rPr lang="en-US" sz="1600" b="1" i="0" dirty="0">
                          <a:solidFill>
                            <a:srgbClr val="000000"/>
                          </a:solidFill>
                          <a:effectLst/>
                          <a:latin typeface="Calibri" panose="020F0502020204030204" pitchFamily="34" charset="0"/>
                          <a:cs typeface="Arial" panose="020B0604020202020204" pitchFamily="34" charset="0"/>
                        </a:rPr>
                        <a:t>(</a:t>
                      </a:r>
                      <a:r>
                        <a:rPr lang="en-US" sz="1600" b="1" i="0" dirty="0" err="1">
                          <a:solidFill>
                            <a:srgbClr val="000000"/>
                          </a:solidFill>
                          <a:effectLst/>
                          <a:latin typeface="Calibri" panose="020F0502020204030204" pitchFamily="34" charset="0"/>
                          <a:cs typeface="Arial" panose="020B0604020202020204" pitchFamily="34" charset="0"/>
                        </a:rPr>
                        <a:t>Sotāpanna</a:t>
                      </a:r>
                      <a:r>
                        <a:rPr lang="en-US" sz="1600" b="1" i="0" dirty="0">
                          <a:solidFill>
                            <a:srgbClr val="000000"/>
                          </a:solidFill>
                          <a:effectLst/>
                          <a:latin typeface="Calibri" panose="020F0502020204030204" pitchFamily="34" charset="0"/>
                          <a:cs typeface="Arial" panose="020B0604020202020204" pitchFamily="34" charset="0"/>
                        </a:rPr>
                        <a:t>)</a:t>
                      </a:r>
                      <a:endParaRPr lang="en-US" sz="1600" b="1" dirty="0">
                        <a:solidFill>
                          <a:schemeClr val="tx1"/>
                        </a:solidFill>
                        <a:effectLst/>
                        <a:latin typeface="Calibri" panose="020F0502020204030204" pitchFamily="34" charset="0"/>
                        <a:ea typeface="Times New Roman"/>
                        <a:cs typeface="Arial" panose="020B0604020202020204" pitchFamily="34" charset="0"/>
                      </a:endParaRPr>
                    </a:p>
                  </a:txBody>
                  <a:tcPr marL="23633" marR="23633" marT="0" marB="0" anchor="ctr">
                    <a:solidFill>
                      <a:schemeClr val="bg1">
                        <a:lumMod val="95000"/>
                      </a:schemeClr>
                    </a:solidFill>
                  </a:tcPr>
                </a:tc>
                <a:tc rowSpan="2">
                  <a:txBody>
                    <a:bodyPr/>
                    <a:lstStyle/>
                    <a:p>
                      <a:pPr algn="l" rtl="0">
                        <a:lnSpc>
                          <a:spcPct val="115000"/>
                        </a:lnSpc>
                        <a:spcBef>
                          <a:spcPts val="600"/>
                        </a:spcBef>
                        <a:spcAft>
                          <a:spcPts val="600"/>
                        </a:spcAft>
                      </a:pPr>
                      <a:r>
                        <a:rPr lang="en-US" sz="1400" b="1" i="0" dirty="0">
                          <a:effectLst/>
                          <a:latin typeface="Arial" panose="020B0604020202020204" pitchFamily="34" charset="0"/>
                          <a:cs typeface="Arial" panose="020B0604020202020204" pitchFamily="34" charset="0"/>
                        </a:rPr>
                        <a:t>1. personality belief (</a:t>
                      </a:r>
                      <a:r>
                        <a:rPr lang="en-US" sz="1400" b="1" i="0" dirty="0" err="1">
                          <a:effectLst/>
                          <a:latin typeface="Arial" panose="020B0604020202020204" pitchFamily="34" charset="0"/>
                          <a:cs typeface="Arial" panose="020B0604020202020204" pitchFamily="34" charset="0"/>
                        </a:rPr>
                        <a:t>Sakkāya</a:t>
                      </a:r>
                      <a:r>
                        <a:rPr lang="en-US" sz="1400" b="1" i="0" dirty="0">
                          <a:effectLst/>
                          <a:latin typeface="Arial" panose="020B0604020202020204" pitchFamily="34" charset="0"/>
                          <a:cs typeface="Arial" panose="020B0604020202020204" pitchFamily="34" charset="0"/>
                        </a:rPr>
                        <a:t>- </a:t>
                      </a:r>
                      <a:r>
                        <a:rPr lang="en-US" sz="1400" b="1" i="0" dirty="0" err="1">
                          <a:effectLst/>
                          <a:latin typeface="Arial" panose="020B0604020202020204" pitchFamily="34" charset="0"/>
                          <a:cs typeface="Arial" panose="020B0604020202020204" pitchFamily="34" charset="0"/>
                        </a:rPr>
                        <a:t>diṭṭhi</a:t>
                      </a:r>
                      <a:r>
                        <a:rPr lang="en-US" sz="1400" b="1" i="0" dirty="0">
                          <a:effectLst/>
                          <a:latin typeface="Arial" panose="020B0604020202020204" pitchFamily="34" charset="0"/>
                          <a:cs typeface="Arial" panose="020B0604020202020204" pitchFamily="34" charset="0"/>
                        </a:rPr>
                        <a:t> )</a:t>
                      </a:r>
                      <a:br>
                        <a:rPr lang="en-US" sz="1400" b="1" i="0" dirty="0">
                          <a:effectLst/>
                          <a:latin typeface="Arial" panose="020B0604020202020204" pitchFamily="34" charset="0"/>
                          <a:cs typeface="Arial" panose="020B0604020202020204" pitchFamily="34" charset="0"/>
                        </a:rPr>
                      </a:br>
                      <a:r>
                        <a:rPr lang="en-US" sz="1400" b="1" i="0" dirty="0">
                          <a:effectLst/>
                          <a:latin typeface="Arial" panose="020B0604020202020204" pitchFamily="34" charset="0"/>
                          <a:cs typeface="Arial" panose="020B0604020202020204" pitchFamily="34" charset="0"/>
                        </a:rPr>
                        <a:t>2. doubt (</a:t>
                      </a:r>
                      <a:r>
                        <a:rPr lang="en-US" sz="1400" b="1" i="0" dirty="0" err="1">
                          <a:effectLst/>
                          <a:latin typeface="Arial" panose="020B0604020202020204" pitchFamily="34" charset="0"/>
                          <a:cs typeface="Arial" panose="020B0604020202020204" pitchFamily="34" charset="0"/>
                        </a:rPr>
                        <a:t>Vicikicchā</a:t>
                      </a:r>
                      <a:r>
                        <a:rPr lang="en-US" sz="1400" b="1" i="0" dirty="0">
                          <a:effectLst/>
                          <a:latin typeface="Arial" panose="020B0604020202020204" pitchFamily="34" charset="0"/>
                          <a:cs typeface="Arial" panose="020B0604020202020204" pitchFamily="34" charset="0"/>
                        </a:rPr>
                        <a:t>)</a:t>
                      </a:r>
                      <a:br>
                        <a:rPr lang="en-US" sz="1400" b="1" i="0" dirty="0">
                          <a:effectLst/>
                          <a:latin typeface="Arial" panose="020B0604020202020204" pitchFamily="34" charset="0"/>
                          <a:cs typeface="Arial" panose="020B0604020202020204" pitchFamily="34" charset="0"/>
                        </a:rPr>
                      </a:br>
                      <a:r>
                        <a:rPr lang="en-US" sz="1400" b="1" i="0" dirty="0">
                          <a:effectLst/>
                          <a:latin typeface="Arial" panose="020B0604020202020204" pitchFamily="34" charset="0"/>
                          <a:cs typeface="Arial" panose="020B0604020202020204" pitchFamily="34" charset="0"/>
                        </a:rPr>
                        <a:t>3. clinging to mere rules and ritual (</a:t>
                      </a:r>
                      <a:r>
                        <a:rPr lang="en-US" sz="1400" b="1" i="0" dirty="0" err="1">
                          <a:effectLst/>
                          <a:latin typeface="Arial" panose="020B0604020202020204" pitchFamily="34" charset="0"/>
                          <a:cs typeface="Arial" panose="020B0604020202020204" pitchFamily="34" charset="0"/>
                        </a:rPr>
                        <a:t>Sīlabbata-parāmāsa</a:t>
                      </a:r>
                      <a:r>
                        <a:rPr lang="en-US" sz="1400" b="1" i="0" dirty="0">
                          <a:effectLst/>
                          <a:latin typeface="Arial" panose="020B0604020202020204" pitchFamily="34" charset="0"/>
                          <a:cs typeface="Arial" panose="020B0604020202020204" pitchFamily="34" charset="0"/>
                        </a:rPr>
                        <a:t>)</a:t>
                      </a:r>
                      <a:endParaRPr lang="en-US" sz="1400" b="1" i="0" dirty="0">
                        <a:effectLst/>
                        <a:latin typeface="Arial" panose="020B0604020202020204" pitchFamily="34" charset="0"/>
                        <a:ea typeface="Times New Roman"/>
                        <a:cs typeface="Arial" panose="020B0604020202020204" pitchFamily="34" charset="0"/>
                      </a:endParaRPr>
                    </a:p>
                  </a:txBody>
                  <a:tcPr marL="63021" marR="0" marT="0" marB="0" anchor="ctr"/>
                </a:tc>
                <a:tc rowSpan="4">
                  <a:txBody>
                    <a:bodyPr/>
                    <a:lstStyle/>
                    <a:p>
                      <a:pPr algn="l" rtl="0">
                        <a:lnSpc>
                          <a:spcPct val="115000"/>
                        </a:lnSpc>
                        <a:spcBef>
                          <a:spcPts val="600"/>
                        </a:spcBef>
                        <a:spcAft>
                          <a:spcPts val="600"/>
                        </a:spcAft>
                      </a:pPr>
                      <a:r>
                        <a:rPr lang="en-US" sz="1400" b="1" dirty="0">
                          <a:effectLst/>
                        </a:rPr>
                        <a:t>lower</a:t>
                      </a:r>
                      <a:br>
                        <a:rPr lang="en-US" sz="1400" b="1" dirty="0">
                          <a:effectLst/>
                        </a:rPr>
                      </a:br>
                      <a:r>
                        <a:rPr lang="en-US" sz="1400" b="1" dirty="0">
                          <a:effectLst/>
                        </a:rPr>
                        <a:t>fetter</a:t>
                      </a:r>
                      <a:endParaRPr lang="en-US" sz="1400" b="1" dirty="0">
                        <a:effectLst/>
                        <a:latin typeface="Calibri"/>
                        <a:ea typeface="Times New Roman"/>
                      </a:endParaRPr>
                    </a:p>
                  </a:txBody>
                  <a:tcPr marL="94532" marR="94532" marT="94532" marB="94532" anchor="ctr"/>
                </a:tc>
                <a:tc>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up to seven rebirths in</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human or heavenly realms</a:t>
                      </a:r>
                      <a:endParaRPr lang="en-US" sz="1400" b="1" dirty="0">
                        <a:effectLst/>
                        <a:latin typeface="Arial" panose="020B0604020202020204" pitchFamily="34" charset="0"/>
                        <a:ea typeface="Times New Roman"/>
                        <a:cs typeface="Arial" panose="020B0604020202020204" pitchFamily="34" charset="0"/>
                      </a:endParaRPr>
                    </a:p>
                  </a:txBody>
                  <a:tcPr marL="23633" marR="23633" marT="0" marB="0" anchor="ctr"/>
                </a:tc>
                <a:tc>
                  <a:txBody>
                    <a:bodyPr/>
                    <a:lstStyle/>
                    <a:p>
                      <a:pPr algn="l" rtl="0">
                        <a:lnSpc>
                          <a:spcPct val="115000"/>
                        </a:lnSpc>
                        <a:spcBef>
                          <a:spcPts val="600"/>
                        </a:spcBef>
                        <a:spcAft>
                          <a:spcPts val="600"/>
                        </a:spcAft>
                      </a:pPr>
                      <a:r>
                        <a:rPr lang="en-US" sz="900" b="1" dirty="0">
                          <a:effectLst/>
                        </a:rPr>
                        <a:t> </a:t>
                      </a:r>
                      <a:endParaRPr lang="en-US" sz="700" b="1" dirty="0">
                        <a:effectLst/>
                        <a:latin typeface="Calibri"/>
                        <a:ea typeface="Times New Roman"/>
                      </a:endParaRPr>
                    </a:p>
                  </a:txBody>
                  <a:tcPr marL="0" marR="0" marT="0" marB="0"/>
                </a:tc>
                <a:tc>
                  <a:txBody>
                    <a:bodyPr/>
                    <a:lstStyle/>
                    <a:p>
                      <a:pPr algn="l" rtl="0">
                        <a:lnSpc>
                          <a:spcPct val="115000"/>
                        </a:lnSpc>
                        <a:spcBef>
                          <a:spcPts val="600"/>
                        </a:spcBef>
                        <a:spcAft>
                          <a:spcPts val="600"/>
                        </a:spcAft>
                      </a:pPr>
                      <a:r>
                        <a:rPr lang="en-US" sz="900" b="1">
                          <a:effectLst/>
                        </a:rPr>
                        <a:t> </a:t>
                      </a:r>
                      <a:endParaRPr lang="en-US" sz="700" b="1">
                        <a:effectLst/>
                        <a:latin typeface="Calibri"/>
                        <a:ea typeface="Times New Roman"/>
                      </a:endParaRPr>
                    </a:p>
                  </a:txBody>
                  <a:tcPr marL="0" marR="0" marT="0" marB="0"/>
                </a:tc>
                <a:extLst>
                  <a:ext uri="{0D108BD9-81ED-4DB2-BD59-A6C34878D82A}">
                    <a16:rowId xmlns="" xmlns:a16="http://schemas.microsoft.com/office/drawing/2014/main" val="10001"/>
                  </a:ext>
                </a:extLst>
              </a:tr>
              <a:tr h="0">
                <a:tc>
                  <a:txBody>
                    <a:bodyPr/>
                    <a:lstStyle/>
                    <a:p>
                      <a:pPr algn="l" rtl="0">
                        <a:lnSpc>
                          <a:spcPct val="115000"/>
                        </a:lnSpc>
                        <a:spcBef>
                          <a:spcPts val="600"/>
                        </a:spcBef>
                        <a:spcAft>
                          <a:spcPts val="600"/>
                        </a:spcAft>
                      </a:pPr>
                      <a:r>
                        <a:rPr lang="en-US" sz="1600" dirty="0">
                          <a:solidFill>
                            <a:schemeClr val="tx1"/>
                          </a:solidFill>
                          <a:latin typeface="Calibri" panose="020F0502020204030204" pitchFamily="34" charset="0"/>
                          <a:hlinkClick r:id="rId3" tooltip="Once-returner"/>
                        </a:rPr>
                        <a:t>Once-returner</a:t>
                      </a:r>
                      <a:endParaRPr lang="en-US" sz="1600" dirty="0">
                        <a:solidFill>
                          <a:schemeClr val="tx1"/>
                        </a:solidFill>
                        <a:latin typeface="Calibri" panose="020F0502020204030204" pitchFamily="34" charset="0"/>
                      </a:endParaRPr>
                    </a:p>
                    <a:p>
                      <a:pPr algn="l" rtl="0">
                        <a:lnSpc>
                          <a:spcPct val="115000"/>
                        </a:lnSpc>
                        <a:spcBef>
                          <a:spcPts val="600"/>
                        </a:spcBef>
                        <a:spcAft>
                          <a:spcPts val="600"/>
                        </a:spcAft>
                      </a:pPr>
                      <a:r>
                        <a:rPr lang="en-US" sz="1600" b="1" i="0" dirty="0">
                          <a:solidFill>
                            <a:srgbClr val="000000"/>
                          </a:solidFill>
                          <a:effectLst/>
                          <a:latin typeface="Calibri" panose="020F0502020204030204" pitchFamily="34" charset="0"/>
                          <a:cs typeface="Arial" panose="020B0604020202020204" pitchFamily="34" charset="0"/>
                        </a:rPr>
                        <a:t>(</a:t>
                      </a:r>
                      <a:r>
                        <a:rPr lang="en-US" sz="1600" b="1" i="0" dirty="0" err="1">
                          <a:solidFill>
                            <a:srgbClr val="000000"/>
                          </a:solidFill>
                          <a:effectLst/>
                          <a:latin typeface="Calibri" panose="020F0502020204030204" pitchFamily="34" charset="0"/>
                          <a:cs typeface="Arial" panose="020B0604020202020204" pitchFamily="34" charset="0"/>
                        </a:rPr>
                        <a:t>Sakadāgāmin</a:t>
                      </a:r>
                      <a:r>
                        <a:rPr lang="en-US" sz="1600" b="0" i="0" dirty="0">
                          <a:solidFill>
                            <a:srgbClr val="000000"/>
                          </a:solidFill>
                          <a:effectLst/>
                          <a:latin typeface="Calibri" panose="020F0502020204030204" pitchFamily="34" charset="0"/>
                        </a:rPr>
                        <a:t> )</a:t>
                      </a:r>
                      <a:endParaRPr lang="en-US" sz="1600" b="1" dirty="0">
                        <a:solidFill>
                          <a:schemeClr val="tx1"/>
                        </a:solidFill>
                        <a:effectLst/>
                        <a:latin typeface="Calibri" panose="020F0502020204030204" pitchFamily="34" charset="0"/>
                        <a:ea typeface="Times New Roman"/>
                        <a:cs typeface="Arial" panose="020B0604020202020204" pitchFamily="34" charset="0"/>
                      </a:endParaRPr>
                    </a:p>
                  </a:txBody>
                  <a:tcPr marL="23633" marR="23633" marT="0" marB="0" anchor="ctr">
                    <a:solidFill>
                      <a:schemeClr val="bg1">
                        <a:lumMod val="85000"/>
                      </a:schemeClr>
                    </a:solidFill>
                  </a:tcPr>
                </a:tc>
                <a:tc vMerge="1">
                  <a:txBody>
                    <a:bodyPr/>
                    <a:lstStyle/>
                    <a:p>
                      <a:pPr rtl="1"/>
                      <a:endParaRPr lang="he-IL"/>
                    </a:p>
                  </a:txBody>
                  <a:tcPr/>
                </a:tc>
                <a:tc vMerge="1">
                  <a:txBody>
                    <a:bodyPr/>
                    <a:lstStyle/>
                    <a:p>
                      <a:pPr rtl="1"/>
                      <a:endParaRPr lang="he-IL"/>
                    </a:p>
                  </a:txBody>
                  <a:tcPr/>
                </a:tc>
                <a:tc rowSpan="2">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once more as </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a human</a:t>
                      </a:r>
                      <a:endParaRPr lang="en-US" sz="1400" b="1" dirty="0">
                        <a:effectLst/>
                        <a:latin typeface="Arial" panose="020B0604020202020204" pitchFamily="34" charset="0"/>
                        <a:ea typeface="Times New Roman"/>
                        <a:cs typeface="Arial" panose="020B0604020202020204" pitchFamily="34" charset="0"/>
                      </a:endParaRPr>
                    </a:p>
                  </a:txBody>
                  <a:tcPr marL="23633" marR="23633" marT="0" marB="0" anchor="ctr"/>
                </a:tc>
                <a:tc rowSpan="2">
                  <a:txBody>
                    <a:bodyPr/>
                    <a:lstStyle/>
                    <a:p>
                      <a:pPr algn="l" rtl="0">
                        <a:lnSpc>
                          <a:spcPct val="115000"/>
                        </a:lnSpc>
                        <a:spcBef>
                          <a:spcPts val="600"/>
                        </a:spcBef>
                        <a:spcAft>
                          <a:spcPts val="600"/>
                        </a:spcAft>
                      </a:pPr>
                      <a:r>
                        <a:rPr lang="en-US" sz="900" b="1" dirty="0">
                          <a:effectLst/>
                        </a:rPr>
                        <a:t> </a:t>
                      </a:r>
                      <a:endParaRPr lang="en-US" sz="700" b="1" dirty="0">
                        <a:effectLst/>
                        <a:latin typeface="Calibri"/>
                        <a:ea typeface="Times New Roman"/>
                      </a:endParaRPr>
                    </a:p>
                  </a:txBody>
                  <a:tcPr marL="0" marR="0" marT="0" marB="0"/>
                </a:tc>
                <a:tc rowSpan="2">
                  <a:txBody>
                    <a:bodyPr/>
                    <a:lstStyle/>
                    <a:p>
                      <a:pPr algn="l" rtl="0">
                        <a:lnSpc>
                          <a:spcPct val="115000"/>
                        </a:lnSpc>
                        <a:spcBef>
                          <a:spcPts val="600"/>
                        </a:spcBef>
                        <a:spcAft>
                          <a:spcPts val="600"/>
                        </a:spcAft>
                      </a:pPr>
                      <a:r>
                        <a:rPr lang="en-US" sz="900" b="1">
                          <a:effectLst/>
                        </a:rPr>
                        <a:t> </a:t>
                      </a:r>
                      <a:endParaRPr lang="en-US" sz="700" b="1">
                        <a:effectLst/>
                        <a:latin typeface="Calibri"/>
                        <a:ea typeface="Times New Roman"/>
                      </a:endParaRPr>
                    </a:p>
                  </a:txBody>
                  <a:tcPr marL="0" marR="0" marT="0" marB="0"/>
                </a:tc>
                <a:extLst>
                  <a:ext uri="{0D108BD9-81ED-4DB2-BD59-A6C34878D82A}">
                    <a16:rowId xmlns="" xmlns:a16="http://schemas.microsoft.com/office/drawing/2014/main" val="10002"/>
                  </a:ext>
                </a:extLst>
              </a:tr>
              <a:tr h="188717">
                <a:tc rowSpan="2">
                  <a:txBody>
                    <a:bodyPr/>
                    <a:lstStyle/>
                    <a:p>
                      <a:pPr algn="l" rtl="0">
                        <a:lnSpc>
                          <a:spcPct val="115000"/>
                        </a:lnSpc>
                        <a:spcBef>
                          <a:spcPts val="600"/>
                        </a:spcBef>
                        <a:spcAft>
                          <a:spcPts val="600"/>
                        </a:spcAft>
                      </a:pPr>
                      <a:r>
                        <a:rPr lang="en-US" sz="1600" b="1" u="sng" dirty="0">
                          <a:solidFill>
                            <a:schemeClr val="tx1"/>
                          </a:solidFill>
                          <a:effectLst/>
                          <a:latin typeface="Calibri" panose="020F0502020204030204" pitchFamily="34" charset="0"/>
                          <a:cs typeface="Arial" panose="020B0604020202020204" pitchFamily="34" charset="0"/>
                          <a:hlinkClick r:id="rId4" tooltip="Non-returner"/>
                        </a:rPr>
                        <a:t>Non-Returner</a:t>
                      </a:r>
                      <a:endParaRPr lang="en-US" sz="1600" b="1" u="sng" dirty="0">
                        <a:solidFill>
                          <a:schemeClr val="tx1"/>
                        </a:solidFill>
                        <a:effectLst/>
                        <a:latin typeface="Calibri" panose="020F0502020204030204" pitchFamily="34" charset="0"/>
                        <a:cs typeface="Arial" panose="020B0604020202020204" pitchFamily="34" charset="0"/>
                      </a:endParaRPr>
                    </a:p>
                    <a:p>
                      <a:pPr algn="l" rtl="0">
                        <a:lnSpc>
                          <a:spcPct val="115000"/>
                        </a:lnSpc>
                        <a:spcBef>
                          <a:spcPts val="600"/>
                        </a:spcBef>
                        <a:spcAft>
                          <a:spcPts val="600"/>
                        </a:spcAft>
                      </a:pPr>
                      <a:r>
                        <a:rPr lang="en-US" sz="1600" b="1" i="0" dirty="0">
                          <a:solidFill>
                            <a:srgbClr val="000000"/>
                          </a:solidFill>
                          <a:effectLst/>
                          <a:latin typeface="Calibri" panose="020F0502020204030204" pitchFamily="34" charset="0"/>
                        </a:rPr>
                        <a:t>(</a:t>
                      </a:r>
                      <a:r>
                        <a:rPr lang="en-US" sz="1600" b="1" i="0" dirty="0" err="1">
                          <a:solidFill>
                            <a:srgbClr val="000000"/>
                          </a:solidFill>
                          <a:effectLst/>
                          <a:latin typeface="Calibri" panose="020F0502020204030204" pitchFamily="34" charset="0"/>
                        </a:rPr>
                        <a:t>Anāgāmin</a:t>
                      </a:r>
                      <a:r>
                        <a:rPr lang="en-US" sz="1600" b="1" i="0" dirty="0">
                          <a:solidFill>
                            <a:srgbClr val="000000"/>
                          </a:solidFill>
                          <a:effectLst/>
                          <a:latin typeface="Calibri" panose="020F0502020204030204" pitchFamily="34" charset="0"/>
                        </a:rPr>
                        <a:t>)</a:t>
                      </a:r>
                      <a:r>
                        <a:rPr lang="en-US" sz="1600" b="0" i="0" dirty="0">
                          <a:solidFill>
                            <a:srgbClr val="000000"/>
                          </a:solidFill>
                          <a:effectLst/>
                          <a:latin typeface="Calibri" panose="020F0502020204030204" pitchFamily="34" charset="0"/>
                        </a:rPr>
                        <a:t> </a:t>
                      </a:r>
                      <a:endParaRPr lang="en-US" sz="1600" b="1" dirty="0">
                        <a:solidFill>
                          <a:schemeClr val="tx1"/>
                        </a:solidFill>
                        <a:effectLst/>
                        <a:latin typeface="Calibri" panose="020F0502020204030204" pitchFamily="34" charset="0"/>
                        <a:ea typeface="Times New Roman"/>
                        <a:cs typeface="Arial" panose="020B0604020202020204" pitchFamily="34" charset="0"/>
                      </a:endParaRPr>
                    </a:p>
                  </a:txBody>
                  <a:tcPr marL="0" marR="0" marT="0" marB="0" anchor="ctr">
                    <a:solidFill>
                      <a:schemeClr val="bg1">
                        <a:lumMod val="75000"/>
                      </a:schemeClr>
                    </a:solidFill>
                  </a:tcPr>
                </a:tc>
                <a:tc rowSpan="2">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4. Sensual desire (</a:t>
                      </a:r>
                      <a:r>
                        <a:rPr lang="en-US" sz="1400" b="1" dirty="0" err="1">
                          <a:effectLst/>
                          <a:latin typeface="Arial" panose="020B0604020202020204" pitchFamily="34" charset="0"/>
                          <a:cs typeface="Arial" panose="020B0604020202020204" pitchFamily="34" charset="0"/>
                        </a:rPr>
                        <a:t>Kāma-rāga</a:t>
                      </a:r>
                      <a:r>
                        <a:rPr lang="en-US" sz="1400" b="1" dirty="0">
                          <a:effectLst/>
                          <a:latin typeface="Arial" panose="020B0604020202020204" pitchFamily="34" charset="0"/>
                          <a:cs typeface="Arial" panose="020B0604020202020204" pitchFamily="34" charset="0"/>
                        </a:rPr>
                        <a:t>)</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5. ill will (</a:t>
                      </a:r>
                      <a:r>
                        <a:rPr lang="en-US" sz="1400" b="1" dirty="0" err="1">
                          <a:effectLst/>
                          <a:latin typeface="Arial" panose="020B0604020202020204" pitchFamily="34" charset="0"/>
                          <a:cs typeface="Arial" panose="020B0604020202020204" pitchFamily="34" charset="0"/>
                        </a:rPr>
                        <a:t>Vyāpāda</a:t>
                      </a:r>
                      <a:r>
                        <a:rPr lang="en-US" sz="1400" b="1" dirty="0">
                          <a:effectLst/>
                          <a:latin typeface="Arial" panose="020B0604020202020204" pitchFamily="34" charset="0"/>
                          <a:cs typeface="Arial" panose="020B0604020202020204" pitchFamily="34" charset="0"/>
                        </a:rPr>
                        <a:t>)</a:t>
                      </a:r>
                      <a:endParaRPr lang="en-US" sz="1400" b="1" dirty="0">
                        <a:effectLst/>
                        <a:latin typeface="Arial" panose="020B0604020202020204" pitchFamily="34" charset="0"/>
                        <a:ea typeface="Times New Roman"/>
                        <a:cs typeface="Arial" panose="020B0604020202020204" pitchFamily="34" charset="0"/>
                      </a:endParaRPr>
                    </a:p>
                  </a:txBody>
                  <a:tcPr marL="63021" marR="0" marT="0" marB="0" anchor="ct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 xmlns:a16="http://schemas.microsoft.com/office/drawing/2014/main" val="3534753779"/>
                  </a:ext>
                </a:extLst>
              </a:tr>
              <a:tr h="1116417">
                <a:tc vMerge="1">
                  <a:txBody>
                    <a:bodyPr/>
                    <a:lstStyle/>
                    <a:p>
                      <a:pPr algn="l" rtl="0">
                        <a:lnSpc>
                          <a:spcPct val="115000"/>
                        </a:lnSpc>
                        <a:spcBef>
                          <a:spcPts val="600"/>
                        </a:spcBef>
                        <a:spcAft>
                          <a:spcPts val="600"/>
                        </a:spcAft>
                      </a:pPr>
                      <a:endParaRPr lang="en-US" sz="1600" b="1" dirty="0">
                        <a:solidFill>
                          <a:schemeClr val="tx1"/>
                        </a:solidFill>
                        <a:effectLst/>
                        <a:latin typeface="Calibri" panose="020F0502020204030204" pitchFamily="34" charset="0"/>
                        <a:ea typeface="Times New Roman"/>
                        <a:cs typeface="Arial" panose="020B0604020202020204" pitchFamily="34" charset="0"/>
                      </a:endParaRPr>
                    </a:p>
                  </a:txBody>
                  <a:tcPr marL="0" marR="0" marT="0" marB="0" anchor="ctr">
                    <a:solidFill>
                      <a:schemeClr val="bg1">
                        <a:lumMod val="75000"/>
                      </a:schemeClr>
                    </a:solidFill>
                  </a:tcPr>
                </a:tc>
                <a:tc vMerge="1">
                  <a:txBody>
                    <a:bodyPr/>
                    <a:lstStyle/>
                    <a:p>
                      <a:pPr algn="l" rtl="0">
                        <a:lnSpc>
                          <a:spcPct val="115000"/>
                        </a:lnSpc>
                        <a:spcBef>
                          <a:spcPts val="600"/>
                        </a:spcBef>
                        <a:spcAft>
                          <a:spcPts val="600"/>
                        </a:spcAft>
                      </a:pPr>
                      <a:endParaRPr lang="en-US" sz="1400" b="1" dirty="0">
                        <a:effectLst/>
                        <a:latin typeface="Arial" panose="020B0604020202020204" pitchFamily="34" charset="0"/>
                        <a:ea typeface="Times New Roman"/>
                        <a:cs typeface="Arial" panose="020B0604020202020204" pitchFamily="34" charset="0"/>
                      </a:endParaRPr>
                    </a:p>
                  </a:txBody>
                  <a:tcPr marL="63021" marR="0" marT="0" marB="0" anchor="ctr"/>
                </a:tc>
                <a:tc vMerge="1">
                  <a:txBody>
                    <a:bodyPr/>
                    <a:lstStyle/>
                    <a:p>
                      <a:pPr rtl="1"/>
                      <a:endParaRPr lang="he-IL"/>
                    </a:p>
                  </a:txBody>
                  <a:tcPr/>
                </a:tc>
                <a:tc>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once more in</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a heavenly realm</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(Pure Abodes)</a:t>
                      </a:r>
                      <a:endParaRPr lang="en-US" sz="1400" b="1" dirty="0">
                        <a:effectLst/>
                        <a:latin typeface="Arial" panose="020B0604020202020204" pitchFamily="34" charset="0"/>
                        <a:ea typeface="Times New Roman"/>
                        <a:cs typeface="Arial" panose="020B0604020202020204" pitchFamily="34" charset="0"/>
                      </a:endParaRPr>
                    </a:p>
                  </a:txBody>
                  <a:tcPr marL="23633" marR="23633" marT="0" marB="0" anchor="ctr"/>
                </a:tc>
                <a:tc>
                  <a:txBody>
                    <a:bodyPr/>
                    <a:lstStyle/>
                    <a:p>
                      <a:pPr algn="l" rtl="0">
                        <a:lnSpc>
                          <a:spcPct val="115000"/>
                        </a:lnSpc>
                        <a:spcBef>
                          <a:spcPts val="600"/>
                        </a:spcBef>
                        <a:spcAft>
                          <a:spcPts val="600"/>
                        </a:spcAft>
                      </a:pPr>
                      <a:r>
                        <a:rPr lang="en-US" sz="900" b="1" dirty="0">
                          <a:effectLst/>
                        </a:rPr>
                        <a:t> </a:t>
                      </a:r>
                      <a:endParaRPr lang="en-US" sz="700" b="1" dirty="0">
                        <a:effectLst/>
                        <a:latin typeface="Calibri"/>
                        <a:ea typeface="Times New Roman"/>
                      </a:endParaRPr>
                    </a:p>
                  </a:txBody>
                  <a:tcPr marL="0" marR="0" marT="0" marB="0"/>
                </a:tc>
                <a:tc>
                  <a:txBody>
                    <a:bodyPr/>
                    <a:lstStyle/>
                    <a:p>
                      <a:pPr algn="l" rtl="0">
                        <a:lnSpc>
                          <a:spcPct val="115000"/>
                        </a:lnSpc>
                        <a:spcBef>
                          <a:spcPts val="600"/>
                        </a:spcBef>
                        <a:spcAft>
                          <a:spcPts val="600"/>
                        </a:spcAft>
                      </a:pPr>
                      <a:r>
                        <a:rPr lang="en-US" sz="900" b="1" dirty="0">
                          <a:effectLst/>
                        </a:rPr>
                        <a:t> </a:t>
                      </a:r>
                      <a:endParaRPr lang="en-US" sz="700" b="1" dirty="0">
                        <a:effectLst/>
                        <a:latin typeface="Calibri"/>
                        <a:ea typeface="Times New Roman"/>
                      </a:endParaRPr>
                    </a:p>
                  </a:txBody>
                  <a:tcPr marL="0" marR="0" marT="0" marB="0"/>
                </a:tc>
                <a:extLst>
                  <a:ext uri="{0D108BD9-81ED-4DB2-BD59-A6C34878D82A}">
                    <a16:rowId xmlns="" xmlns:a16="http://schemas.microsoft.com/office/drawing/2014/main" val="10003"/>
                  </a:ext>
                </a:extLst>
              </a:tr>
              <a:tr h="1929697">
                <a:tc>
                  <a:txBody>
                    <a:bodyPr/>
                    <a:lstStyle/>
                    <a:p>
                      <a:pPr algn="l" rtl="0">
                        <a:lnSpc>
                          <a:spcPct val="115000"/>
                        </a:lnSpc>
                        <a:spcBef>
                          <a:spcPts val="600"/>
                        </a:spcBef>
                        <a:spcAft>
                          <a:spcPts val="600"/>
                        </a:spcAft>
                      </a:pPr>
                      <a:r>
                        <a:rPr lang="en-US" sz="1600" b="1" u="sng" dirty="0">
                          <a:solidFill>
                            <a:schemeClr val="tx1"/>
                          </a:solidFill>
                          <a:effectLst/>
                          <a:latin typeface="Calibri" panose="020F0502020204030204" pitchFamily="34" charset="0"/>
                          <a:cs typeface="Arial" panose="020B0604020202020204" pitchFamily="34" charset="0"/>
                          <a:hlinkClick r:id="rId5" tooltip="Arahant"/>
                        </a:rPr>
                        <a:t>Arahant</a:t>
                      </a:r>
                      <a:endParaRPr lang="en-US" sz="1600" b="1" dirty="0">
                        <a:solidFill>
                          <a:schemeClr val="tx1"/>
                        </a:solidFill>
                        <a:effectLst/>
                        <a:latin typeface="Calibri" panose="020F0502020204030204" pitchFamily="34" charset="0"/>
                        <a:ea typeface="Times New Roman"/>
                        <a:cs typeface="Arial" panose="020B0604020202020204" pitchFamily="34" charset="0"/>
                      </a:endParaRPr>
                    </a:p>
                  </a:txBody>
                  <a:tcPr marL="94532" marR="94532" marT="94532" marB="94532" anchor="ctr">
                    <a:solidFill>
                      <a:schemeClr val="accent4">
                        <a:lumMod val="60000"/>
                        <a:lumOff val="40000"/>
                      </a:schemeClr>
                    </a:solidFill>
                  </a:tcPr>
                </a:tc>
                <a:tc>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6. craving for fine-material existence (</a:t>
                      </a:r>
                      <a:r>
                        <a:rPr lang="en-US" sz="1400" b="1" dirty="0" err="1">
                          <a:effectLst/>
                          <a:latin typeface="Arial" panose="020B0604020202020204" pitchFamily="34" charset="0"/>
                          <a:cs typeface="Arial" panose="020B0604020202020204" pitchFamily="34" charset="0"/>
                        </a:rPr>
                        <a:t>Rūpa-rāga</a:t>
                      </a:r>
                      <a:r>
                        <a:rPr lang="en-US" sz="1400" b="1" dirty="0">
                          <a:effectLst/>
                          <a:latin typeface="Arial" panose="020B0604020202020204" pitchFamily="34" charset="0"/>
                          <a:cs typeface="Arial" panose="020B0604020202020204" pitchFamily="34" charset="0"/>
                        </a:rPr>
                        <a:t>)</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7. craving for immaterial existence (</a:t>
                      </a:r>
                      <a:r>
                        <a:rPr lang="en-US" sz="1400" b="1" dirty="0" err="1">
                          <a:effectLst/>
                          <a:latin typeface="Arial" panose="020B0604020202020204" pitchFamily="34" charset="0"/>
                          <a:cs typeface="Arial" panose="020B0604020202020204" pitchFamily="34" charset="0"/>
                        </a:rPr>
                        <a:t>Arūpa-rāga</a:t>
                      </a:r>
                      <a:r>
                        <a:rPr lang="en-US" sz="1400" b="1" dirty="0">
                          <a:effectLst/>
                          <a:latin typeface="Arial" panose="020B0604020202020204" pitchFamily="34" charset="0"/>
                          <a:cs typeface="Arial" panose="020B0604020202020204" pitchFamily="34" charset="0"/>
                        </a:rPr>
                        <a:t>)</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8. conceit (</a:t>
                      </a:r>
                      <a:r>
                        <a:rPr lang="en-US" sz="1400" b="1" dirty="0" err="1">
                          <a:effectLst/>
                          <a:latin typeface="Arial" panose="020B0604020202020204" pitchFamily="34" charset="0"/>
                          <a:cs typeface="Arial" panose="020B0604020202020204" pitchFamily="34" charset="0"/>
                        </a:rPr>
                        <a:t>Māna</a:t>
                      </a:r>
                      <a:r>
                        <a:rPr lang="en-US" sz="1400" b="1" dirty="0">
                          <a:effectLst/>
                          <a:latin typeface="Arial" panose="020B0604020202020204" pitchFamily="34" charset="0"/>
                          <a:cs typeface="Arial" panose="020B0604020202020204" pitchFamily="34" charset="0"/>
                        </a:rPr>
                        <a:t>)</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9. restlessness (</a:t>
                      </a:r>
                      <a:r>
                        <a:rPr lang="en-US" sz="1400" b="1" dirty="0" err="1">
                          <a:effectLst/>
                          <a:latin typeface="Arial" panose="020B0604020202020204" pitchFamily="34" charset="0"/>
                          <a:cs typeface="Arial" panose="020B0604020202020204" pitchFamily="34" charset="0"/>
                        </a:rPr>
                        <a:t>Uddhacca</a:t>
                      </a:r>
                      <a:r>
                        <a:rPr lang="en-US" sz="1400" b="1" dirty="0">
                          <a:effectLst/>
                          <a:latin typeface="Arial" panose="020B0604020202020204" pitchFamily="34" charset="0"/>
                          <a:cs typeface="Arial" panose="020B0604020202020204" pitchFamily="34" charset="0"/>
                        </a:rPr>
                        <a:t>)</a:t>
                      </a:r>
                    </a:p>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10. ignorance (</a:t>
                      </a:r>
                      <a:r>
                        <a:rPr lang="en-US" sz="1400" b="1" dirty="0" err="1">
                          <a:effectLst/>
                          <a:latin typeface="Arial" panose="020B0604020202020204" pitchFamily="34" charset="0"/>
                          <a:cs typeface="Arial" panose="020B0604020202020204" pitchFamily="34" charset="0"/>
                        </a:rPr>
                        <a:t>Avijjā</a:t>
                      </a:r>
                      <a:r>
                        <a:rPr lang="en-US" sz="1400" b="1" dirty="0">
                          <a:effectLst/>
                          <a:latin typeface="Arial" panose="020B0604020202020204" pitchFamily="34" charset="0"/>
                          <a:cs typeface="Arial" panose="020B0604020202020204" pitchFamily="34" charset="0"/>
                        </a:rPr>
                        <a:t>)</a:t>
                      </a:r>
                      <a:endParaRPr lang="en-US" sz="1400" b="1" dirty="0">
                        <a:effectLst/>
                        <a:latin typeface="Arial" panose="020B0604020202020204" pitchFamily="34" charset="0"/>
                        <a:ea typeface="Times New Roman"/>
                        <a:cs typeface="Arial" panose="020B0604020202020204" pitchFamily="34" charset="0"/>
                      </a:endParaRPr>
                    </a:p>
                  </a:txBody>
                  <a:tcPr marL="63021" marR="63021" marT="23633" marB="23633" anchor="ctr"/>
                </a:tc>
                <a:tc>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higher</a:t>
                      </a:r>
                      <a:br>
                        <a:rPr lang="en-US" sz="1400" b="1" dirty="0">
                          <a:effectLst/>
                          <a:latin typeface="Arial" panose="020B0604020202020204" pitchFamily="34" charset="0"/>
                          <a:cs typeface="Arial" panose="020B0604020202020204" pitchFamily="34" charset="0"/>
                        </a:rPr>
                      </a:br>
                      <a:r>
                        <a:rPr lang="en-US" sz="1400" b="1" dirty="0">
                          <a:effectLst/>
                          <a:latin typeface="Arial" panose="020B0604020202020204" pitchFamily="34" charset="0"/>
                          <a:cs typeface="Arial" panose="020B0604020202020204" pitchFamily="34" charset="0"/>
                        </a:rPr>
                        <a:t>fetters</a:t>
                      </a:r>
                      <a:endParaRPr lang="en-US" sz="1400" b="1" dirty="0">
                        <a:effectLst/>
                        <a:latin typeface="Arial" panose="020B0604020202020204" pitchFamily="34" charset="0"/>
                        <a:ea typeface="Times New Roman"/>
                        <a:cs typeface="Arial" panose="020B0604020202020204" pitchFamily="34" charset="0"/>
                      </a:endParaRPr>
                    </a:p>
                  </a:txBody>
                  <a:tcPr marL="94532" marR="94532" marT="94532" marB="94532" anchor="ctr"/>
                </a:tc>
                <a:tc>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no rebirth</a:t>
                      </a:r>
                      <a:endParaRPr lang="en-US" sz="1400" b="1" dirty="0">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l" rtl="0">
                        <a:lnSpc>
                          <a:spcPct val="115000"/>
                        </a:lnSpc>
                      </a:pPr>
                      <a:r>
                        <a:rPr lang="en-US" sz="1400" b="1" dirty="0">
                          <a:effectLst/>
                          <a:latin typeface="Arial" panose="020B0604020202020204" pitchFamily="34" charset="0"/>
                          <a:cs typeface="Arial" panose="020B0604020202020204" pitchFamily="34" charset="0"/>
                        </a:rPr>
                        <a:t>1)greed/desire(</a:t>
                      </a:r>
                      <a:r>
                        <a:rPr lang="en-US" sz="1400" b="1" dirty="0" err="1">
                          <a:effectLst/>
                          <a:latin typeface="Arial" panose="020B0604020202020204" pitchFamily="34" charset="0"/>
                          <a:cs typeface="Arial" panose="020B0604020202020204" pitchFamily="34" charset="0"/>
                        </a:rPr>
                        <a:t>lobha</a:t>
                      </a:r>
                      <a:r>
                        <a:rPr lang="en-US" sz="1400" b="1" dirty="0">
                          <a:effectLst/>
                          <a:latin typeface="Arial" panose="020B0604020202020204" pitchFamily="34" charset="0"/>
                          <a:cs typeface="Arial" panose="020B0604020202020204" pitchFamily="34" charset="0"/>
                        </a:rPr>
                        <a:t>/ </a:t>
                      </a:r>
                      <a:r>
                        <a:rPr lang="en-US" sz="1400" b="1" dirty="0" err="1">
                          <a:effectLst/>
                          <a:latin typeface="Arial" panose="020B0604020202020204" pitchFamily="34" charset="0"/>
                          <a:cs typeface="Arial" panose="020B0604020202020204" pitchFamily="34" charset="0"/>
                        </a:rPr>
                        <a:t>rāga</a:t>
                      </a:r>
                      <a:r>
                        <a:rPr lang="en-US" sz="1400" b="1" dirty="0">
                          <a:effectLst/>
                          <a:latin typeface="Arial" panose="020B0604020202020204" pitchFamily="34" charset="0"/>
                          <a:cs typeface="Arial" panose="020B0604020202020204" pitchFamily="34" charset="0"/>
                        </a:rPr>
                        <a:t>)</a:t>
                      </a:r>
                    </a:p>
                    <a:p>
                      <a:pPr algn="l" rtl="0">
                        <a:lnSpc>
                          <a:spcPct val="115000"/>
                        </a:lnSpc>
                      </a:pPr>
                      <a:r>
                        <a:rPr lang="en-US" sz="1400" b="1" dirty="0">
                          <a:effectLst/>
                          <a:latin typeface="Arial" panose="020B0604020202020204" pitchFamily="34" charset="0"/>
                          <a:cs typeface="Arial" panose="020B0604020202020204" pitchFamily="34" charset="0"/>
                        </a:rPr>
                        <a:t>2) hatred (</a:t>
                      </a:r>
                      <a:r>
                        <a:rPr lang="en-US" sz="1400" b="1" dirty="0" err="1">
                          <a:effectLst/>
                          <a:latin typeface="Arial" panose="020B0604020202020204" pitchFamily="34" charset="0"/>
                          <a:cs typeface="Arial" panose="020B0604020202020204" pitchFamily="34" charset="0"/>
                        </a:rPr>
                        <a:t>dosa</a:t>
                      </a:r>
                      <a:r>
                        <a:rPr lang="en-US" sz="1400" b="1" dirty="0">
                          <a:effectLst/>
                          <a:latin typeface="Arial" panose="020B0604020202020204" pitchFamily="34" charset="0"/>
                          <a:cs typeface="Arial" panose="020B0604020202020204" pitchFamily="34" charset="0"/>
                        </a:rPr>
                        <a:t>)</a:t>
                      </a:r>
                    </a:p>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3)delusion (</a:t>
                      </a:r>
                      <a:r>
                        <a:rPr lang="en-US" sz="1400" b="1" dirty="0" err="1">
                          <a:effectLst/>
                          <a:latin typeface="Arial" panose="020B0604020202020204" pitchFamily="34" charset="0"/>
                          <a:cs typeface="Arial" panose="020B0604020202020204" pitchFamily="34" charset="0"/>
                        </a:rPr>
                        <a:t>moha</a:t>
                      </a:r>
                      <a:r>
                        <a:rPr lang="en-US" sz="1400" b="1" dirty="0">
                          <a:effectLst/>
                          <a:latin typeface="Arial" panose="020B0604020202020204" pitchFamily="34" charset="0"/>
                          <a:cs typeface="Arial" panose="020B0604020202020204" pitchFamily="34" charset="0"/>
                        </a:rPr>
                        <a:t>)</a:t>
                      </a:r>
                      <a:endParaRPr lang="en-US" sz="1400" b="1" dirty="0">
                        <a:effectLst/>
                        <a:latin typeface="Arial" panose="020B0604020202020204" pitchFamily="34" charset="0"/>
                        <a:ea typeface="Times New Roman"/>
                        <a:cs typeface="Arial" panose="020B0604020202020204" pitchFamily="34" charset="0"/>
                      </a:endParaRPr>
                    </a:p>
                  </a:txBody>
                  <a:tcPr marL="0" marR="0" marT="0" marB="0"/>
                </a:tc>
                <a:tc>
                  <a:txBody>
                    <a:bodyPr/>
                    <a:lstStyle/>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1)Sensual</a:t>
                      </a:r>
                      <a:r>
                        <a:rPr lang="en-US" sz="1400" b="1" baseline="0" dirty="0">
                          <a:effectLst/>
                          <a:latin typeface="Arial" panose="020B0604020202020204" pitchFamily="34" charset="0"/>
                          <a:cs typeface="Arial" panose="020B0604020202020204" pitchFamily="34" charset="0"/>
                        </a:rPr>
                        <a:t> lust</a:t>
                      </a:r>
                      <a:r>
                        <a:rPr lang="en-US" sz="1400" b="1" dirty="0">
                          <a:effectLst/>
                          <a:latin typeface="Arial" panose="020B0604020202020204" pitchFamily="34" charset="0"/>
                          <a:cs typeface="Arial" panose="020B0604020202020204" pitchFamily="34" charset="0"/>
                        </a:rPr>
                        <a:t>  (</a:t>
                      </a:r>
                      <a:r>
                        <a:rPr lang="en-US" sz="1400" b="1" dirty="0" err="1">
                          <a:effectLst/>
                          <a:latin typeface="Arial" panose="020B0604020202020204" pitchFamily="34" charset="0"/>
                          <a:cs typeface="Arial" panose="020B0604020202020204" pitchFamily="34" charset="0"/>
                        </a:rPr>
                        <a:t>kāmāsava</a:t>
                      </a:r>
                      <a:r>
                        <a:rPr lang="en-US" sz="1400" b="1" dirty="0">
                          <a:effectLst/>
                          <a:latin typeface="Arial" panose="020B0604020202020204" pitchFamily="34" charset="0"/>
                          <a:cs typeface="Arial" panose="020B0604020202020204" pitchFamily="34" charset="0"/>
                        </a:rPr>
                        <a:t>)</a:t>
                      </a:r>
                    </a:p>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2) lust of life (</a:t>
                      </a:r>
                      <a:r>
                        <a:rPr lang="en-US" sz="1400" b="1" dirty="0" err="1">
                          <a:effectLst/>
                          <a:latin typeface="Arial" panose="020B0604020202020204" pitchFamily="34" charset="0"/>
                          <a:cs typeface="Arial" panose="020B0604020202020204" pitchFamily="34" charset="0"/>
                        </a:rPr>
                        <a:t>bhavāsava</a:t>
                      </a:r>
                      <a:r>
                        <a:rPr lang="en-US" sz="1400" b="1" dirty="0">
                          <a:effectLst/>
                          <a:latin typeface="Arial" panose="020B0604020202020204" pitchFamily="34" charset="0"/>
                          <a:cs typeface="Arial" panose="020B0604020202020204" pitchFamily="34" charset="0"/>
                        </a:rPr>
                        <a:t>)</a:t>
                      </a:r>
                    </a:p>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3) ignorance (</a:t>
                      </a:r>
                      <a:r>
                        <a:rPr lang="en-US" sz="1400" b="1" dirty="0" err="1">
                          <a:effectLst/>
                          <a:latin typeface="Arial" panose="020B0604020202020204" pitchFamily="34" charset="0"/>
                          <a:cs typeface="Arial" panose="020B0604020202020204" pitchFamily="34" charset="0"/>
                        </a:rPr>
                        <a:t>avijjāsava</a:t>
                      </a:r>
                      <a:r>
                        <a:rPr lang="en-US" sz="1400" b="1" dirty="0">
                          <a:effectLst/>
                          <a:latin typeface="Arial" panose="020B0604020202020204" pitchFamily="34" charset="0"/>
                          <a:cs typeface="Arial" panose="020B0604020202020204" pitchFamily="34" charset="0"/>
                        </a:rPr>
                        <a:t>)</a:t>
                      </a:r>
                    </a:p>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*speculative view </a:t>
                      </a:r>
                    </a:p>
                    <a:p>
                      <a:pPr algn="l" rtl="0">
                        <a:lnSpc>
                          <a:spcPct val="115000"/>
                        </a:lnSpc>
                        <a:spcBef>
                          <a:spcPts val="600"/>
                        </a:spcBef>
                        <a:spcAft>
                          <a:spcPts val="600"/>
                        </a:spcAft>
                      </a:pPr>
                      <a:r>
                        <a:rPr lang="en-US" sz="1400" b="1" dirty="0">
                          <a:effectLst/>
                          <a:latin typeface="Arial" panose="020B0604020202020204" pitchFamily="34" charset="0"/>
                          <a:cs typeface="Arial" panose="020B0604020202020204" pitchFamily="34" charset="0"/>
                        </a:rPr>
                        <a:t>(</a:t>
                      </a:r>
                      <a:r>
                        <a:rPr lang="en-US" sz="1400" b="1" dirty="0" err="1">
                          <a:effectLst/>
                          <a:latin typeface="Arial" panose="020B0604020202020204" pitchFamily="34" charset="0"/>
                          <a:cs typeface="Arial" panose="020B0604020202020204" pitchFamily="34" charset="0"/>
                        </a:rPr>
                        <a:t>diṭṭhāsava</a:t>
                      </a:r>
                      <a:r>
                        <a:rPr lang="en-US" sz="1400" b="1" dirty="0">
                          <a:effectLst/>
                          <a:latin typeface="Arial" panose="020B0604020202020204" pitchFamily="34" charset="0"/>
                          <a:cs typeface="Arial" panose="020B0604020202020204" pitchFamily="34" charset="0"/>
                        </a:rPr>
                        <a:t>)</a:t>
                      </a:r>
                      <a:endParaRPr lang="en-US" sz="1400" b="1" dirty="0">
                        <a:effectLst/>
                        <a:latin typeface="Arial" panose="020B0604020202020204" pitchFamily="34" charset="0"/>
                        <a:ea typeface="Times New Roman"/>
                        <a:cs typeface="Arial" panose="020B0604020202020204" pitchFamily="34" charset="0"/>
                      </a:endParaRPr>
                    </a:p>
                  </a:txBody>
                  <a:tcPr marL="0" marR="0" marT="0" marB="0"/>
                </a:tc>
                <a:extLst>
                  <a:ext uri="{0D108BD9-81ED-4DB2-BD59-A6C34878D82A}">
                    <a16:rowId xmlns="" xmlns:a16="http://schemas.microsoft.com/office/drawing/2014/main" val="10004"/>
                  </a:ext>
                </a:extLst>
              </a:tr>
            </a:tbl>
          </a:graphicData>
        </a:graphic>
      </p:graphicFrame>
      <p:sp>
        <p:nvSpPr>
          <p:cNvPr id="7" name="Rectangle 2"/>
          <p:cNvSpPr>
            <a:spLocks noChangeArrowheads="1"/>
          </p:cNvSpPr>
          <p:nvPr/>
        </p:nvSpPr>
        <p:spPr bwMode="auto">
          <a:xfrm>
            <a:off x="4629150" y="1855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65754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00EB9CD8-D461-48AD-884F-0234606C4F5E}"/>
              </a:ext>
            </a:extLst>
          </p:cNvPr>
          <p:cNvSpPr>
            <a:spLocks noGrp="1"/>
          </p:cNvSpPr>
          <p:nvPr>
            <p:ph type="title"/>
          </p:nvPr>
        </p:nvSpPr>
        <p:spPr>
          <a:xfrm>
            <a:off x="1612901" y="624110"/>
            <a:ext cx="9891712" cy="2995390"/>
          </a:xfrm>
        </p:spPr>
        <p:txBody>
          <a:bodyPr/>
          <a:lstStyle/>
          <a:p>
            <a:r>
              <a:rPr lang="en-US" b="1" dirty="0"/>
              <a:t>THE DIFFERENT CASES OF LIBERATION(</a:t>
            </a:r>
            <a:r>
              <a:rPr lang="en-US" b="1" dirty="0" err="1"/>
              <a:t>vimutti</a:t>
            </a:r>
            <a:r>
              <a:rPr lang="he-IL" dirty="0"/>
              <a:t>(</a:t>
            </a:r>
            <a:br>
              <a:rPr lang="he-IL" dirty="0"/>
            </a:br>
            <a:endParaRPr lang="he-IL" dirty="0"/>
          </a:p>
        </p:txBody>
      </p:sp>
      <p:sp>
        <p:nvSpPr>
          <p:cNvPr id="3" name="מציין מיקום תוכן 2">
            <a:extLst>
              <a:ext uri="{FF2B5EF4-FFF2-40B4-BE49-F238E27FC236}">
                <a16:creationId xmlns="" xmlns:a16="http://schemas.microsoft.com/office/drawing/2014/main" id="{C926BF5B-8A39-4009-8A96-BD3C0A26601D}"/>
              </a:ext>
            </a:extLst>
          </p:cNvPr>
          <p:cNvSpPr>
            <a:spLocks noGrp="1"/>
          </p:cNvSpPr>
          <p:nvPr>
            <p:ph idx="1"/>
          </p:nvPr>
        </p:nvSpPr>
        <p:spPr>
          <a:xfrm>
            <a:off x="706284" y="1765300"/>
            <a:ext cx="10442728" cy="3810000"/>
          </a:xfrm>
        </p:spPr>
        <p:txBody>
          <a:bodyPr>
            <a:noAutofit/>
          </a:bodyPr>
          <a:lstStyle/>
          <a:p>
            <a:pPr marL="0" indent="0" algn="ctr">
              <a:buNone/>
            </a:pPr>
            <a:r>
              <a:rPr lang="en-US" sz="3600" b="1" dirty="0">
                <a:latin typeface="Calibri" panose="020F0502020204030204" pitchFamily="34" charset="0"/>
              </a:rPr>
              <a:t>Liberation as </a:t>
            </a:r>
            <a:r>
              <a:rPr lang="en-US" sz="3600" b="1" dirty="0" err="1">
                <a:latin typeface="Calibri" panose="020F0502020204030204" pitchFamily="34" charset="0"/>
              </a:rPr>
              <a:t>Nibbāna</a:t>
            </a:r>
            <a:endParaRPr lang="en-GB" sz="3600" b="1" dirty="0">
              <a:latin typeface="Calibri" panose="020F0502020204030204" pitchFamily="34" charset="0"/>
            </a:endParaRPr>
          </a:p>
          <a:p>
            <a:pPr marL="0" indent="0">
              <a:buNone/>
            </a:pPr>
            <a:r>
              <a:rPr lang="en-US" sz="3600" b="1" u="sng" dirty="0" err="1">
                <a:latin typeface="Arial" panose="020B0604020202020204" pitchFamily="34" charset="0"/>
                <a:cs typeface="Arial" panose="020B0604020202020204" pitchFamily="34" charset="0"/>
              </a:rPr>
              <a:t>Sourc</a:t>
            </a:r>
            <a:r>
              <a:rPr lang="en-US" sz="3600" b="1" u="sng" dirty="0">
                <a:latin typeface="Arial" panose="020B0604020202020204" pitchFamily="34" charset="0"/>
                <a:cs typeface="Arial" panose="020B0604020202020204" pitchFamily="34" charset="0"/>
              </a:rPr>
              <a:t> 4</a:t>
            </a:r>
            <a:endParaRPr lang="he-IL" sz="3600" b="1" u="sng" dirty="0">
              <a:latin typeface="Arial" panose="020B0604020202020204" pitchFamily="34" charset="0"/>
              <a:cs typeface="Arial" panose="020B0604020202020204" pitchFamily="34" charset="0"/>
            </a:endParaRPr>
          </a:p>
          <a:p>
            <a:pPr marL="0" indent="0">
              <a:buNone/>
            </a:pPr>
            <a:r>
              <a:rPr lang="en-US" sz="3600" i="1" dirty="0">
                <a:latin typeface="Arial" panose="020B0604020202020204" pitchFamily="34" charset="0"/>
                <a:cs typeface="Arial" panose="020B0604020202020204" pitchFamily="34" charset="0"/>
              </a:rPr>
              <a:t>“What is the counterpart of </a:t>
            </a:r>
            <a:r>
              <a:rPr lang="en-US" sz="3600" b="1" i="1" dirty="0">
                <a:latin typeface="Arial" panose="020B0604020202020204" pitchFamily="34" charset="0"/>
                <a:cs typeface="Arial" panose="020B0604020202020204" pitchFamily="34" charset="0"/>
              </a:rPr>
              <a:t>Liberation</a:t>
            </a:r>
            <a:r>
              <a:rPr lang="en-US" sz="3600"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Nibbana</a:t>
            </a:r>
            <a:r>
              <a:rPr lang="en-US" sz="3600" b="1" i="1" dirty="0">
                <a:latin typeface="Arial" panose="020B0604020202020204" pitchFamily="34" charset="0"/>
                <a:cs typeface="Arial" panose="020B0604020202020204" pitchFamily="34" charset="0"/>
              </a:rPr>
              <a:t>, </a:t>
            </a:r>
            <a:r>
              <a:rPr lang="en-US" sz="3600" i="1" dirty="0">
                <a:latin typeface="Arial" panose="020B0604020202020204" pitchFamily="34" charset="0"/>
                <a:cs typeface="Arial" panose="020B0604020202020204" pitchFamily="34" charset="0"/>
              </a:rPr>
              <a:t>friend, is the counterpart of </a:t>
            </a:r>
            <a:r>
              <a:rPr lang="en-US" sz="3600" b="1" i="1" dirty="0">
                <a:latin typeface="Arial" panose="020B0604020202020204" pitchFamily="34" charset="0"/>
                <a:cs typeface="Arial" panose="020B0604020202020204" pitchFamily="34" charset="0"/>
              </a:rPr>
              <a:t>Liberation</a:t>
            </a:r>
            <a:r>
              <a:rPr lang="en-US" sz="3600" i="1" dirty="0">
                <a:latin typeface="Arial" panose="020B0604020202020204" pitchFamily="34" charset="0"/>
                <a:cs typeface="Arial" panose="020B0604020202020204" pitchFamily="34" charset="0"/>
              </a:rPr>
              <a:t>.” </a:t>
            </a:r>
            <a:endParaRPr lang="en-US" sz="3600" dirty="0">
              <a:latin typeface="Calibri" panose="020F0502020204030204" pitchFamily="34" charset="0"/>
            </a:endParaRPr>
          </a:p>
          <a:p>
            <a:pPr marL="0" indent="0">
              <a:buNone/>
            </a:pPr>
            <a:r>
              <a:rPr lang="en-US" sz="3600" i="1" dirty="0">
                <a:latin typeface="Calibri" panose="020F0502020204030204" pitchFamily="34" charset="0"/>
                <a:cs typeface="Arial" panose="020B0604020202020204" pitchFamily="34" charset="0"/>
              </a:rPr>
              <a:t>(MN  44 / MN </a:t>
            </a:r>
            <a:r>
              <a:rPr lang="en-US" sz="3600" i="1" dirty="0" err="1">
                <a:latin typeface="Calibri" panose="020F0502020204030204" pitchFamily="34" charset="0"/>
                <a:cs typeface="Arial" panose="020B0604020202020204" pitchFamily="34" charset="0"/>
              </a:rPr>
              <a:t>i</a:t>
            </a:r>
            <a:r>
              <a:rPr lang="en-US" sz="3600" i="1" dirty="0">
                <a:latin typeface="Calibri" panose="020F0502020204030204" pitchFamily="34" charset="0"/>
                <a:cs typeface="Arial" panose="020B0604020202020204" pitchFamily="34" charset="0"/>
              </a:rPr>
              <a:t> 304 - </a:t>
            </a:r>
            <a:r>
              <a:rPr lang="en-US" sz="3600" i="1" dirty="0" err="1">
                <a:latin typeface="Calibri" panose="020F0502020204030204" pitchFamily="34" charset="0"/>
                <a:cs typeface="Arial" panose="020B0604020202020204" pitchFamily="34" charset="0"/>
              </a:rPr>
              <a:t>Cūḷavedalla</a:t>
            </a:r>
            <a:r>
              <a:rPr lang="en-US" sz="3600" i="1" dirty="0">
                <a:latin typeface="Calibri" panose="020F0502020204030204" pitchFamily="34" charset="0"/>
                <a:cs typeface="Arial" panose="020B0604020202020204" pitchFamily="34" charset="0"/>
              </a:rPr>
              <a:t> sutta).</a:t>
            </a:r>
            <a:endParaRPr lang="en-US" sz="3600" dirty="0">
              <a:latin typeface="Calibri" panose="020F0502020204030204" pitchFamily="34" charset="0"/>
              <a:cs typeface="Arial" panose="020B0604020202020204" pitchFamily="34" charset="0"/>
            </a:endParaRPr>
          </a:p>
          <a:p>
            <a:pPr marL="0" indent="0">
              <a:buNone/>
            </a:pPr>
            <a:endParaRPr lang="he-IL" sz="3600" dirty="0">
              <a:latin typeface="Calibri" panose="020F0502020204030204" pitchFamily="34" charset="0"/>
            </a:endParaRPr>
          </a:p>
        </p:txBody>
      </p:sp>
    </p:spTree>
    <p:extLst>
      <p:ext uri="{BB962C8B-B14F-4D97-AF65-F5344CB8AC3E}">
        <p14:creationId xmlns:p14="http://schemas.microsoft.com/office/powerpoint/2010/main" val="1528875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1425" y="636810"/>
            <a:ext cx="8911687" cy="1280890"/>
          </a:xfrm>
        </p:spPr>
        <p:txBody>
          <a:bodyPr/>
          <a:lstStyle/>
          <a:p>
            <a:pPr algn="ctr"/>
            <a:r>
              <a:rPr lang="en-US" b="1" dirty="0"/>
              <a:t>Three kinds of liberation/ Deliverance</a:t>
            </a:r>
            <a:br>
              <a:rPr lang="en-US" b="1" dirty="0"/>
            </a:br>
            <a:r>
              <a:rPr lang="en-US" b="1" dirty="0"/>
              <a:t>(</a:t>
            </a:r>
            <a:r>
              <a:rPr lang="en-US" b="1" dirty="0" err="1"/>
              <a:t>Vimokkha</a:t>
            </a:r>
            <a:r>
              <a:rPr lang="en-US" b="1" dirty="0"/>
              <a:t>)</a:t>
            </a:r>
            <a:endParaRPr lang="he-IL" dirty="0"/>
          </a:p>
        </p:txBody>
      </p:sp>
      <p:sp>
        <p:nvSpPr>
          <p:cNvPr id="3" name="Content Placeholder 2"/>
          <p:cNvSpPr>
            <a:spLocks noGrp="1"/>
          </p:cNvSpPr>
          <p:nvPr>
            <p:ph idx="1"/>
          </p:nvPr>
        </p:nvSpPr>
        <p:spPr>
          <a:xfrm>
            <a:off x="1524000" y="2133600"/>
            <a:ext cx="9980612" cy="3777622"/>
          </a:xfrm>
        </p:spPr>
        <p:txBody>
          <a:bodyPr>
            <a:noAutofit/>
          </a:bodyPr>
          <a:lstStyle/>
          <a:p>
            <a:pPr marL="0" indent="0">
              <a:buNone/>
            </a:pPr>
            <a:endParaRPr lang="en-US" b="1" i="1" u="sng" dirty="0"/>
          </a:p>
          <a:p>
            <a:pPr marL="0" indent="0">
              <a:buNone/>
            </a:pPr>
            <a:r>
              <a:rPr lang="en-US" sz="2400" b="1" i="1" u="sng" dirty="0"/>
              <a:t>Source 5</a:t>
            </a:r>
            <a:endParaRPr lang="en-US" sz="2400" dirty="0"/>
          </a:p>
          <a:p>
            <a:pPr marL="0" indent="0">
              <a:buNone/>
            </a:pPr>
            <a:r>
              <a:rPr lang="en-US" sz="2400" i="1" dirty="0">
                <a:latin typeface="Calibri" panose="020F0502020204030204" pitchFamily="34" charset="0"/>
              </a:rPr>
              <a:t>"And what, </a:t>
            </a:r>
            <a:r>
              <a:rPr lang="en-US" sz="2400" i="1" dirty="0" err="1">
                <a:latin typeface="Calibri" panose="020F0502020204030204" pitchFamily="34" charset="0"/>
              </a:rPr>
              <a:t>bhikkhus</a:t>
            </a:r>
            <a:r>
              <a:rPr lang="en-US" sz="2400" i="1" dirty="0">
                <a:latin typeface="Calibri" panose="020F0502020204030204" pitchFamily="34" charset="0"/>
              </a:rPr>
              <a:t>, is </a:t>
            </a:r>
            <a:r>
              <a:rPr lang="en-US" sz="2400" b="1" i="1" dirty="0">
                <a:latin typeface="Calibri" panose="020F0502020204030204" pitchFamily="34" charset="0"/>
              </a:rPr>
              <a:t>carnal deliverance</a:t>
            </a:r>
            <a:r>
              <a:rPr lang="en-US" sz="2400" i="1" dirty="0">
                <a:latin typeface="Calibri" panose="020F0502020204030204" pitchFamily="34" charset="0"/>
              </a:rPr>
              <a:t>? Deliverance connected with the </a:t>
            </a:r>
            <a:r>
              <a:rPr lang="en-US" sz="2400" b="1" i="1" dirty="0">
                <a:latin typeface="Calibri" panose="020F0502020204030204" pitchFamily="34" charset="0"/>
              </a:rPr>
              <a:t>form sphere </a:t>
            </a:r>
            <a:r>
              <a:rPr lang="en-US" sz="2400" i="1" dirty="0">
                <a:latin typeface="Calibri" panose="020F0502020204030204" pitchFamily="34" charset="0"/>
              </a:rPr>
              <a:t>is carnal deliverance . "And what, </a:t>
            </a:r>
            <a:r>
              <a:rPr lang="en-US" sz="2400" i="1" dirty="0" err="1">
                <a:latin typeface="Calibri" panose="020F0502020204030204" pitchFamily="34" charset="0"/>
              </a:rPr>
              <a:t>bhikkhus</a:t>
            </a:r>
            <a:r>
              <a:rPr lang="en-US" sz="2400" i="1" dirty="0">
                <a:latin typeface="Calibri" panose="020F0502020204030204" pitchFamily="34" charset="0"/>
              </a:rPr>
              <a:t>, is </a:t>
            </a:r>
            <a:r>
              <a:rPr lang="en-US" sz="2400" b="1" i="1" dirty="0">
                <a:latin typeface="Calibri" panose="020F0502020204030204" pitchFamily="34" charset="0"/>
              </a:rPr>
              <a:t>spiritual deliverance </a:t>
            </a:r>
            <a:r>
              <a:rPr lang="en-US" sz="2400" i="1" dirty="0">
                <a:latin typeface="Calibri" panose="020F0502020204030204" pitchFamily="34" charset="0"/>
              </a:rPr>
              <a:t>? deliverance connected with the </a:t>
            </a:r>
            <a:r>
              <a:rPr lang="en-US" sz="2400" b="1" i="1" dirty="0">
                <a:latin typeface="Calibri" panose="020F0502020204030204" pitchFamily="34" charset="0"/>
              </a:rPr>
              <a:t>formless sphere</a:t>
            </a:r>
            <a:r>
              <a:rPr lang="en-US" sz="2400" i="1" dirty="0">
                <a:latin typeface="Calibri" panose="020F0502020204030204" pitchFamily="34" charset="0"/>
              </a:rPr>
              <a:t> is spiritual deliverance . "And what, </a:t>
            </a:r>
            <a:r>
              <a:rPr lang="en-US" sz="2400" i="1" dirty="0" err="1">
                <a:latin typeface="Calibri" panose="020F0502020204030204" pitchFamily="34" charset="0"/>
              </a:rPr>
              <a:t>bhikkhus</a:t>
            </a:r>
            <a:r>
              <a:rPr lang="en-US" sz="2400" i="1" dirty="0">
                <a:latin typeface="Calibri" panose="020F0502020204030204" pitchFamily="34" charset="0"/>
              </a:rPr>
              <a:t>, is </a:t>
            </a:r>
            <a:r>
              <a:rPr lang="en-US" sz="2400" b="1" i="1" dirty="0">
                <a:latin typeface="Calibri" panose="020F0502020204030204" pitchFamily="34" charset="0"/>
              </a:rPr>
              <a:t>deliverance more spiritual than the spiritual</a:t>
            </a:r>
            <a:r>
              <a:rPr lang="en-US" sz="2400" i="1" dirty="0">
                <a:latin typeface="Calibri" panose="020F0502020204030204" pitchFamily="34" charset="0"/>
              </a:rPr>
              <a:t>? When a </a:t>
            </a:r>
            <a:r>
              <a:rPr lang="en-US" sz="2400" i="1" dirty="0" err="1">
                <a:latin typeface="Calibri" panose="020F0502020204030204" pitchFamily="34" charset="0"/>
              </a:rPr>
              <a:t>bhikkhu</a:t>
            </a:r>
            <a:r>
              <a:rPr lang="en-US" sz="2400" i="1" dirty="0">
                <a:latin typeface="Calibri" panose="020F0502020204030204" pitchFamily="34" charset="0"/>
              </a:rPr>
              <a:t> </a:t>
            </a:r>
            <a:r>
              <a:rPr lang="en-US" sz="2400" b="1" i="1" dirty="0">
                <a:latin typeface="Calibri" panose="020F0502020204030204" pitchFamily="34" charset="0"/>
              </a:rPr>
              <a:t>whose taints are destroyed </a:t>
            </a:r>
            <a:r>
              <a:rPr lang="en-US" sz="2400" i="1" dirty="0">
                <a:latin typeface="Calibri" panose="020F0502020204030204" pitchFamily="34" charset="0"/>
              </a:rPr>
              <a:t>reviews his mind </a:t>
            </a:r>
            <a:r>
              <a:rPr lang="en-US" sz="2400" b="1" i="1" dirty="0">
                <a:latin typeface="Calibri" panose="020F0502020204030204" pitchFamily="34" charset="0"/>
              </a:rPr>
              <a:t>liberated from lust</a:t>
            </a:r>
            <a:r>
              <a:rPr lang="en-US" sz="2400" i="1" dirty="0">
                <a:latin typeface="Calibri" panose="020F0502020204030204" pitchFamily="34" charset="0"/>
              </a:rPr>
              <a:t>, </a:t>
            </a:r>
            <a:r>
              <a:rPr lang="en-US" sz="2400" b="1" i="1" dirty="0">
                <a:latin typeface="Calibri" panose="020F0502020204030204" pitchFamily="34" charset="0"/>
              </a:rPr>
              <a:t>liberated from hatred</a:t>
            </a:r>
            <a:r>
              <a:rPr lang="en-US" sz="2400" i="1" dirty="0">
                <a:latin typeface="Calibri" panose="020F0502020204030204" pitchFamily="34" charset="0"/>
              </a:rPr>
              <a:t>, </a:t>
            </a:r>
            <a:r>
              <a:rPr lang="en-US" sz="2400" b="1" i="1" dirty="0">
                <a:latin typeface="Calibri" panose="020F0502020204030204" pitchFamily="34" charset="0"/>
              </a:rPr>
              <a:t>liberated from delusion</a:t>
            </a:r>
            <a:r>
              <a:rPr lang="en-US" sz="2400" i="1" dirty="0">
                <a:latin typeface="Calibri" panose="020F0502020204030204" pitchFamily="34" charset="0"/>
              </a:rPr>
              <a:t>, there arises deliverance . This is called deliverance more spiritual than the spiritual."</a:t>
            </a:r>
            <a:r>
              <a:rPr lang="en-US" sz="2400" dirty="0">
                <a:latin typeface="Calibri" panose="020F0502020204030204" pitchFamily="34" charset="0"/>
              </a:rPr>
              <a:t> </a:t>
            </a:r>
            <a:r>
              <a:rPr lang="en-US" sz="2400" dirty="0">
                <a:latin typeface="Calibri" panose="020F0502020204030204" pitchFamily="34" charset="0"/>
                <a:cs typeface="Arial" panose="020B0604020202020204" pitchFamily="34" charset="0"/>
              </a:rPr>
              <a:t> (</a:t>
            </a:r>
            <a:r>
              <a:rPr lang="en-US" sz="2400" dirty="0">
                <a:latin typeface="Calibri" panose="020F0502020204030204" pitchFamily="34" charset="0"/>
              </a:rPr>
              <a:t>SN 36.31/  SN iv 23 - </a:t>
            </a:r>
            <a:r>
              <a:rPr lang="en-US" sz="2400" dirty="0" err="1">
                <a:latin typeface="Calibri" panose="020F0502020204030204" pitchFamily="34" charset="0"/>
              </a:rPr>
              <a:t>Nirāmisa</a:t>
            </a:r>
            <a:r>
              <a:rPr lang="en-US" sz="2400" dirty="0">
                <a:latin typeface="Calibri" panose="020F0502020204030204" pitchFamily="34" charset="0"/>
              </a:rPr>
              <a:t> </a:t>
            </a:r>
            <a:r>
              <a:rPr lang="en-US" sz="2400" dirty="0" err="1">
                <a:latin typeface="Calibri" panose="020F0502020204030204" pitchFamily="34" charset="0"/>
              </a:rPr>
              <a:t>sutta</a:t>
            </a:r>
            <a:r>
              <a:rPr lang="en-US" sz="2400" dirty="0">
                <a:latin typeface="Calibri" panose="020F0502020204030204" pitchFamily="34" charset="0"/>
              </a:rPr>
              <a:t>) </a:t>
            </a:r>
            <a:endParaRPr lang="en-US" sz="2400" dirty="0">
              <a:latin typeface="Calibri" panose="020F0502020204030204" pitchFamily="34" charset="0"/>
              <a:cs typeface="Arial" panose="020B0604020202020204" pitchFamily="34" charset="0"/>
            </a:endParaRPr>
          </a:p>
          <a:p>
            <a:pPr marL="0" indent="0" algn="l">
              <a:buNone/>
            </a:pPr>
            <a:endParaRPr lang="he-IL" sz="2400" dirty="0"/>
          </a:p>
          <a:p>
            <a:pPr marL="0" indent="0" algn="r" rtl="1">
              <a:buNone/>
            </a:pPr>
            <a:endParaRPr lang="he-IL" sz="2400" dirty="0"/>
          </a:p>
        </p:txBody>
      </p:sp>
    </p:spTree>
    <p:extLst>
      <p:ext uri="{BB962C8B-B14F-4D97-AF65-F5344CB8AC3E}">
        <p14:creationId xmlns:p14="http://schemas.microsoft.com/office/powerpoint/2010/main" val="1336971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E2F91438-117F-4428-ABAA-2DF30CA776A4}"/>
              </a:ext>
            </a:extLst>
          </p:cNvPr>
          <p:cNvSpPr>
            <a:spLocks noGrp="1"/>
          </p:cNvSpPr>
          <p:nvPr>
            <p:ph type="title"/>
          </p:nvPr>
        </p:nvSpPr>
        <p:spPr>
          <a:xfrm>
            <a:off x="1820197" y="408210"/>
            <a:ext cx="9646315" cy="1280890"/>
          </a:xfrm>
        </p:spPr>
        <p:txBody>
          <a:bodyPr/>
          <a:lstStyle/>
          <a:p>
            <a:pPr algn="ctr" rtl="1"/>
            <a:r>
              <a:rPr lang="en-US" b="1" dirty="0"/>
              <a:t>THE DIFFERENT KINDS OF LIBERATION</a:t>
            </a:r>
            <a:br>
              <a:rPr lang="en-US" b="1" dirty="0"/>
            </a:br>
            <a:r>
              <a:rPr lang="en-US" b="1" dirty="0"/>
              <a:t>(</a:t>
            </a:r>
            <a:r>
              <a:rPr lang="en-US" b="1" dirty="0" err="1"/>
              <a:t>vimokkha</a:t>
            </a:r>
            <a:r>
              <a:rPr lang="en-US" b="1" dirty="0"/>
              <a:t>/</a:t>
            </a:r>
            <a:r>
              <a:rPr lang="en-US" b="1" dirty="0" err="1"/>
              <a:t>Vimutti</a:t>
            </a:r>
            <a:r>
              <a:rPr lang="en-US" b="1" dirty="0"/>
              <a:t>)</a:t>
            </a:r>
            <a:endParaRPr lang="he-IL" b="1" dirty="0"/>
          </a:p>
        </p:txBody>
      </p:sp>
      <p:sp>
        <p:nvSpPr>
          <p:cNvPr id="3" name="מציין מיקום תוכן 2">
            <a:extLst>
              <a:ext uri="{FF2B5EF4-FFF2-40B4-BE49-F238E27FC236}">
                <a16:creationId xmlns="" xmlns:a16="http://schemas.microsoft.com/office/drawing/2014/main" id="{9263D064-B224-4C3F-8B9C-7A79F47A91A5}"/>
              </a:ext>
            </a:extLst>
          </p:cNvPr>
          <p:cNvSpPr>
            <a:spLocks noGrp="1"/>
          </p:cNvSpPr>
          <p:nvPr>
            <p:ph idx="1"/>
          </p:nvPr>
        </p:nvSpPr>
        <p:spPr>
          <a:xfrm>
            <a:off x="1626010" y="1600200"/>
            <a:ext cx="9764302" cy="4787900"/>
          </a:xfrm>
        </p:spPr>
        <p:txBody>
          <a:bodyPr>
            <a:noAutofit/>
          </a:bodyPr>
          <a:lstStyle/>
          <a:p>
            <a:pPr marL="0" indent="0" algn="ctr">
              <a:buNone/>
            </a:pPr>
            <a:r>
              <a:rPr lang="en-US" sz="3200" b="1" u="sng" dirty="0">
                <a:latin typeface="Arial" panose="020B0604020202020204" pitchFamily="34" charset="0"/>
                <a:cs typeface="Arial" panose="020B0604020202020204" pitchFamily="34" charset="0"/>
              </a:rPr>
              <a:t>Three deliverances:</a:t>
            </a:r>
          </a:p>
          <a:p>
            <a:pPr marL="0" indent="0">
              <a:buNone/>
            </a:pPr>
            <a:r>
              <a:rPr lang="en-US" sz="3200" b="1" dirty="0">
                <a:latin typeface="Arial" panose="020B0604020202020204" pitchFamily="34" charset="0"/>
                <a:cs typeface="Arial" panose="020B0604020202020204" pitchFamily="34" charset="0"/>
              </a:rPr>
              <a:t>1)Carnal deliverance </a:t>
            </a:r>
          </a:p>
          <a:p>
            <a:pPr marL="0" indent="0">
              <a:buNone/>
            </a:pPr>
            <a:r>
              <a:rPr lang="en-US" sz="3200" dirty="0">
                <a:latin typeface="Arial" panose="020B0604020202020204" pitchFamily="34" charset="0"/>
                <a:cs typeface="Arial" panose="020B0604020202020204" pitchFamily="34" charset="0"/>
              </a:rPr>
              <a:t>(</a:t>
            </a:r>
            <a:r>
              <a:rPr lang="en-US" sz="3200" dirty="0" err="1">
                <a:latin typeface="Arial" panose="020B0604020202020204" pitchFamily="34" charset="0"/>
                <a:cs typeface="Arial" panose="020B0604020202020204" pitchFamily="34" charset="0"/>
              </a:rPr>
              <a:t>Sāmisa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vimokkha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Jhāna</a:t>
            </a:r>
            <a:r>
              <a:rPr lang="en-US" sz="3200" dirty="0">
                <a:latin typeface="Arial" panose="020B0604020202020204" pitchFamily="34" charset="0"/>
                <a:cs typeface="Arial" panose="020B0604020202020204" pitchFamily="34" charset="0"/>
              </a:rPr>
              <a:t> </a:t>
            </a:r>
          </a:p>
          <a:p>
            <a:pPr marL="0" indent="0">
              <a:buNone/>
            </a:pPr>
            <a:r>
              <a:rPr lang="en-US" sz="3200" b="1" dirty="0">
                <a:latin typeface="Arial" panose="020B0604020202020204" pitchFamily="34" charset="0"/>
                <a:cs typeface="Arial" panose="020B0604020202020204" pitchFamily="34" charset="0"/>
              </a:rPr>
              <a:t>2)Spiritual deliverance </a:t>
            </a:r>
          </a:p>
          <a:p>
            <a:pPr marL="0" indent="0">
              <a:buNone/>
            </a:pPr>
            <a:r>
              <a:rPr lang="en-US" sz="3200" dirty="0">
                <a:latin typeface="Arial" panose="020B0604020202020204" pitchFamily="34" charset="0"/>
                <a:cs typeface="Arial" panose="020B0604020202020204" pitchFamily="34" charset="0"/>
              </a:rPr>
              <a:t>(</a:t>
            </a:r>
            <a:r>
              <a:rPr lang="en-US" sz="3200" dirty="0" err="1">
                <a:latin typeface="Arial" panose="020B0604020202020204" pitchFamily="34" charset="0"/>
                <a:cs typeface="Arial" panose="020B0604020202020204" pitchFamily="34" charset="0"/>
              </a:rPr>
              <a:t>Nirāmisa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vimokkha</a:t>
            </a:r>
            <a:r>
              <a:rPr lang="en-US" sz="3200" dirty="0">
                <a:latin typeface="Arial" panose="020B0604020202020204" pitchFamily="34" charset="0"/>
                <a:cs typeface="Arial" panose="020B0604020202020204" pitchFamily="34" charset="0"/>
              </a:rPr>
              <a:t>)-</a:t>
            </a:r>
            <a:r>
              <a:rPr lang="en-US" sz="3200" dirty="0" err="1">
                <a:latin typeface="Arial" panose="020B0604020202020204" pitchFamily="34" charset="0"/>
                <a:cs typeface="Arial" panose="020B0604020202020204" pitchFamily="34" charset="0"/>
              </a:rPr>
              <a:t>Arūppa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Samāpatti</a:t>
            </a:r>
            <a:endParaRPr lang="en-US" sz="3200" dirty="0">
              <a:latin typeface="Arial" panose="020B0604020202020204" pitchFamily="34" charset="0"/>
              <a:cs typeface="Arial" panose="020B0604020202020204" pitchFamily="34" charset="0"/>
            </a:endParaRPr>
          </a:p>
          <a:p>
            <a:pPr marL="0" indent="0">
              <a:buNone/>
            </a:pPr>
            <a:r>
              <a:rPr lang="en-US" sz="3200" b="1" dirty="0">
                <a:latin typeface="Arial" panose="020B0604020202020204" pitchFamily="34" charset="0"/>
                <a:cs typeface="Arial" panose="020B0604020202020204" pitchFamily="34" charset="0"/>
              </a:rPr>
              <a:t>3)</a:t>
            </a:r>
            <a:r>
              <a:rPr lang="en-US" sz="3200"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Deliverance more spiritual than the spiritual </a:t>
            </a:r>
          </a:p>
          <a:p>
            <a:pPr marL="0" indent="0">
              <a:buNone/>
            </a:pPr>
            <a:r>
              <a:rPr lang="en-US" sz="3200" dirty="0">
                <a:latin typeface="Arial" panose="020B0604020202020204" pitchFamily="34" charset="0"/>
                <a:cs typeface="Arial" panose="020B0604020202020204" pitchFamily="34" charset="0"/>
              </a:rPr>
              <a:t>(</a:t>
            </a:r>
            <a:r>
              <a:rPr lang="en-US" sz="3200" dirty="0" err="1">
                <a:latin typeface="Arial" panose="020B0604020202020204" pitchFamily="34" charset="0"/>
                <a:cs typeface="Arial" panose="020B0604020202020204" pitchFamily="34" charset="0"/>
              </a:rPr>
              <a:t>Nirāmisā</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nirāmisatara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vimokkha</a:t>
            </a:r>
            <a:r>
              <a:rPr lang="en-US" sz="3200" dirty="0">
                <a:latin typeface="Arial" panose="020B0604020202020204" pitchFamily="34" charset="0"/>
                <a:cs typeface="Arial" panose="020B0604020202020204" pitchFamily="34" charset="0"/>
              </a:rPr>
              <a:t>)- Liberation from the taints and defilements </a:t>
            </a:r>
            <a:endParaRPr lang="he-IL" sz="3200" b="1" dirty="0">
              <a:latin typeface="Arial" panose="020B0604020202020204" pitchFamily="34" charset="0"/>
              <a:cs typeface="Arial" panose="020B0604020202020204" pitchFamily="34" charset="0"/>
            </a:endParaRPr>
          </a:p>
          <a:p>
            <a:pPr algn="r" rtl="1"/>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406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 xmlns:a16="http://schemas.microsoft.com/office/drawing/2014/main" id="{6126C3FE-8428-47CB-80F7-B2A7B89E39AE}"/>
              </a:ext>
            </a:extLst>
          </p:cNvPr>
          <p:cNvSpPr>
            <a:spLocks noGrp="1"/>
          </p:cNvSpPr>
          <p:nvPr>
            <p:ph idx="4294967295"/>
          </p:nvPr>
        </p:nvSpPr>
        <p:spPr>
          <a:xfrm>
            <a:off x="1752600" y="495300"/>
            <a:ext cx="10439400" cy="5955376"/>
          </a:xfrm>
        </p:spPr>
        <p:txBody>
          <a:bodyPr>
            <a:normAutofit fontScale="92500" lnSpcReduction="20000"/>
          </a:bodyPr>
          <a:lstStyle/>
          <a:p>
            <a:pPr marL="0" indent="0">
              <a:buNone/>
            </a:pPr>
            <a:r>
              <a:rPr lang="en-US" sz="2400" b="1" u="sng" dirty="0"/>
              <a:t>Source 6:</a:t>
            </a:r>
          </a:p>
          <a:p>
            <a:pPr marL="0" indent="0" algn="ctr">
              <a:buNone/>
            </a:pPr>
            <a:r>
              <a:rPr lang="en-US" sz="2400" b="1" dirty="0"/>
              <a:t>(</a:t>
            </a:r>
            <a:r>
              <a:rPr lang="en-US" sz="2400" b="1" dirty="0" err="1"/>
              <a:t>Mahāsuññata</a:t>
            </a:r>
            <a:r>
              <a:rPr lang="en-US" sz="2400" b="1" dirty="0"/>
              <a:t> Sutta MN 122)</a:t>
            </a:r>
            <a:endParaRPr lang="he-IL" sz="2400" b="1" dirty="0"/>
          </a:p>
          <a:p>
            <a:pPr marL="0" indent="0">
              <a:buNone/>
            </a:pPr>
            <a:r>
              <a:rPr lang="en-US" sz="2000" b="1" dirty="0"/>
              <a:t>1)Deliverance of mind that is temporary or pleasant </a:t>
            </a:r>
            <a:br>
              <a:rPr lang="en-US" sz="2000" b="1" dirty="0"/>
            </a:br>
            <a:r>
              <a:rPr lang="en-US" sz="2000" b="1" dirty="0"/>
              <a:t>(</a:t>
            </a:r>
            <a:r>
              <a:rPr lang="en-US" sz="2000" b="1" i="1" dirty="0" err="1"/>
              <a:t>sāmāyikaṃ</a:t>
            </a:r>
            <a:r>
              <a:rPr lang="en-US" sz="2000" b="1" dirty="0"/>
              <a:t> </a:t>
            </a:r>
            <a:r>
              <a:rPr lang="en-US" sz="2000" b="1" i="1" dirty="0" err="1"/>
              <a:t>vā</a:t>
            </a:r>
            <a:r>
              <a:rPr lang="en-US" sz="2000" b="1" i="1" dirty="0"/>
              <a:t> </a:t>
            </a:r>
            <a:r>
              <a:rPr lang="en-US" sz="2000" b="1" i="1" dirty="0" err="1"/>
              <a:t>kantaṃ</a:t>
            </a:r>
            <a:r>
              <a:rPr lang="en-US" sz="2000" b="1" i="1" dirty="0"/>
              <a:t> </a:t>
            </a:r>
            <a:r>
              <a:rPr lang="en-US" sz="2000" b="1" i="1" dirty="0" err="1"/>
              <a:t>cetovimutti</a:t>
            </a:r>
            <a:r>
              <a:rPr lang="en-US" sz="2000" b="1" dirty="0"/>
              <a:t>).- meditative attainments</a:t>
            </a:r>
            <a:endParaRPr lang="he-IL" sz="2000" b="1" dirty="0"/>
          </a:p>
          <a:p>
            <a:pPr marL="0" indent="0">
              <a:buNone/>
            </a:pPr>
            <a:r>
              <a:rPr lang="en-US" sz="2000" b="1" dirty="0"/>
              <a:t>2)Deliverance of mind  that is perpetual or unshakeable- </a:t>
            </a:r>
            <a:r>
              <a:rPr lang="en-US" sz="2000" b="1" dirty="0" err="1"/>
              <a:t>Nibbana</a:t>
            </a:r>
            <a:r>
              <a:rPr lang="en-US" sz="2000" b="1" dirty="0"/>
              <a:t>/ Becoming an Arahant.</a:t>
            </a:r>
          </a:p>
          <a:p>
            <a:pPr marL="0" indent="0">
              <a:buNone/>
            </a:pPr>
            <a:r>
              <a:rPr lang="en-US" sz="2000" b="1" dirty="0"/>
              <a:t>(</a:t>
            </a:r>
            <a:r>
              <a:rPr lang="en-US" sz="2000" b="1" i="1" dirty="0" err="1"/>
              <a:t>asāmāyikaṃ</a:t>
            </a:r>
            <a:r>
              <a:rPr lang="en-US" sz="2000" b="1" i="1" dirty="0"/>
              <a:t> </a:t>
            </a:r>
            <a:r>
              <a:rPr lang="en-US" sz="2000" b="1" i="1" dirty="0" err="1"/>
              <a:t>vā</a:t>
            </a:r>
            <a:r>
              <a:rPr lang="en-US" sz="2000" b="1" i="1" dirty="0"/>
              <a:t> </a:t>
            </a:r>
            <a:r>
              <a:rPr lang="en-US" sz="2000" b="1" i="1" dirty="0" err="1"/>
              <a:t>akuppaṃ</a:t>
            </a:r>
            <a:r>
              <a:rPr lang="en-US" sz="2000" b="1" i="1" dirty="0"/>
              <a:t> </a:t>
            </a:r>
            <a:r>
              <a:rPr lang="en-US" sz="2000" b="1" i="1" dirty="0" err="1"/>
              <a:t>cetovimutti</a:t>
            </a:r>
            <a:r>
              <a:rPr lang="en-US" sz="2000" b="1" i="1" dirty="0"/>
              <a:t>).</a:t>
            </a:r>
          </a:p>
          <a:p>
            <a:pPr marL="0" indent="0">
              <a:buNone/>
            </a:pPr>
            <a:endParaRPr lang="en-US" sz="2400" b="1" dirty="0"/>
          </a:p>
          <a:p>
            <a:pPr marL="0" indent="0">
              <a:buNone/>
            </a:pPr>
            <a:r>
              <a:rPr lang="en-US" sz="2400" b="1" u="sng" dirty="0"/>
              <a:t>Source 7:</a:t>
            </a:r>
          </a:p>
          <a:p>
            <a:pPr marL="0" indent="0" algn="ctr">
              <a:buNone/>
            </a:pPr>
            <a:r>
              <a:rPr lang="en-US" sz="2400" b="1" dirty="0"/>
              <a:t>(</a:t>
            </a:r>
            <a:r>
              <a:rPr lang="en-US" sz="2400" b="1" dirty="0" err="1"/>
              <a:t>Godhika</a:t>
            </a:r>
            <a:r>
              <a:rPr lang="en-US" sz="2400" b="1" dirty="0"/>
              <a:t> </a:t>
            </a:r>
            <a:r>
              <a:rPr lang="en-US" sz="2400" b="1" dirty="0" err="1"/>
              <a:t>sutta</a:t>
            </a:r>
            <a:r>
              <a:rPr lang="en-US" sz="2400" b="1" dirty="0"/>
              <a:t>, SN 4:23/ SN I 121)</a:t>
            </a:r>
            <a:endParaRPr lang="en-US" sz="2200" b="1" dirty="0"/>
          </a:p>
          <a:p>
            <a:pPr marL="0" indent="0">
              <a:buNone/>
            </a:pPr>
            <a:r>
              <a:rPr lang="en-US" sz="2200" dirty="0"/>
              <a:t>Then, while the Venerable </a:t>
            </a:r>
            <a:r>
              <a:rPr lang="en-US" sz="2200" dirty="0" err="1"/>
              <a:t>Godhika</a:t>
            </a:r>
            <a:r>
              <a:rPr lang="en-US" sz="2200" dirty="0"/>
              <a:t> was dwelling diligent, ardent, and resolute, he </a:t>
            </a:r>
            <a:r>
              <a:rPr lang="en-US" sz="2200" b="1" dirty="0"/>
              <a:t>reached temporary liberation of mind</a:t>
            </a:r>
            <a:r>
              <a:rPr lang="en-US" sz="2200" dirty="0"/>
              <a:t>, but he </a:t>
            </a:r>
            <a:r>
              <a:rPr lang="en-US" sz="2200" b="1" dirty="0"/>
              <a:t>fell away from that temporary liberation of mind</a:t>
            </a:r>
            <a:r>
              <a:rPr lang="en-US" sz="2200" dirty="0"/>
              <a:t>. </a:t>
            </a:r>
            <a:r>
              <a:rPr lang="en-US" sz="2200" b="1" dirty="0"/>
              <a:t>A second time</a:t>
            </a:r>
            <a:r>
              <a:rPr lang="en-US" sz="2200" dirty="0"/>
              <a:t>, while the Venerable </a:t>
            </a:r>
            <a:r>
              <a:rPr lang="en-US" sz="2200" dirty="0" err="1"/>
              <a:t>Godhika</a:t>
            </a:r>
            <a:r>
              <a:rPr lang="en-US" sz="2200" dirty="0"/>
              <a:t> was dwelling diligent, ardent, and resolute, he reached temporary liberation of mind, but he fell away from that temporary liberation of mind. </a:t>
            </a:r>
            <a:r>
              <a:rPr lang="en-US" sz="2200" b="1" dirty="0"/>
              <a:t>A third time ... A fourth time ... A fifth time ... A sixth…seventh time</a:t>
            </a:r>
            <a:r>
              <a:rPr lang="en-US" sz="2200" dirty="0"/>
              <a:t>, while the Venerable </a:t>
            </a:r>
            <a:r>
              <a:rPr lang="en-US" sz="2200" dirty="0" err="1"/>
              <a:t>Godhika</a:t>
            </a:r>
            <a:r>
              <a:rPr lang="en-US" sz="2200" dirty="0"/>
              <a:t> was dwelling diligent, ardent, and resolute, he reached temporary liberation of mind. Then it occurred to the Venerable </a:t>
            </a:r>
            <a:r>
              <a:rPr lang="en-US" sz="2200" dirty="0" err="1"/>
              <a:t>Godhika</a:t>
            </a:r>
            <a:r>
              <a:rPr lang="en-US" sz="2200" dirty="0"/>
              <a:t>: "Six times already I have fallen away from temporary liberation of mind. Let me use the knife,“                          </a:t>
            </a:r>
            <a:endParaRPr lang="en-US" sz="2000" dirty="0"/>
          </a:p>
          <a:p>
            <a:pPr marL="0" indent="0">
              <a:buNone/>
            </a:pPr>
            <a:endParaRPr lang="he-IL" sz="2000" b="1" dirty="0"/>
          </a:p>
        </p:txBody>
      </p:sp>
    </p:spTree>
    <p:extLst>
      <p:ext uri="{BB962C8B-B14F-4D97-AF65-F5344CB8AC3E}">
        <p14:creationId xmlns:p14="http://schemas.microsoft.com/office/powerpoint/2010/main" val="2348767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0901" y="266700"/>
            <a:ext cx="9383712" cy="1600200"/>
          </a:xfrm>
        </p:spPr>
        <p:txBody>
          <a:bodyPr>
            <a:noAutofit/>
          </a:bodyPr>
          <a:lstStyle/>
          <a:p>
            <a:r>
              <a:rPr lang="en-US" sz="3200" b="1" dirty="0">
                <a:latin typeface="Arial" panose="020B0604020202020204" pitchFamily="34" charset="0"/>
                <a:cs typeface="Arial" panose="020B0604020202020204" pitchFamily="34" charset="0"/>
              </a:rPr>
              <a:t>Liberation of mind- </a:t>
            </a:r>
            <a:r>
              <a:rPr lang="en-US" sz="3200" dirty="0">
                <a:latin typeface="Arial" panose="020B0604020202020204" pitchFamily="34" charset="0"/>
                <a:cs typeface="Arial" panose="020B0604020202020204" pitchFamily="34" charset="0"/>
              </a:rPr>
              <a:t>fading away of lust (</a:t>
            </a:r>
            <a:r>
              <a:rPr lang="en-US" sz="3200" b="1" dirty="0" err="1">
                <a:latin typeface="Arial" panose="020B0604020202020204" pitchFamily="34" charset="0"/>
                <a:cs typeface="Arial" panose="020B0604020202020204" pitchFamily="34" charset="0"/>
              </a:rPr>
              <a:t>Rāga</a:t>
            </a:r>
            <a:r>
              <a:rPr lang="en-US" sz="3200" b="1" dirty="0">
                <a:latin typeface="Arial" panose="020B0604020202020204" pitchFamily="34" charset="0"/>
                <a:cs typeface="Arial" panose="020B0604020202020204" pitchFamily="34" charset="0"/>
              </a:rPr>
              <a:t>)</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 Liberation By Wisdom</a:t>
            </a:r>
            <a:r>
              <a:rPr lang="he-IL" sz="3200" b="1"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fading away of ignorance (</a:t>
            </a:r>
            <a:r>
              <a:rPr lang="en-US" sz="3200" b="1" dirty="0" err="1">
                <a:latin typeface="Arial" panose="020B0604020202020204" pitchFamily="34" charset="0"/>
                <a:cs typeface="Arial" panose="020B0604020202020204" pitchFamily="34" charset="0"/>
              </a:rPr>
              <a:t>avijjā</a:t>
            </a:r>
            <a:r>
              <a:rPr lang="he-IL" sz="3200" b="1" dirty="0">
                <a:latin typeface="Arial" panose="020B0604020202020204" pitchFamily="34" charset="0"/>
                <a:cs typeface="Arial" panose="020B0604020202020204" pitchFamily="34" charset="0"/>
              </a:rPr>
              <a:t>(</a:t>
            </a:r>
            <a:r>
              <a:rPr lang="he-IL" sz="3200" dirty="0">
                <a:latin typeface="Arial" panose="020B0604020202020204" pitchFamily="34" charset="0"/>
                <a:cs typeface="Arial" panose="020B0604020202020204" pitchFamily="34" charset="0"/>
              </a:rPr>
              <a:t/>
            </a:r>
            <a:br>
              <a:rPr lang="he-IL" sz="3200" dirty="0">
                <a:latin typeface="Arial" panose="020B0604020202020204" pitchFamily="34" charset="0"/>
                <a:cs typeface="Arial" panose="020B0604020202020204" pitchFamily="34" charset="0"/>
              </a:rPr>
            </a:br>
            <a:endParaRPr lang="he-IL"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197100" y="1745673"/>
            <a:ext cx="9307512" cy="4497185"/>
          </a:xfrm>
        </p:spPr>
        <p:txBody>
          <a:bodyPr>
            <a:normAutofit/>
          </a:bodyPr>
          <a:lstStyle/>
          <a:p>
            <a:pPr marL="0" indent="0" rtl="1">
              <a:buNone/>
            </a:pPr>
            <a:r>
              <a:rPr lang="en-US" b="1" i="1" u="sng" dirty="0"/>
              <a:t>Source 8:</a:t>
            </a:r>
            <a:endParaRPr lang="he-IL" b="1" i="1" u="sng" dirty="0"/>
          </a:p>
          <a:p>
            <a:pPr marL="0" indent="0">
              <a:buNone/>
            </a:pPr>
            <a:r>
              <a:rPr lang="en-US" sz="2000" dirty="0"/>
              <a:t>“</a:t>
            </a:r>
            <a:r>
              <a:rPr lang="en-US" sz="2000" dirty="0" err="1"/>
              <a:t>Bhikkhus</a:t>
            </a:r>
            <a:r>
              <a:rPr lang="en-US" sz="2000" dirty="0"/>
              <a:t>, these two things pertain to true knowledge. What two? </a:t>
            </a:r>
            <a:r>
              <a:rPr lang="en-US" sz="2000" b="1" dirty="0"/>
              <a:t>Serenity and insight</a:t>
            </a:r>
            <a:r>
              <a:rPr lang="en-US" sz="2000" dirty="0"/>
              <a:t>. </a:t>
            </a:r>
            <a:r>
              <a:rPr lang="en-US" sz="2000" b="1" dirty="0"/>
              <a:t>When serenity is developed</a:t>
            </a:r>
            <a:r>
              <a:rPr lang="en-US" sz="2000" dirty="0"/>
              <a:t>, what benefit does one experience? The mind is developed. When the mind is developed, what benefit does one experience? </a:t>
            </a:r>
            <a:r>
              <a:rPr lang="en-US" sz="2000" b="1" dirty="0"/>
              <a:t>Lust is abandoned</a:t>
            </a:r>
            <a:r>
              <a:rPr lang="en-US" sz="2000" dirty="0"/>
              <a:t>. </a:t>
            </a:r>
            <a:r>
              <a:rPr lang="en-US" sz="2000" b="1" dirty="0"/>
              <a:t>When insight is developed</a:t>
            </a:r>
            <a:r>
              <a:rPr lang="en-US" sz="2000" dirty="0"/>
              <a:t>, what benefit does one experience? Wisdom is developed. When wisdom is developed, what benefit does one experience? </a:t>
            </a:r>
            <a:r>
              <a:rPr lang="en-US" sz="2000" b="1" dirty="0"/>
              <a:t>Ignorance is abandoned</a:t>
            </a:r>
            <a:r>
              <a:rPr lang="en-US" sz="2000" dirty="0"/>
              <a:t>. “A mind defiled by lust is not liberated, and wisdom defiled by ignorance is not developed. Thus, </a:t>
            </a:r>
            <a:r>
              <a:rPr lang="en-US" sz="2000" dirty="0" err="1"/>
              <a:t>bhikkhus</a:t>
            </a:r>
            <a:r>
              <a:rPr lang="en-US" sz="2000" dirty="0"/>
              <a:t>, through the fading away of lust there is </a:t>
            </a:r>
            <a:r>
              <a:rPr lang="en-US" sz="2000" b="1" dirty="0"/>
              <a:t>liberation of mind</a:t>
            </a:r>
            <a:r>
              <a:rPr lang="en-US" sz="2000" dirty="0"/>
              <a:t>, and through the fading away of ignorance there is </a:t>
            </a:r>
            <a:r>
              <a:rPr lang="en-US" sz="2000" b="1" dirty="0"/>
              <a:t>liberation by wisdom</a:t>
            </a:r>
            <a:r>
              <a:rPr lang="en-US" sz="2000" dirty="0"/>
              <a:t>.</a:t>
            </a:r>
          </a:p>
          <a:p>
            <a:pPr marL="0" indent="0" rtl="1">
              <a:buNone/>
            </a:pPr>
            <a:r>
              <a:rPr lang="en-US" sz="2000" i="1" dirty="0">
                <a:latin typeface="Arial" panose="020B0604020202020204" pitchFamily="34" charset="0"/>
                <a:ea typeface="Calibri" panose="020F0502020204030204" pitchFamily="34" charset="0"/>
              </a:rPr>
              <a:t>(</a:t>
            </a:r>
            <a:r>
              <a:rPr lang="en-US" sz="2000" dirty="0">
                <a:latin typeface="David" panose="020E0502060401010101" pitchFamily="34" charset="-79"/>
                <a:ea typeface="Calibri" panose="020F0502020204030204" pitchFamily="34" charset="0"/>
              </a:rPr>
              <a:t> </a:t>
            </a:r>
            <a:r>
              <a:rPr lang="en-US" sz="2000" i="1" dirty="0">
                <a:latin typeface="Arial" panose="020B0604020202020204" pitchFamily="34" charset="0"/>
                <a:ea typeface="Calibri" panose="020F0502020204030204" pitchFamily="34" charset="0"/>
              </a:rPr>
              <a:t>AN 2.31/ AN </a:t>
            </a:r>
            <a:r>
              <a:rPr lang="en-US" sz="2000" i="1" dirty="0" err="1">
                <a:latin typeface="Arial" panose="020B0604020202020204" pitchFamily="34" charset="0"/>
                <a:ea typeface="Calibri" panose="020F0502020204030204" pitchFamily="34" charset="0"/>
              </a:rPr>
              <a:t>i</a:t>
            </a:r>
            <a:r>
              <a:rPr lang="en-US" sz="2000" i="1" dirty="0">
                <a:latin typeface="Arial" panose="020B0604020202020204" pitchFamily="34" charset="0"/>
                <a:ea typeface="Calibri" panose="020F0502020204030204" pitchFamily="34" charset="0"/>
              </a:rPr>
              <a:t> 161)</a:t>
            </a:r>
            <a:endParaRPr lang="he-IL" sz="2000" i="1" dirty="0">
              <a:latin typeface="Arial" panose="020B0604020202020204" pitchFamily="34" charset="0"/>
              <a:ea typeface="Calibri" panose="020F050202020403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lgn="l">
              <a:buNone/>
            </a:pPr>
            <a:endParaRPr lang="en-US" dirty="0"/>
          </a:p>
          <a:p>
            <a:pPr algn="r" rtl="1"/>
            <a:endParaRPr lang="he-IL" dirty="0"/>
          </a:p>
        </p:txBody>
      </p:sp>
    </p:spTree>
    <p:extLst>
      <p:ext uri="{BB962C8B-B14F-4D97-AF65-F5344CB8AC3E}">
        <p14:creationId xmlns:p14="http://schemas.microsoft.com/office/powerpoint/2010/main" val="1925156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021425" y="281210"/>
            <a:ext cx="8911687" cy="722090"/>
          </a:xfrm>
        </p:spPr>
        <p:txBody>
          <a:bodyPr/>
          <a:lstStyle/>
          <a:p>
            <a:pPr algn="ctr"/>
            <a:r>
              <a:rPr lang="en-US" b="1" dirty="0"/>
              <a:t>The various liberations of mind</a:t>
            </a:r>
            <a:endParaRPr lang="he-IL" b="1" dirty="0"/>
          </a:p>
        </p:txBody>
      </p:sp>
      <p:sp>
        <p:nvSpPr>
          <p:cNvPr id="3" name="מציין מיקום תוכן 2"/>
          <p:cNvSpPr>
            <a:spLocks noGrp="1"/>
          </p:cNvSpPr>
          <p:nvPr>
            <p:ph idx="1"/>
          </p:nvPr>
        </p:nvSpPr>
        <p:spPr>
          <a:xfrm>
            <a:off x="1651000" y="1041400"/>
            <a:ext cx="10312400" cy="4869822"/>
          </a:xfrm>
        </p:spPr>
        <p:txBody>
          <a:bodyPr>
            <a:noAutofit/>
          </a:bodyPr>
          <a:lstStyle/>
          <a:p>
            <a:pPr marL="0" lvl="0" indent="0" rtl="1">
              <a:buClr>
                <a:srgbClr val="A53010"/>
              </a:buClr>
              <a:buNone/>
            </a:pPr>
            <a:r>
              <a:rPr lang="en-US" sz="2000" dirty="0">
                <a:solidFill>
                  <a:prstClr val="black">
                    <a:lumMod val="75000"/>
                    <a:lumOff val="25000"/>
                  </a:prstClr>
                </a:solidFill>
                <a:latin typeface="Arial" panose="020B0604020202020204" pitchFamily="34" charset="0"/>
                <a:cs typeface="Arial" panose="020B0604020202020204" pitchFamily="34" charset="0"/>
              </a:rPr>
              <a:t>MN 43/ MN </a:t>
            </a:r>
            <a:r>
              <a:rPr lang="en-US" sz="2000" dirty="0" err="1">
                <a:solidFill>
                  <a:prstClr val="black">
                    <a:lumMod val="75000"/>
                    <a:lumOff val="25000"/>
                  </a:prstClr>
                </a:solidFill>
                <a:latin typeface="Arial" panose="020B0604020202020204" pitchFamily="34" charset="0"/>
                <a:cs typeface="Arial" panose="020B0604020202020204" pitchFamily="34" charset="0"/>
              </a:rPr>
              <a:t>i</a:t>
            </a:r>
            <a:r>
              <a:rPr lang="en-US" sz="2000" dirty="0">
                <a:solidFill>
                  <a:prstClr val="black">
                    <a:lumMod val="75000"/>
                    <a:lumOff val="25000"/>
                  </a:prstClr>
                </a:solidFill>
                <a:latin typeface="Arial" panose="020B0604020202020204" pitchFamily="34" charset="0"/>
                <a:cs typeface="Arial" panose="020B0604020202020204" pitchFamily="34" charset="0"/>
              </a:rPr>
              <a:t> 292 (</a:t>
            </a:r>
            <a:r>
              <a:rPr lang="en-US" sz="2000" dirty="0" err="1">
                <a:solidFill>
                  <a:prstClr val="black">
                    <a:lumMod val="75000"/>
                    <a:lumOff val="25000"/>
                  </a:prstClr>
                </a:solidFill>
                <a:latin typeface="Arial" panose="020B0604020202020204" pitchFamily="34" charset="0"/>
                <a:cs typeface="Arial" panose="020B0604020202020204" pitchFamily="34" charset="0"/>
              </a:rPr>
              <a:t>Mahāvedalla</a:t>
            </a:r>
            <a:r>
              <a:rPr lang="en-US" sz="2000" dirty="0">
                <a:solidFill>
                  <a:prstClr val="black">
                    <a:lumMod val="75000"/>
                    <a:lumOff val="25000"/>
                  </a:prstClr>
                </a:solidFill>
                <a:latin typeface="Arial" panose="020B0604020202020204" pitchFamily="34" charset="0"/>
                <a:cs typeface="Arial" panose="020B0604020202020204" pitchFamily="34" charset="0"/>
              </a:rPr>
              <a:t> </a:t>
            </a:r>
            <a:r>
              <a:rPr lang="en-US" sz="2000" dirty="0" err="1">
                <a:solidFill>
                  <a:prstClr val="black">
                    <a:lumMod val="75000"/>
                    <a:lumOff val="25000"/>
                  </a:prstClr>
                </a:solidFill>
                <a:latin typeface="Arial" panose="020B0604020202020204" pitchFamily="34" charset="0"/>
                <a:cs typeface="Arial" panose="020B0604020202020204" pitchFamily="34" charset="0"/>
              </a:rPr>
              <a:t>sutta</a:t>
            </a:r>
            <a:r>
              <a:rPr lang="en-US" sz="2000" dirty="0">
                <a:solidFill>
                  <a:prstClr val="black">
                    <a:lumMod val="75000"/>
                    <a:lumOff val="25000"/>
                  </a:prstClr>
                </a:solidFill>
                <a:latin typeface="Arial" panose="020B0604020202020204" pitchFamily="34" charset="0"/>
                <a:cs typeface="Arial" panose="020B0604020202020204" pitchFamily="34" charset="0"/>
              </a:rPr>
              <a:t>)</a:t>
            </a:r>
          </a:p>
          <a:p>
            <a:pPr marL="0" lvl="0" indent="0" rtl="1">
              <a:buClr>
                <a:srgbClr val="A53010"/>
              </a:buClr>
              <a:buNone/>
            </a:pPr>
            <a:endParaRPr lang="en-US" sz="2000" dirty="0">
              <a:solidFill>
                <a:prstClr val="black">
                  <a:lumMod val="75000"/>
                  <a:lumOff val="25000"/>
                </a:prstClr>
              </a:solidFill>
              <a:latin typeface="Arial" panose="020B0604020202020204" pitchFamily="34" charset="0"/>
              <a:cs typeface="Arial" panose="020B0604020202020204" pitchFamily="34" charset="0"/>
            </a:endParaRPr>
          </a:p>
          <a:p>
            <a:pPr marL="0" lvl="0" indent="0">
              <a:buClr>
                <a:srgbClr val="A53010"/>
              </a:buClr>
              <a:buNone/>
            </a:pPr>
            <a:r>
              <a:rPr lang="en-US" sz="2000" dirty="0">
                <a:solidFill>
                  <a:prstClr val="black">
                    <a:lumMod val="75000"/>
                    <a:lumOff val="25000"/>
                  </a:prstClr>
                </a:solidFill>
                <a:latin typeface="Arial" panose="020B0604020202020204" pitchFamily="34" charset="0"/>
                <a:cs typeface="Arial" panose="020B0604020202020204" pitchFamily="34" charset="0"/>
              </a:rPr>
              <a:t>1)Neither painful nor pleasant liberation of mind (</a:t>
            </a:r>
            <a:r>
              <a:rPr lang="en-US" sz="2000" i="1" dirty="0" err="1">
                <a:solidFill>
                  <a:prstClr val="black">
                    <a:lumMod val="75000"/>
                    <a:lumOff val="25000"/>
                  </a:prstClr>
                </a:solidFill>
                <a:latin typeface="Arial" panose="020B0604020202020204" pitchFamily="34" charset="0"/>
                <a:cs typeface="Arial" panose="020B0604020202020204" pitchFamily="34" charset="0"/>
              </a:rPr>
              <a:t>adukkhamasukhā</a:t>
            </a:r>
            <a:r>
              <a:rPr lang="en-US" sz="2000" i="1" dirty="0">
                <a:solidFill>
                  <a:prstClr val="black">
                    <a:lumMod val="75000"/>
                    <a:lumOff val="25000"/>
                  </a:prstClr>
                </a:solidFill>
                <a:latin typeface="Arial" panose="020B0604020202020204" pitchFamily="34" charset="0"/>
                <a:cs typeface="Arial" panose="020B0604020202020204" pitchFamily="34" charset="0"/>
              </a:rPr>
              <a:t> </a:t>
            </a:r>
            <a:r>
              <a:rPr lang="en-US" sz="2000" i="1" dirty="0" err="1">
                <a:solidFill>
                  <a:prstClr val="black">
                    <a:lumMod val="75000"/>
                    <a:lumOff val="25000"/>
                  </a:prstClr>
                </a:solidFill>
                <a:latin typeface="Arial" panose="020B0604020202020204" pitchFamily="34" charset="0"/>
                <a:cs typeface="Arial" panose="020B0604020202020204" pitchFamily="34" charset="0"/>
              </a:rPr>
              <a:t>cetovimutti</a:t>
            </a:r>
            <a:r>
              <a:rPr lang="en-US" sz="2000" dirty="0">
                <a:solidFill>
                  <a:prstClr val="black">
                    <a:lumMod val="75000"/>
                    <a:lumOff val="25000"/>
                  </a:prstClr>
                </a:solidFill>
                <a:latin typeface="Arial" panose="020B0604020202020204" pitchFamily="34" charset="0"/>
                <a:cs typeface="Arial" panose="020B0604020202020204" pitchFamily="34" charset="0"/>
              </a:rPr>
              <a:t>)-The four </a:t>
            </a:r>
            <a:r>
              <a:rPr lang="en-US" sz="2000" dirty="0" err="1">
                <a:solidFill>
                  <a:prstClr val="black">
                    <a:lumMod val="75000"/>
                    <a:lumOff val="25000"/>
                  </a:prstClr>
                </a:solidFill>
                <a:latin typeface="Arial" panose="020B0604020202020204" pitchFamily="34" charset="0"/>
                <a:cs typeface="Arial" panose="020B0604020202020204" pitchFamily="34" charset="0"/>
              </a:rPr>
              <a:t>jhānas</a:t>
            </a:r>
            <a:endParaRPr lang="en-US" sz="2000" dirty="0">
              <a:solidFill>
                <a:prstClr val="black">
                  <a:lumMod val="75000"/>
                  <a:lumOff val="25000"/>
                </a:prstClr>
              </a:solidFill>
              <a:latin typeface="Arial" panose="020B0604020202020204" pitchFamily="34" charset="0"/>
              <a:cs typeface="Arial" panose="020B0604020202020204" pitchFamily="34" charset="0"/>
            </a:endParaRPr>
          </a:p>
          <a:p>
            <a:pPr marL="0" lvl="0" indent="0">
              <a:buClr>
                <a:srgbClr val="A53010"/>
              </a:buClr>
              <a:buNone/>
            </a:pPr>
            <a:r>
              <a:rPr lang="en-US" sz="2000" dirty="0">
                <a:solidFill>
                  <a:prstClr val="black">
                    <a:lumMod val="75000"/>
                    <a:lumOff val="25000"/>
                  </a:prstClr>
                </a:solidFill>
                <a:latin typeface="Arial" panose="020B0604020202020204" pitchFamily="34" charset="0"/>
                <a:cs typeface="Arial" panose="020B0604020202020204" pitchFamily="34" charset="0"/>
              </a:rPr>
              <a:t>2)Immeasurable liberation of mind (</a:t>
            </a:r>
            <a:r>
              <a:rPr lang="en-US" sz="2000" i="1" dirty="0" err="1">
                <a:solidFill>
                  <a:prstClr val="black">
                    <a:lumMod val="75000"/>
                    <a:lumOff val="25000"/>
                  </a:prstClr>
                </a:solidFill>
                <a:latin typeface="Arial" panose="020B0604020202020204" pitchFamily="34" charset="0"/>
                <a:cs typeface="Arial" panose="020B0604020202020204" pitchFamily="34" charset="0"/>
              </a:rPr>
              <a:t>appamānā</a:t>
            </a:r>
            <a:r>
              <a:rPr lang="en-US" sz="2000" i="1" dirty="0">
                <a:solidFill>
                  <a:prstClr val="black">
                    <a:lumMod val="75000"/>
                    <a:lumOff val="25000"/>
                  </a:prstClr>
                </a:solidFill>
                <a:latin typeface="Arial" panose="020B0604020202020204" pitchFamily="34" charset="0"/>
                <a:cs typeface="Arial" panose="020B0604020202020204" pitchFamily="34" charset="0"/>
              </a:rPr>
              <a:t> </a:t>
            </a:r>
            <a:r>
              <a:rPr lang="en-US" sz="2000" i="1" dirty="0" err="1">
                <a:solidFill>
                  <a:prstClr val="black">
                    <a:lumMod val="75000"/>
                    <a:lumOff val="25000"/>
                  </a:prstClr>
                </a:solidFill>
                <a:latin typeface="Arial" panose="020B0604020202020204" pitchFamily="34" charset="0"/>
                <a:cs typeface="Arial" panose="020B0604020202020204" pitchFamily="34" charset="0"/>
              </a:rPr>
              <a:t>cetovimutti</a:t>
            </a:r>
            <a:r>
              <a:rPr lang="en-US" sz="2000" dirty="0">
                <a:solidFill>
                  <a:prstClr val="black">
                    <a:lumMod val="75000"/>
                    <a:lumOff val="25000"/>
                  </a:prstClr>
                </a:solidFill>
                <a:latin typeface="Arial" panose="020B0604020202020204" pitchFamily="34" charset="0"/>
                <a:cs typeface="Arial" panose="020B0604020202020204" pitchFamily="34" charset="0"/>
              </a:rPr>
              <a:t>) -</a:t>
            </a:r>
            <a:r>
              <a:rPr lang="en-US" sz="2000" i="1" dirty="0">
                <a:solidFill>
                  <a:prstClr val="black">
                    <a:lumMod val="75000"/>
                    <a:lumOff val="25000"/>
                  </a:prstClr>
                </a:solidFill>
                <a:latin typeface="Arial" panose="020B0604020202020204" pitchFamily="34" charset="0"/>
                <a:cs typeface="Arial" panose="020B0604020202020204" pitchFamily="34" charset="0"/>
              </a:rPr>
              <a:t>The four brahma abodes (</a:t>
            </a:r>
            <a:r>
              <a:rPr lang="en-US" sz="2000" i="1" dirty="0" err="1">
                <a:solidFill>
                  <a:prstClr val="black">
                    <a:lumMod val="75000"/>
                    <a:lumOff val="25000"/>
                  </a:prstClr>
                </a:solidFill>
                <a:latin typeface="Arial" panose="020B0604020202020204" pitchFamily="34" charset="0"/>
                <a:cs typeface="Arial" panose="020B0604020202020204" pitchFamily="34" charset="0"/>
              </a:rPr>
              <a:t>Brahmavihāra</a:t>
            </a:r>
            <a:r>
              <a:rPr lang="en-US" sz="2000" dirty="0">
                <a:solidFill>
                  <a:prstClr val="black">
                    <a:lumMod val="75000"/>
                    <a:lumOff val="25000"/>
                  </a:prstClr>
                </a:solidFill>
                <a:latin typeface="Arial" panose="020B0604020202020204" pitchFamily="34" charset="0"/>
                <a:cs typeface="Arial" panose="020B0604020202020204" pitchFamily="34" charset="0"/>
              </a:rPr>
              <a:t>)</a:t>
            </a:r>
          </a:p>
          <a:p>
            <a:pPr marL="0" lvl="0" indent="0">
              <a:buClr>
                <a:srgbClr val="A53010"/>
              </a:buClr>
              <a:buNone/>
            </a:pPr>
            <a:r>
              <a:rPr lang="en-US" sz="2000" i="1" dirty="0">
                <a:solidFill>
                  <a:prstClr val="black">
                    <a:lumMod val="75000"/>
                    <a:lumOff val="25000"/>
                  </a:prstClr>
                </a:solidFill>
                <a:latin typeface="Arial" panose="020B0604020202020204" pitchFamily="34" charset="0"/>
                <a:cs typeface="Arial" panose="020B0604020202020204" pitchFamily="34" charset="0"/>
              </a:rPr>
              <a:t>3</a:t>
            </a:r>
            <a:r>
              <a:rPr lang="he-IL" sz="2000" dirty="0">
                <a:solidFill>
                  <a:prstClr val="black">
                    <a:lumMod val="75000"/>
                    <a:lumOff val="25000"/>
                  </a:prstClr>
                </a:solidFill>
                <a:latin typeface="Arial" panose="020B0604020202020204" pitchFamily="34" charset="0"/>
                <a:cs typeface="Arial" panose="020B0604020202020204" pitchFamily="34" charset="0"/>
              </a:rPr>
              <a:t>(</a:t>
            </a:r>
            <a:r>
              <a:rPr lang="en-US" sz="2000" dirty="0">
                <a:solidFill>
                  <a:prstClr val="black">
                    <a:lumMod val="75000"/>
                    <a:lumOff val="25000"/>
                  </a:prstClr>
                </a:solidFill>
                <a:latin typeface="Arial" panose="020B0604020202020204" pitchFamily="34" charset="0"/>
                <a:cs typeface="Arial" panose="020B0604020202020204" pitchFamily="34" charset="0"/>
              </a:rPr>
              <a:t> Liberation of mind through nothingness (</a:t>
            </a:r>
            <a:r>
              <a:rPr lang="en-US" sz="2000" i="1" dirty="0" err="1">
                <a:solidFill>
                  <a:prstClr val="black">
                    <a:lumMod val="75000"/>
                    <a:lumOff val="25000"/>
                  </a:prstClr>
                </a:solidFill>
                <a:latin typeface="Arial" panose="020B0604020202020204" pitchFamily="34" charset="0"/>
                <a:cs typeface="Arial" panose="020B0604020202020204" pitchFamily="34" charset="0"/>
              </a:rPr>
              <a:t>ākiñcaññā</a:t>
            </a:r>
            <a:r>
              <a:rPr lang="en-US" sz="2000" dirty="0">
                <a:solidFill>
                  <a:prstClr val="black">
                    <a:lumMod val="75000"/>
                    <a:lumOff val="25000"/>
                  </a:prstClr>
                </a:solidFill>
                <a:latin typeface="Arial" panose="020B0604020202020204" pitchFamily="34" charset="0"/>
                <a:cs typeface="Arial" panose="020B0604020202020204" pitchFamily="34" charset="0"/>
              </a:rPr>
              <a:t> </a:t>
            </a:r>
            <a:r>
              <a:rPr lang="en-US" sz="2000" i="1" dirty="0" err="1">
                <a:solidFill>
                  <a:prstClr val="black">
                    <a:lumMod val="75000"/>
                    <a:lumOff val="25000"/>
                  </a:prstClr>
                </a:solidFill>
                <a:latin typeface="Arial" panose="020B0604020202020204" pitchFamily="34" charset="0"/>
                <a:cs typeface="Arial" panose="020B0604020202020204" pitchFamily="34" charset="0"/>
              </a:rPr>
              <a:t>cetovimutti</a:t>
            </a:r>
            <a:r>
              <a:rPr lang="en-US" sz="2000" dirty="0">
                <a:solidFill>
                  <a:prstClr val="black">
                    <a:lumMod val="75000"/>
                    <a:lumOff val="25000"/>
                  </a:prstClr>
                </a:solidFill>
                <a:latin typeface="Arial" panose="020B0604020202020204" pitchFamily="34" charset="0"/>
                <a:cs typeface="Arial" panose="020B0604020202020204" pitchFamily="34" charset="0"/>
              </a:rPr>
              <a:t>)-The third immaterial attainment (</a:t>
            </a:r>
            <a:r>
              <a:rPr lang="en-US" sz="2000" i="1" dirty="0" err="1">
                <a:solidFill>
                  <a:prstClr val="black">
                    <a:lumMod val="75000"/>
                    <a:lumOff val="25000"/>
                  </a:prstClr>
                </a:solidFill>
                <a:latin typeface="Arial" panose="020B0604020202020204" pitchFamily="34" charset="0"/>
                <a:cs typeface="Arial" panose="020B0604020202020204" pitchFamily="34" charset="0"/>
              </a:rPr>
              <a:t>ākiñcaññā</a:t>
            </a:r>
            <a:r>
              <a:rPr lang="en-US" sz="2000" dirty="0" err="1">
                <a:solidFill>
                  <a:prstClr val="black">
                    <a:lumMod val="75000"/>
                    <a:lumOff val="25000"/>
                  </a:prstClr>
                </a:solidFill>
                <a:latin typeface="Arial" panose="020B0604020202020204" pitchFamily="34" charset="0"/>
                <a:cs typeface="Arial" panose="020B0604020202020204" pitchFamily="34" charset="0"/>
              </a:rPr>
              <a:t>yatana</a:t>
            </a:r>
            <a:r>
              <a:rPr lang="en-US" sz="2000" dirty="0">
                <a:solidFill>
                  <a:prstClr val="black">
                    <a:lumMod val="75000"/>
                    <a:lumOff val="25000"/>
                  </a:prstClr>
                </a:solidFill>
                <a:latin typeface="Arial" panose="020B0604020202020204" pitchFamily="34" charset="0"/>
                <a:cs typeface="Arial" panose="020B0604020202020204" pitchFamily="34" charset="0"/>
              </a:rPr>
              <a:t>)</a:t>
            </a:r>
            <a:br>
              <a:rPr lang="en-US" sz="2000" dirty="0">
                <a:solidFill>
                  <a:prstClr val="black">
                    <a:lumMod val="75000"/>
                    <a:lumOff val="25000"/>
                  </a:prstClr>
                </a:solidFill>
                <a:latin typeface="Arial" panose="020B0604020202020204" pitchFamily="34" charset="0"/>
                <a:cs typeface="Arial" panose="020B0604020202020204" pitchFamily="34" charset="0"/>
              </a:rPr>
            </a:br>
            <a:r>
              <a:rPr lang="en-US" sz="2000" dirty="0">
                <a:solidFill>
                  <a:prstClr val="black">
                    <a:lumMod val="75000"/>
                    <a:lumOff val="25000"/>
                  </a:prstClr>
                </a:solidFill>
                <a:latin typeface="Arial" panose="020B0604020202020204" pitchFamily="34" charset="0"/>
                <a:cs typeface="Arial" panose="020B0604020202020204" pitchFamily="34" charset="0"/>
              </a:rPr>
              <a:t>4) Liberation of mind through emptiness (</a:t>
            </a:r>
            <a:r>
              <a:rPr lang="en-US" sz="2000" dirty="0" err="1">
                <a:solidFill>
                  <a:prstClr val="black">
                    <a:lumMod val="75000"/>
                    <a:lumOff val="25000"/>
                  </a:prstClr>
                </a:solidFill>
                <a:latin typeface="Arial" panose="020B0604020202020204" pitchFamily="34" charset="0"/>
                <a:cs typeface="Arial" panose="020B0604020202020204" pitchFamily="34" charset="0"/>
              </a:rPr>
              <a:t>Suññatā</a:t>
            </a:r>
            <a:r>
              <a:rPr lang="en-US" sz="2000" dirty="0">
                <a:solidFill>
                  <a:prstClr val="black">
                    <a:lumMod val="75000"/>
                    <a:lumOff val="25000"/>
                  </a:prstClr>
                </a:solidFill>
                <a:latin typeface="Arial" panose="020B0604020202020204" pitchFamily="34" charset="0"/>
                <a:cs typeface="Arial" panose="020B0604020202020204" pitchFamily="34" charset="0"/>
              </a:rPr>
              <a:t>  </a:t>
            </a:r>
            <a:r>
              <a:rPr lang="en-US" sz="2000" i="1" dirty="0" err="1">
                <a:solidFill>
                  <a:prstClr val="black">
                    <a:lumMod val="75000"/>
                    <a:lumOff val="25000"/>
                  </a:prstClr>
                </a:solidFill>
                <a:latin typeface="Arial" panose="020B0604020202020204" pitchFamily="34" charset="0"/>
                <a:cs typeface="Arial" panose="020B0604020202020204" pitchFamily="34" charset="0"/>
              </a:rPr>
              <a:t>cetovimutti</a:t>
            </a:r>
            <a:r>
              <a:rPr lang="en-US" sz="2000" i="1" dirty="0">
                <a:solidFill>
                  <a:prstClr val="black">
                    <a:lumMod val="75000"/>
                    <a:lumOff val="25000"/>
                  </a:prstClr>
                </a:solidFill>
                <a:latin typeface="Arial" panose="020B0604020202020204" pitchFamily="34" charset="0"/>
                <a:cs typeface="Arial" panose="020B0604020202020204" pitchFamily="34" charset="0"/>
              </a:rPr>
              <a:t>)-not connected to particular meditative state</a:t>
            </a:r>
            <a:endParaRPr lang="en-US" sz="2000" dirty="0">
              <a:solidFill>
                <a:prstClr val="black">
                  <a:lumMod val="75000"/>
                  <a:lumOff val="25000"/>
                </a:prstClr>
              </a:solidFill>
              <a:latin typeface="Arial" panose="020B0604020202020204" pitchFamily="34" charset="0"/>
              <a:cs typeface="Arial" panose="020B0604020202020204" pitchFamily="34" charset="0"/>
            </a:endParaRPr>
          </a:p>
          <a:p>
            <a:pPr marL="0" lvl="0" indent="0">
              <a:buClr>
                <a:srgbClr val="A53010"/>
              </a:buClr>
              <a:buNone/>
            </a:pPr>
            <a:r>
              <a:rPr lang="en-US" sz="2000" dirty="0">
                <a:solidFill>
                  <a:prstClr val="black">
                    <a:lumMod val="75000"/>
                    <a:lumOff val="25000"/>
                  </a:prstClr>
                </a:solidFill>
                <a:latin typeface="Arial" panose="020B0604020202020204" pitchFamily="34" charset="0"/>
                <a:cs typeface="Arial" panose="020B0604020202020204" pitchFamily="34" charset="0"/>
              </a:rPr>
              <a:t>5) Sign-less liberation of mind (</a:t>
            </a:r>
            <a:r>
              <a:rPr lang="en-US" sz="2000" i="1" dirty="0" err="1">
                <a:solidFill>
                  <a:prstClr val="black">
                    <a:lumMod val="75000"/>
                    <a:lumOff val="25000"/>
                  </a:prstClr>
                </a:solidFill>
                <a:latin typeface="Arial" panose="020B0604020202020204" pitchFamily="34" charset="0"/>
                <a:cs typeface="Arial" panose="020B0604020202020204" pitchFamily="34" charset="0"/>
              </a:rPr>
              <a:t>animittā</a:t>
            </a:r>
            <a:r>
              <a:rPr lang="en-US" sz="2000" dirty="0">
                <a:solidFill>
                  <a:prstClr val="black">
                    <a:lumMod val="75000"/>
                    <a:lumOff val="25000"/>
                  </a:prstClr>
                </a:solidFill>
                <a:latin typeface="Arial" panose="020B0604020202020204" pitchFamily="34" charset="0"/>
                <a:cs typeface="Arial" panose="020B0604020202020204" pitchFamily="34" charset="0"/>
              </a:rPr>
              <a:t> </a:t>
            </a:r>
            <a:r>
              <a:rPr lang="en-US" sz="2000" i="1" dirty="0" err="1">
                <a:solidFill>
                  <a:prstClr val="black">
                    <a:lumMod val="75000"/>
                    <a:lumOff val="25000"/>
                  </a:prstClr>
                </a:solidFill>
                <a:latin typeface="Arial" panose="020B0604020202020204" pitchFamily="34" charset="0"/>
                <a:cs typeface="Arial" panose="020B0604020202020204" pitchFamily="34" charset="0"/>
              </a:rPr>
              <a:t>cetovimutti</a:t>
            </a:r>
            <a:r>
              <a:rPr lang="en-US" sz="2000" dirty="0">
                <a:solidFill>
                  <a:prstClr val="black">
                    <a:lumMod val="75000"/>
                    <a:lumOff val="25000"/>
                  </a:prstClr>
                </a:solidFill>
                <a:latin typeface="Arial" panose="020B0604020202020204" pitchFamily="34" charset="0"/>
                <a:cs typeface="Arial" panose="020B0604020202020204" pitchFamily="34" charset="0"/>
              </a:rPr>
              <a:t>)- equivalent to sign-less mind </a:t>
            </a:r>
            <a:r>
              <a:rPr lang="en-US" sz="2000" dirty="0" err="1">
                <a:solidFill>
                  <a:prstClr val="black">
                    <a:lumMod val="75000"/>
                    <a:lumOff val="25000"/>
                  </a:prstClr>
                </a:solidFill>
                <a:latin typeface="Arial" panose="020B0604020202020204" pitchFamily="34" charset="0"/>
                <a:cs typeface="Arial" panose="020B0604020202020204" pitchFamily="34" charset="0"/>
              </a:rPr>
              <a:t>concentation</a:t>
            </a:r>
            <a:r>
              <a:rPr lang="en-US" sz="2000" dirty="0">
                <a:solidFill>
                  <a:prstClr val="black">
                    <a:lumMod val="75000"/>
                    <a:lumOff val="25000"/>
                  </a:prstClr>
                </a:solidFill>
                <a:latin typeface="Arial" panose="020B0604020202020204" pitchFamily="34" charset="0"/>
                <a:cs typeface="Arial" panose="020B0604020202020204" pitchFamily="34" charset="0"/>
              </a:rPr>
              <a:t>  (</a:t>
            </a:r>
            <a:r>
              <a:rPr lang="en-US" sz="2000" i="1" dirty="0" err="1">
                <a:solidFill>
                  <a:prstClr val="black">
                    <a:lumMod val="75000"/>
                    <a:lumOff val="25000"/>
                  </a:prstClr>
                </a:solidFill>
                <a:latin typeface="Arial" panose="020B0604020202020204" pitchFamily="34" charset="0"/>
                <a:cs typeface="Arial" panose="020B0604020202020204" pitchFamily="34" charset="0"/>
              </a:rPr>
              <a:t>animitto</a:t>
            </a:r>
            <a:r>
              <a:rPr lang="en-US" sz="2000" i="1" dirty="0">
                <a:solidFill>
                  <a:prstClr val="black">
                    <a:lumMod val="75000"/>
                    <a:lumOff val="25000"/>
                  </a:prstClr>
                </a:solidFill>
                <a:latin typeface="Arial" panose="020B0604020202020204" pitchFamily="34" charset="0"/>
                <a:cs typeface="Arial" panose="020B0604020202020204" pitchFamily="34" charset="0"/>
              </a:rPr>
              <a:t> </a:t>
            </a:r>
            <a:r>
              <a:rPr lang="en-US" sz="2000" i="1" dirty="0" err="1">
                <a:solidFill>
                  <a:prstClr val="black">
                    <a:lumMod val="75000"/>
                    <a:lumOff val="25000"/>
                  </a:prstClr>
                </a:solidFill>
                <a:latin typeface="Arial" panose="020B0604020202020204" pitchFamily="34" charset="0"/>
                <a:cs typeface="Arial" panose="020B0604020202020204" pitchFamily="34" charset="0"/>
              </a:rPr>
              <a:t>cetosamādhi</a:t>
            </a:r>
            <a:r>
              <a:rPr lang="en-US" sz="2000" i="1" dirty="0">
                <a:solidFill>
                  <a:prstClr val="black">
                    <a:lumMod val="75000"/>
                    <a:lumOff val="25000"/>
                  </a:prstClr>
                </a:solidFill>
                <a:latin typeface="Arial" panose="020B0604020202020204" pitchFamily="34" charset="0"/>
                <a:cs typeface="Arial" panose="020B0604020202020204" pitchFamily="34" charset="0"/>
              </a:rPr>
              <a:t>)</a:t>
            </a:r>
            <a:endParaRPr lang="en-US" sz="2000" dirty="0">
              <a:solidFill>
                <a:prstClr val="black">
                  <a:lumMod val="75000"/>
                  <a:lumOff val="25000"/>
                </a:prstClr>
              </a:solidFill>
              <a:latin typeface="Arial" panose="020B0604020202020204" pitchFamily="34" charset="0"/>
              <a:cs typeface="Arial" panose="020B0604020202020204" pitchFamily="34" charset="0"/>
            </a:endParaRPr>
          </a:p>
          <a:p>
            <a:pPr marL="0" lvl="0" indent="0">
              <a:buClr>
                <a:srgbClr val="A53010"/>
              </a:buClr>
              <a:buNone/>
            </a:pPr>
            <a:r>
              <a:rPr lang="en-US" sz="2000" b="1" dirty="0">
                <a:solidFill>
                  <a:prstClr val="black">
                    <a:lumMod val="75000"/>
                    <a:lumOff val="25000"/>
                  </a:prstClr>
                </a:solidFill>
                <a:latin typeface="Arial" panose="020B0604020202020204" pitchFamily="34" charset="0"/>
                <a:cs typeface="Arial" panose="020B0604020202020204" pitchFamily="34" charset="0"/>
              </a:rPr>
              <a:t>6) Unshakable liberation of mind (</a:t>
            </a:r>
            <a:r>
              <a:rPr lang="en-US" sz="2000" b="1" i="1" dirty="0" err="1">
                <a:solidFill>
                  <a:prstClr val="black">
                    <a:lumMod val="75000"/>
                    <a:lumOff val="25000"/>
                  </a:prstClr>
                </a:solidFill>
                <a:latin typeface="Arial" panose="020B0604020202020204" pitchFamily="34" charset="0"/>
                <a:cs typeface="Arial" panose="020B0604020202020204" pitchFamily="34" charset="0"/>
              </a:rPr>
              <a:t>Akuppā</a:t>
            </a:r>
            <a:r>
              <a:rPr lang="en-US" sz="2000" b="1" i="1" dirty="0">
                <a:solidFill>
                  <a:prstClr val="black">
                    <a:lumMod val="75000"/>
                    <a:lumOff val="25000"/>
                  </a:prstClr>
                </a:solidFill>
                <a:latin typeface="Arial" panose="020B0604020202020204" pitchFamily="34" charset="0"/>
                <a:cs typeface="Arial" panose="020B0604020202020204" pitchFamily="34" charset="0"/>
              </a:rPr>
              <a:t>  </a:t>
            </a:r>
            <a:r>
              <a:rPr lang="en-US" sz="2000" b="1" i="1" dirty="0" err="1">
                <a:solidFill>
                  <a:prstClr val="black">
                    <a:lumMod val="75000"/>
                    <a:lumOff val="25000"/>
                  </a:prstClr>
                </a:solidFill>
                <a:latin typeface="Arial" panose="020B0604020202020204" pitchFamily="34" charset="0"/>
                <a:cs typeface="Arial" panose="020B0604020202020204" pitchFamily="34" charset="0"/>
              </a:rPr>
              <a:t>cetovimutti</a:t>
            </a:r>
            <a:r>
              <a:rPr lang="en-US" sz="2000" b="1" dirty="0">
                <a:solidFill>
                  <a:prstClr val="black">
                    <a:lumMod val="75000"/>
                    <a:lumOff val="25000"/>
                  </a:prstClr>
                </a:solidFill>
                <a:latin typeface="Arial" panose="020B0604020202020204" pitchFamily="34" charset="0"/>
                <a:cs typeface="Arial" panose="020B0604020202020204" pitchFamily="34" charset="0"/>
              </a:rPr>
              <a:t>)- </a:t>
            </a:r>
            <a:r>
              <a:rPr lang="en-US" sz="2000" b="1" dirty="0" err="1">
                <a:solidFill>
                  <a:prstClr val="black">
                    <a:lumMod val="75000"/>
                    <a:lumOff val="25000"/>
                  </a:prstClr>
                </a:solidFill>
                <a:latin typeface="Arial" panose="020B0604020202020204" pitchFamily="34" charset="0"/>
                <a:cs typeface="Arial" panose="020B0604020202020204" pitchFamily="34" charset="0"/>
              </a:rPr>
              <a:t>nibb</a:t>
            </a:r>
            <a:r>
              <a:rPr lang="en-US" sz="2000" b="1" i="1" dirty="0" err="1">
                <a:solidFill>
                  <a:prstClr val="black">
                    <a:lumMod val="75000"/>
                    <a:lumOff val="25000"/>
                  </a:prstClr>
                </a:solidFill>
                <a:latin typeface="Arial" panose="020B0604020202020204" pitchFamily="34" charset="0"/>
                <a:cs typeface="Arial" panose="020B0604020202020204" pitchFamily="34" charset="0"/>
              </a:rPr>
              <a:t>ā</a:t>
            </a:r>
            <a:r>
              <a:rPr lang="en-US" sz="2000" b="1" dirty="0" err="1">
                <a:solidFill>
                  <a:prstClr val="black">
                    <a:lumMod val="75000"/>
                    <a:lumOff val="25000"/>
                  </a:prstClr>
                </a:solidFill>
                <a:latin typeface="Arial" panose="020B0604020202020204" pitchFamily="34" charset="0"/>
                <a:cs typeface="Arial" panose="020B0604020202020204" pitchFamily="34" charset="0"/>
              </a:rPr>
              <a:t>na</a:t>
            </a:r>
            <a:r>
              <a:rPr lang="en-US" sz="2000" dirty="0">
                <a:solidFill>
                  <a:prstClr val="black">
                    <a:lumMod val="75000"/>
                    <a:lumOff val="25000"/>
                  </a:prstClr>
                </a:solidFill>
                <a:latin typeface="Arial" panose="020B0604020202020204" pitchFamily="34" charset="0"/>
                <a:cs typeface="Arial" panose="020B0604020202020204" pitchFamily="34" charset="0"/>
              </a:rPr>
              <a:t/>
            </a:r>
            <a:br>
              <a:rPr lang="en-US" sz="2000" dirty="0">
                <a:solidFill>
                  <a:prstClr val="black">
                    <a:lumMod val="75000"/>
                    <a:lumOff val="25000"/>
                  </a:prstClr>
                </a:solidFill>
                <a:latin typeface="Arial" panose="020B0604020202020204" pitchFamily="34" charset="0"/>
                <a:cs typeface="Arial" panose="020B0604020202020204" pitchFamily="34" charset="0"/>
              </a:rPr>
            </a:br>
            <a:endParaRPr lang="he-IL" sz="2000" dirty="0">
              <a:solidFill>
                <a:prstClr val="black">
                  <a:lumMod val="75000"/>
                  <a:lumOff val="25000"/>
                </a:prstClr>
              </a:solidFill>
              <a:latin typeface="Arial" panose="020B0604020202020204" pitchFamily="34" charset="0"/>
              <a:cs typeface="Arial" panose="020B0604020202020204" pitchFamily="34" charset="0"/>
            </a:endParaRPr>
          </a:p>
          <a:p>
            <a:endParaRPr lang="he-IL"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2108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276600" y="2133600"/>
            <a:ext cx="8915400" cy="3778250"/>
          </a:xfrm>
        </p:spPr>
        <p:txBody>
          <a:bodyPr>
            <a:normAutofit/>
          </a:bodyPr>
          <a:lstStyle/>
          <a:p>
            <a:pPr marL="0" indent="0">
              <a:buNone/>
            </a:pPr>
            <a:endParaRPr lang="en-US" sz="2400" dirty="0">
              <a:latin typeface="Arial" panose="020B0604020202020204" pitchFamily="34" charset="0"/>
              <a:cs typeface="Arial" panose="020B0604020202020204" pitchFamily="34" charset="0"/>
            </a:endParaRPr>
          </a:p>
          <a:p>
            <a:pPr marL="0" indent="0">
              <a:buNone/>
            </a:pPr>
            <a:endParaRPr lang="he-IL" dirty="0"/>
          </a:p>
        </p:txBody>
      </p:sp>
      <p:sp>
        <p:nvSpPr>
          <p:cNvPr id="4" name="מלבן 3"/>
          <p:cNvSpPr/>
          <p:nvPr/>
        </p:nvSpPr>
        <p:spPr>
          <a:xfrm>
            <a:off x="1554249" y="998451"/>
            <a:ext cx="9740900" cy="5262979"/>
          </a:xfrm>
          <a:prstGeom prst="rect">
            <a:avLst/>
          </a:prstGeom>
        </p:spPr>
        <p:txBody>
          <a:bodyPr wrap="square">
            <a:spAutoFit/>
          </a:bodyPr>
          <a:lstStyle/>
          <a:p>
            <a:r>
              <a:rPr lang="en-US" sz="2400" b="1" u="sng" dirty="0">
                <a:latin typeface="Calibri" panose="020F0502020204030204" pitchFamily="34" charset="0"/>
              </a:rPr>
              <a:t>Source 9:</a:t>
            </a:r>
          </a:p>
          <a:p>
            <a:pPr algn="ctr"/>
            <a:r>
              <a:rPr lang="en-US" sz="2400" b="1" dirty="0"/>
              <a:t>(MN 43/ MN </a:t>
            </a:r>
            <a:r>
              <a:rPr lang="en-US" sz="2400" b="1" dirty="0" err="1"/>
              <a:t>i</a:t>
            </a:r>
            <a:r>
              <a:rPr lang="en-US" sz="2400" b="1" dirty="0"/>
              <a:t> 292, </a:t>
            </a:r>
            <a:r>
              <a:rPr lang="en-US" sz="2400" b="1" dirty="0" err="1"/>
              <a:t>Mahāvedalla</a:t>
            </a:r>
            <a:r>
              <a:rPr lang="en-US" sz="2400" b="1" dirty="0"/>
              <a:t> </a:t>
            </a:r>
            <a:r>
              <a:rPr lang="en-US" sz="2400" b="1" dirty="0" err="1"/>
              <a:t>sutta</a:t>
            </a:r>
            <a:r>
              <a:rPr lang="en-US" sz="2400" b="1" dirty="0"/>
              <a:t>)</a:t>
            </a:r>
            <a:endParaRPr lang="en-US" sz="2400" b="1" u="sng" dirty="0">
              <a:latin typeface="Calibri" panose="020F0502020204030204" pitchFamily="34" charset="0"/>
            </a:endParaRPr>
          </a:p>
          <a:p>
            <a:r>
              <a:rPr lang="en-US" sz="2400" dirty="0">
                <a:latin typeface="Calibri" panose="020F0502020204030204" pitchFamily="34" charset="0"/>
              </a:rPr>
              <a:t>“Friend, the </a:t>
            </a:r>
            <a:r>
              <a:rPr lang="en-US" sz="2400" b="1" dirty="0">
                <a:latin typeface="Calibri" panose="020F0502020204030204" pitchFamily="34" charset="0"/>
              </a:rPr>
              <a:t>immeasurable deliverance of mind</a:t>
            </a:r>
            <a:r>
              <a:rPr lang="en-US" sz="2400" dirty="0">
                <a:latin typeface="Calibri" panose="020F0502020204030204" pitchFamily="34" charset="0"/>
              </a:rPr>
              <a:t>, </a:t>
            </a:r>
            <a:r>
              <a:rPr lang="en-US" sz="2400" b="1" dirty="0">
                <a:latin typeface="Calibri" panose="020F0502020204030204" pitchFamily="34" charset="0"/>
              </a:rPr>
              <a:t>the deliverance of mind through nothingness</a:t>
            </a:r>
            <a:r>
              <a:rPr lang="en-US" sz="2400" dirty="0">
                <a:latin typeface="Calibri" panose="020F0502020204030204" pitchFamily="34" charset="0"/>
              </a:rPr>
              <a:t>, the </a:t>
            </a:r>
            <a:r>
              <a:rPr lang="en-US" sz="2400" b="1" dirty="0">
                <a:latin typeface="Calibri" panose="020F0502020204030204" pitchFamily="34" charset="0"/>
              </a:rPr>
              <a:t>deliverance of mind through </a:t>
            </a:r>
            <a:r>
              <a:rPr lang="en-US" sz="2400" b="1" dirty="0" err="1">
                <a:latin typeface="Calibri" panose="020F0502020204030204" pitchFamily="34" charset="0"/>
              </a:rPr>
              <a:t>voidness</a:t>
            </a:r>
            <a:r>
              <a:rPr lang="en-US" sz="2400" dirty="0">
                <a:latin typeface="Calibri" panose="020F0502020204030204" pitchFamily="34" charset="0"/>
              </a:rPr>
              <a:t>, and </a:t>
            </a:r>
            <a:r>
              <a:rPr lang="en-US" sz="2400" b="1" dirty="0">
                <a:latin typeface="Calibri" panose="020F0502020204030204" pitchFamily="34" charset="0"/>
              </a:rPr>
              <a:t>the </a:t>
            </a:r>
            <a:r>
              <a:rPr lang="en-US" sz="2400" b="1" dirty="0" err="1">
                <a:latin typeface="Calibri" panose="020F0502020204030204" pitchFamily="34" charset="0"/>
              </a:rPr>
              <a:t>signless</a:t>
            </a:r>
            <a:r>
              <a:rPr lang="en-US" sz="2400" b="1" dirty="0">
                <a:latin typeface="Calibri" panose="020F0502020204030204" pitchFamily="34" charset="0"/>
              </a:rPr>
              <a:t> deliverance of mind</a:t>
            </a:r>
            <a:r>
              <a:rPr lang="en-US" sz="2400" dirty="0">
                <a:latin typeface="Calibri" panose="020F0502020204030204" pitchFamily="34" charset="0"/>
              </a:rPr>
              <a:t>: </a:t>
            </a:r>
            <a:r>
              <a:rPr lang="en-US" sz="2400" b="1" dirty="0">
                <a:latin typeface="Calibri" panose="020F0502020204030204" pitchFamily="34" charset="0"/>
              </a:rPr>
              <a:t>are these states different in meaning and different in name, or are they one in meaning and different only in name</a:t>
            </a:r>
            <a:r>
              <a:rPr lang="en-US" sz="2400" dirty="0">
                <a:latin typeface="Calibri" panose="020F0502020204030204" pitchFamily="34" charset="0"/>
              </a:rPr>
              <a:t>?...” there is a way in which these states are different in meaning and different in name, and there is a way in which they are one in meaning and different only in name…. </a:t>
            </a:r>
            <a:r>
              <a:rPr lang="en-US" sz="2400" b="1" dirty="0">
                <a:latin typeface="Calibri" panose="020F0502020204030204" pitchFamily="34" charset="0"/>
              </a:rPr>
              <a:t>Lust</a:t>
            </a:r>
            <a:r>
              <a:rPr lang="en-US" sz="2400" dirty="0">
                <a:latin typeface="Calibri" panose="020F0502020204030204" pitchFamily="34" charset="0"/>
              </a:rPr>
              <a:t> is a maker of measurement, </a:t>
            </a:r>
            <a:r>
              <a:rPr lang="en-US" sz="2400" b="1" dirty="0">
                <a:latin typeface="Calibri" panose="020F0502020204030204" pitchFamily="34" charset="0"/>
              </a:rPr>
              <a:t>hate</a:t>
            </a:r>
            <a:r>
              <a:rPr lang="en-US" sz="2400" dirty="0">
                <a:latin typeface="Calibri" panose="020F0502020204030204" pitchFamily="34" charset="0"/>
              </a:rPr>
              <a:t> is a maker of measurement, </a:t>
            </a:r>
            <a:r>
              <a:rPr lang="en-US" sz="2400" b="1" dirty="0">
                <a:latin typeface="Calibri" panose="020F0502020204030204" pitchFamily="34" charset="0"/>
              </a:rPr>
              <a:t>delusion</a:t>
            </a:r>
            <a:r>
              <a:rPr lang="en-US" sz="2400" dirty="0">
                <a:latin typeface="Calibri" panose="020F0502020204030204" pitchFamily="34" charset="0"/>
              </a:rPr>
              <a:t> is a maker of measurement. In a </a:t>
            </a:r>
            <a:r>
              <a:rPr lang="en-US" sz="2400" dirty="0" err="1">
                <a:latin typeface="Calibri" panose="020F0502020204030204" pitchFamily="34" charset="0"/>
              </a:rPr>
              <a:t>bhikkhu</a:t>
            </a:r>
            <a:r>
              <a:rPr lang="en-US" sz="2400" dirty="0">
                <a:latin typeface="Calibri" panose="020F0502020204030204" pitchFamily="34" charset="0"/>
              </a:rPr>
              <a:t> whose </a:t>
            </a:r>
            <a:r>
              <a:rPr lang="en-US" sz="2400" b="1" dirty="0">
                <a:latin typeface="Calibri" panose="020F0502020204030204" pitchFamily="34" charset="0"/>
              </a:rPr>
              <a:t>taints are destroyed</a:t>
            </a:r>
            <a:r>
              <a:rPr lang="en-US" sz="2400" dirty="0">
                <a:latin typeface="Calibri" panose="020F0502020204030204" pitchFamily="34" charset="0"/>
              </a:rPr>
              <a:t>, these are abandoned, cut off at the root, made like a palm stump, done away with, so that they are no longer subject to future arising. </a:t>
            </a:r>
            <a:r>
              <a:rPr lang="en-US" sz="2400" b="1" dirty="0">
                <a:latin typeface="Calibri" panose="020F0502020204030204" pitchFamily="34" charset="0"/>
              </a:rPr>
              <a:t>Of all the kinds of immeasurable deliverance of mind, the unshakeable deliverance of mind is pronounced the best</a:t>
            </a:r>
            <a:r>
              <a:rPr lang="en-US" sz="2400" dirty="0">
                <a:latin typeface="Calibri" panose="020F0502020204030204" pitchFamily="34" charset="0"/>
              </a:rPr>
              <a:t>.</a:t>
            </a:r>
          </a:p>
        </p:txBody>
      </p:sp>
    </p:spTree>
    <p:extLst>
      <p:ext uri="{BB962C8B-B14F-4D97-AF65-F5344CB8AC3E}">
        <p14:creationId xmlns:p14="http://schemas.microsoft.com/office/powerpoint/2010/main" val="2045859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E565D051-1F27-45BD-BE2A-81E24FD991D7}"/>
              </a:ext>
            </a:extLst>
          </p:cNvPr>
          <p:cNvSpPr>
            <a:spLocks noGrp="1"/>
          </p:cNvSpPr>
          <p:nvPr>
            <p:ph type="title"/>
          </p:nvPr>
        </p:nvSpPr>
        <p:spPr>
          <a:xfrm>
            <a:off x="1797666" y="639717"/>
            <a:ext cx="8596668" cy="1036683"/>
          </a:xfrm>
        </p:spPr>
        <p:txBody>
          <a:bodyPr>
            <a:noAutofit/>
          </a:bodyPr>
          <a:lstStyle/>
          <a:p>
            <a:pPr algn="ctr" rtl="1"/>
            <a:r>
              <a:rPr lang="en-US" sz="3200" b="1" dirty="0"/>
              <a:t>Liberations of mind </a:t>
            </a:r>
            <a:br>
              <a:rPr lang="en-US" sz="3200" b="1" dirty="0"/>
            </a:br>
            <a:endParaRPr lang="he-IL" sz="3200" b="1" dirty="0"/>
          </a:p>
        </p:txBody>
      </p:sp>
      <p:graphicFrame>
        <p:nvGraphicFramePr>
          <p:cNvPr id="4" name="מציין מיקום תוכן 3">
            <a:extLst>
              <a:ext uri="{FF2B5EF4-FFF2-40B4-BE49-F238E27FC236}">
                <a16:creationId xmlns="" xmlns:a16="http://schemas.microsoft.com/office/drawing/2014/main" id="{C4EABE38-EEC7-4C33-BF7D-D84348630EE7}"/>
              </a:ext>
            </a:extLst>
          </p:cNvPr>
          <p:cNvGraphicFramePr>
            <a:graphicFrameLocks noGrp="1"/>
          </p:cNvGraphicFramePr>
          <p:nvPr>
            <p:ph idx="1"/>
            <p:extLst>
              <p:ext uri="{D42A27DB-BD31-4B8C-83A1-F6EECF244321}">
                <p14:modId xmlns:p14="http://schemas.microsoft.com/office/powerpoint/2010/main" val="1091239936"/>
              </p:ext>
            </p:extLst>
          </p:nvPr>
        </p:nvGraphicFramePr>
        <p:xfrm>
          <a:off x="1554162" y="1438102"/>
          <a:ext cx="9278938" cy="5281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מחבר חץ ישר 5">
            <a:extLst>
              <a:ext uri="{FF2B5EF4-FFF2-40B4-BE49-F238E27FC236}">
                <a16:creationId xmlns="" xmlns:a16="http://schemas.microsoft.com/office/drawing/2014/main" id="{76AFDC67-A5EC-410B-83D4-5345BB4549C3}"/>
              </a:ext>
            </a:extLst>
          </p:cNvPr>
          <p:cNvCxnSpPr/>
          <p:nvPr/>
        </p:nvCxnSpPr>
        <p:spPr>
          <a:xfrm flipH="1" flipV="1">
            <a:off x="6492240" y="3696789"/>
            <a:ext cx="2233749" cy="167204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מחבר חץ ישר 7">
            <a:extLst>
              <a:ext uri="{FF2B5EF4-FFF2-40B4-BE49-F238E27FC236}">
                <a16:creationId xmlns="" xmlns:a16="http://schemas.microsoft.com/office/drawing/2014/main" id="{A74EAB0D-F518-452F-86B2-2DB8B231F3F2}"/>
              </a:ext>
            </a:extLst>
          </p:cNvPr>
          <p:cNvCxnSpPr/>
          <p:nvPr/>
        </p:nvCxnSpPr>
        <p:spPr>
          <a:xfrm flipH="1" flipV="1">
            <a:off x="5530338" y="3429000"/>
            <a:ext cx="465909" cy="86214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מחבר חץ ישר 11">
            <a:extLst>
              <a:ext uri="{FF2B5EF4-FFF2-40B4-BE49-F238E27FC236}">
                <a16:creationId xmlns="" xmlns:a16="http://schemas.microsoft.com/office/drawing/2014/main" id="{A874AD06-794B-4C01-A48F-C326D1525507}"/>
              </a:ext>
            </a:extLst>
          </p:cNvPr>
          <p:cNvCxnSpPr/>
          <p:nvPr/>
        </p:nvCxnSpPr>
        <p:spPr>
          <a:xfrm flipV="1">
            <a:off x="2987079" y="3096491"/>
            <a:ext cx="1110343" cy="41148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2771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420C5774-451B-4FC7-A0B6-730080259C34}"/>
              </a:ext>
            </a:extLst>
          </p:cNvPr>
          <p:cNvSpPr>
            <a:spLocks noGrp="1"/>
          </p:cNvSpPr>
          <p:nvPr>
            <p:ph type="title"/>
          </p:nvPr>
        </p:nvSpPr>
        <p:spPr>
          <a:xfrm>
            <a:off x="1907125" y="560610"/>
            <a:ext cx="8911687" cy="1280890"/>
          </a:xfrm>
        </p:spPr>
        <p:txBody>
          <a:bodyPr/>
          <a:lstStyle/>
          <a:p>
            <a:pPr algn="ctr"/>
            <a:r>
              <a:rPr lang="en-US" b="1" dirty="0"/>
              <a:t>Two Types Of Arahant</a:t>
            </a:r>
            <a:endParaRPr lang="he-IL" b="1" dirty="0"/>
          </a:p>
        </p:txBody>
      </p:sp>
      <p:sp>
        <p:nvSpPr>
          <p:cNvPr id="3" name="מציין מיקום תוכן 2">
            <a:extLst>
              <a:ext uri="{FF2B5EF4-FFF2-40B4-BE49-F238E27FC236}">
                <a16:creationId xmlns="" xmlns:a16="http://schemas.microsoft.com/office/drawing/2014/main" id="{0324E4DD-400C-439F-B7B4-5AC64654EBC3}"/>
              </a:ext>
            </a:extLst>
          </p:cNvPr>
          <p:cNvSpPr>
            <a:spLocks noGrp="1"/>
          </p:cNvSpPr>
          <p:nvPr>
            <p:ph idx="1"/>
          </p:nvPr>
        </p:nvSpPr>
        <p:spPr>
          <a:xfrm>
            <a:off x="1140989" y="1330572"/>
            <a:ext cx="10280496" cy="4920598"/>
          </a:xfrm>
        </p:spPr>
        <p:txBody>
          <a:bodyPr>
            <a:noAutofit/>
          </a:bodyPr>
          <a:lstStyle/>
          <a:p>
            <a:pPr marL="0" indent="0">
              <a:buNone/>
            </a:pPr>
            <a:r>
              <a:rPr lang="en-US" b="1" u="sng" dirty="0"/>
              <a:t>Source 10</a:t>
            </a:r>
            <a:r>
              <a:rPr lang="en-US" dirty="0"/>
              <a:t>:</a:t>
            </a:r>
            <a:endParaRPr lang="en-US" sz="2000" b="1" dirty="0">
              <a:latin typeface="Arial" panose="020B0604020202020204" pitchFamily="34" charset="0"/>
              <a:cs typeface="Arial" panose="020B0604020202020204" pitchFamily="34" charset="0"/>
            </a:endParaRPr>
          </a:p>
          <a:p>
            <a:pPr marL="0" indent="0" algn="ctr">
              <a:buNone/>
            </a:pPr>
            <a:r>
              <a:rPr lang="en-US" sz="2000" b="1" dirty="0">
                <a:latin typeface="Arial" panose="020B0604020202020204" pitchFamily="34" charset="0"/>
                <a:cs typeface="Arial" panose="020B0604020202020204" pitchFamily="34" charset="0"/>
              </a:rPr>
              <a:t>(</a:t>
            </a:r>
            <a:r>
              <a:rPr lang="en-US" sz="2000" b="1" dirty="0" err="1">
                <a:latin typeface="Arial" panose="020B0604020202020204" pitchFamily="34" charset="0"/>
                <a:cs typeface="Arial" panose="020B0604020202020204" pitchFamily="34" charset="0"/>
              </a:rPr>
              <a:t>Kīṭāgiri</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sutta</a:t>
            </a:r>
            <a:r>
              <a:rPr lang="en-US" sz="2000" b="1" dirty="0">
                <a:latin typeface="Arial" panose="020B0604020202020204" pitchFamily="34" charset="0"/>
                <a:cs typeface="Arial" panose="020B0604020202020204" pitchFamily="34" charset="0"/>
              </a:rPr>
              <a:t>) MN 70 / MN </a:t>
            </a:r>
            <a:r>
              <a:rPr lang="en-US" sz="2000" b="1" dirty="0" err="1">
                <a:latin typeface="Arial" panose="020B0604020202020204" pitchFamily="34" charset="0"/>
                <a:cs typeface="Arial" panose="020B0604020202020204" pitchFamily="34" charset="0"/>
              </a:rPr>
              <a:t>i</a:t>
            </a:r>
            <a:r>
              <a:rPr lang="en-US" sz="2000" b="1" dirty="0">
                <a:latin typeface="Arial" panose="020B0604020202020204" pitchFamily="34" charset="0"/>
                <a:cs typeface="Arial" panose="020B0604020202020204" pitchFamily="34" charset="0"/>
              </a:rPr>
              <a:t> 477-478) </a:t>
            </a:r>
            <a:endParaRPr lang="he-IL" sz="2000" b="1" dirty="0">
              <a:latin typeface="Arial" panose="020B0604020202020204" pitchFamily="34" charset="0"/>
              <a:cs typeface="Arial" panose="020B0604020202020204" pitchFamily="34" charset="0"/>
            </a:endParaRPr>
          </a:p>
          <a:p>
            <a:pPr marL="0" indent="0">
              <a:buNone/>
            </a:pPr>
            <a:r>
              <a:rPr lang="en-US" sz="2000" b="1" u="sng" dirty="0" err="1">
                <a:latin typeface="Arial" panose="020B0604020202020204" pitchFamily="34" charset="0"/>
                <a:cs typeface="Arial" panose="020B0604020202020204" pitchFamily="34" charset="0"/>
              </a:rPr>
              <a:t>Iiberated</a:t>
            </a:r>
            <a:r>
              <a:rPr lang="en-US" sz="2000" b="1" u="sng" dirty="0">
                <a:latin typeface="Arial" panose="020B0604020202020204" pitchFamily="34" charset="0"/>
                <a:cs typeface="Arial" panose="020B0604020202020204" pitchFamily="34" charset="0"/>
              </a:rPr>
              <a:t> in both ways</a:t>
            </a:r>
            <a:r>
              <a:rPr lang="en-US" sz="2000" u="sng" dirty="0">
                <a:latin typeface="Arial" panose="020B0604020202020204" pitchFamily="34" charset="0"/>
                <a:cs typeface="Arial" panose="020B0604020202020204" pitchFamily="34" charset="0"/>
              </a:rPr>
              <a:t> </a:t>
            </a:r>
            <a:r>
              <a:rPr lang="en-US" sz="2000" b="1" u="sng" dirty="0">
                <a:latin typeface="Arial" panose="020B0604020202020204" pitchFamily="34" charset="0"/>
                <a:cs typeface="Arial" panose="020B0604020202020204" pitchFamily="34" charset="0"/>
              </a:rPr>
              <a:t>(</a:t>
            </a:r>
            <a:r>
              <a:rPr lang="en-US" sz="2000" b="1" i="1" u="sng" dirty="0" err="1">
                <a:latin typeface="Arial" panose="020B0604020202020204" pitchFamily="34" charset="0"/>
                <a:cs typeface="Arial" panose="020B0604020202020204" pitchFamily="34" charset="0"/>
              </a:rPr>
              <a:t>ubhatobhāgavimutta</a:t>
            </a:r>
            <a:r>
              <a:rPr lang="en-US" sz="2000" b="1" i="1" u="sng" dirty="0">
                <a:latin typeface="Arial" panose="020B0604020202020204" pitchFamily="34" charset="0"/>
                <a:cs typeface="Arial" panose="020B0604020202020204" pitchFamily="34" charset="0"/>
              </a:rPr>
              <a:t>)</a:t>
            </a:r>
            <a:endParaRPr lang="he-IL" sz="2000" b="1" i="1" u="sng" dirty="0">
              <a:latin typeface="Arial" panose="020B0604020202020204" pitchFamily="34" charset="0"/>
              <a:cs typeface="Arial" panose="020B0604020202020204" pitchFamily="34" charset="0"/>
            </a:endParaRPr>
          </a:p>
          <a:p>
            <a:pPr marL="0" lvl="1" indent="0">
              <a:buNone/>
            </a:pPr>
            <a:r>
              <a:rPr lang="en-US" sz="2000" dirty="0">
                <a:latin typeface="Arial" panose="020B0604020202020204" pitchFamily="34" charset="0"/>
                <a:cs typeface="Arial" panose="020B0604020202020204" pitchFamily="34" charset="0"/>
              </a:rPr>
              <a:t>“What kind of person is one </a:t>
            </a:r>
            <a:r>
              <a:rPr lang="en-US" sz="2000" b="1" dirty="0">
                <a:latin typeface="Arial" panose="020B0604020202020204" pitchFamily="34" charset="0"/>
                <a:cs typeface="Arial" panose="020B0604020202020204" pitchFamily="34" charset="0"/>
              </a:rPr>
              <a:t>liberated-in-both-ways</a:t>
            </a:r>
            <a:r>
              <a:rPr lang="en-US" sz="2000" dirty="0">
                <a:latin typeface="Arial" panose="020B0604020202020204" pitchFamily="34" charset="0"/>
                <a:cs typeface="Arial" panose="020B0604020202020204" pitchFamily="34" charset="0"/>
              </a:rPr>
              <a:t>? Here some person contacts with the body and </a:t>
            </a:r>
            <a:r>
              <a:rPr lang="en-US" sz="2000" b="1" dirty="0">
                <a:latin typeface="Arial" panose="020B0604020202020204" pitchFamily="34" charset="0"/>
                <a:cs typeface="Arial" panose="020B0604020202020204" pitchFamily="34" charset="0"/>
              </a:rPr>
              <a:t>abides in those liberations that are peaceful and immaterial</a:t>
            </a:r>
            <a:r>
              <a:rPr lang="en-US" sz="2000" dirty="0">
                <a:latin typeface="Arial" panose="020B0604020202020204" pitchFamily="34" charset="0"/>
                <a:cs typeface="Arial" panose="020B0604020202020204" pitchFamily="34" charset="0"/>
              </a:rPr>
              <a:t>, transcending forms, and his </a:t>
            </a:r>
            <a:r>
              <a:rPr lang="en-US" sz="2000" b="1" dirty="0">
                <a:latin typeface="Arial" panose="020B0604020202020204" pitchFamily="34" charset="0"/>
                <a:cs typeface="Arial" panose="020B0604020202020204" pitchFamily="34" charset="0"/>
              </a:rPr>
              <a:t>taints are destroyed </a:t>
            </a:r>
            <a:r>
              <a:rPr lang="en-US" sz="2000" dirty="0">
                <a:latin typeface="Arial" panose="020B0604020202020204" pitchFamily="34" charset="0"/>
                <a:cs typeface="Arial" panose="020B0604020202020204" pitchFamily="34" charset="0"/>
              </a:rPr>
              <a:t>by his seeing with wisdom. This kind of person is called one liberated-in-both-ways.</a:t>
            </a:r>
            <a:endParaRPr lang="he-IL" sz="2000" u="sng" dirty="0">
              <a:latin typeface="Arial" panose="020B0604020202020204" pitchFamily="34" charset="0"/>
              <a:cs typeface="Arial" panose="020B0604020202020204" pitchFamily="34" charset="0"/>
            </a:endParaRPr>
          </a:p>
          <a:p>
            <a:pPr marL="0" indent="0" algn="l">
              <a:buNone/>
            </a:pPr>
            <a:endParaRPr lang="en-US" sz="2000" u="sng" dirty="0">
              <a:latin typeface="Arial" panose="020B0604020202020204" pitchFamily="34" charset="0"/>
              <a:cs typeface="Arial" panose="020B0604020202020204" pitchFamily="34" charset="0"/>
            </a:endParaRPr>
          </a:p>
          <a:p>
            <a:pPr marL="0" indent="0">
              <a:buNone/>
            </a:pPr>
            <a:r>
              <a:rPr lang="en-US" sz="2000" b="1" u="sng" dirty="0">
                <a:latin typeface="Arial" panose="020B0604020202020204" pitchFamily="34" charset="0"/>
                <a:cs typeface="Arial" panose="020B0604020202020204" pitchFamily="34" charset="0"/>
              </a:rPr>
              <a:t>liberated-by-wisdom(</a:t>
            </a:r>
            <a:r>
              <a:rPr lang="en-US" sz="2000" b="1" i="1" u="sng" dirty="0" err="1">
                <a:latin typeface="Arial" panose="020B0604020202020204" pitchFamily="34" charset="0"/>
                <a:cs typeface="Arial" panose="020B0604020202020204" pitchFamily="34" charset="0"/>
              </a:rPr>
              <a:t>paññāvimutta</a:t>
            </a:r>
            <a:r>
              <a:rPr lang="en-US" sz="2000" b="1" i="1" u="sng" dirty="0">
                <a:latin typeface="Arial" panose="020B0604020202020204" pitchFamily="34" charset="0"/>
                <a:cs typeface="Arial" panose="020B0604020202020204" pitchFamily="34" charset="0"/>
              </a:rPr>
              <a:t>) </a:t>
            </a:r>
            <a:endParaRPr lang="he-IL" sz="2000" b="1" i="1" u="sng" dirty="0">
              <a:latin typeface="Arial" panose="020B0604020202020204" pitchFamily="34" charset="0"/>
              <a:cs typeface="Arial" panose="020B0604020202020204" pitchFamily="34" charset="0"/>
            </a:endParaRPr>
          </a:p>
          <a:p>
            <a:pPr marL="400050" lvl="1" indent="0">
              <a:buNone/>
            </a:pPr>
            <a:r>
              <a:rPr lang="en-US" sz="2000" dirty="0">
                <a:latin typeface="Arial" panose="020B0604020202020204" pitchFamily="34" charset="0"/>
                <a:cs typeface="Arial" panose="020B0604020202020204" pitchFamily="34" charset="0"/>
              </a:rPr>
              <a:t>. “What kind of person is one </a:t>
            </a:r>
            <a:r>
              <a:rPr lang="en-US" sz="2000" b="1" dirty="0">
                <a:latin typeface="Arial" panose="020B0604020202020204" pitchFamily="34" charset="0"/>
                <a:cs typeface="Arial" panose="020B0604020202020204" pitchFamily="34" charset="0"/>
              </a:rPr>
              <a:t>liberated-by-wisdom</a:t>
            </a:r>
            <a:r>
              <a:rPr lang="en-US" sz="2000" dirty="0">
                <a:latin typeface="Arial" panose="020B0604020202020204" pitchFamily="34" charset="0"/>
                <a:cs typeface="Arial" panose="020B0604020202020204" pitchFamily="34" charset="0"/>
              </a:rPr>
              <a:t>? Here some person </a:t>
            </a:r>
            <a:r>
              <a:rPr lang="en-US" sz="2000" b="1" dirty="0">
                <a:latin typeface="Arial" panose="020B0604020202020204" pitchFamily="34" charset="0"/>
                <a:cs typeface="Arial" panose="020B0604020202020204" pitchFamily="34" charset="0"/>
              </a:rPr>
              <a:t>does not </a:t>
            </a:r>
            <a:r>
              <a:rPr lang="en-US" sz="2000" dirty="0">
                <a:latin typeface="Arial" panose="020B0604020202020204" pitchFamily="34" charset="0"/>
                <a:cs typeface="Arial" panose="020B0604020202020204" pitchFamily="34" charset="0"/>
              </a:rPr>
              <a:t>contact with the body and </a:t>
            </a:r>
            <a:r>
              <a:rPr lang="en-US" sz="2000" b="1" dirty="0">
                <a:latin typeface="Arial" panose="020B0604020202020204" pitchFamily="34" charset="0"/>
                <a:cs typeface="Arial" panose="020B0604020202020204" pitchFamily="34" charset="0"/>
              </a:rPr>
              <a:t>abide in those liberations that are peaceful and immaterial</a:t>
            </a:r>
            <a:r>
              <a:rPr lang="en-US" sz="2000" dirty="0">
                <a:latin typeface="Arial" panose="020B0604020202020204" pitchFamily="34" charset="0"/>
                <a:cs typeface="Arial" panose="020B0604020202020204" pitchFamily="34" charset="0"/>
              </a:rPr>
              <a:t>, transcending forms, </a:t>
            </a:r>
            <a:r>
              <a:rPr lang="en-US" sz="2000" b="1" dirty="0">
                <a:latin typeface="Arial" panose="020B0604020202020204" pitchFamily="34" charset="0"/>
                <a:cs typeface="Arial" panose="020B0604020202020204" pitchFamily="34" charset="0"/>
              </a:rPr>
              <a:t>but his taints are destroyed </a:t>
            </a:r>
            <a:r>
              <a:rPr lang="en-US" sz="2000" dirty="0">
                <a:latin typeface="Arial" panose="020B0604020202020204" pitchFamily="34" charset="0"/>
                <a:cs typeface="Arial" panose="020B0604020202020204" pitchFamily="34" charset="0"/>
              </a:rPr>
              <a:t>by his seeing with wisdom. This kind of person is called one liberated-by-wisdom.</a:t>
            </a:r>
            <a:endParaRPr lang="en-US" sz="20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9003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en-US" b="1" dirty="0"/>
              <a:t>four kinds of Arahants</a:t>
            </a:r>
            <a:endParaRPr lang="he-IL" b="1" dirty="0"/>
          </a:p>
        </p:txBody>
      </p:sp>
      <p:sp>
        <p:nvSpPr>
          <p:cNvPr id="3" name="מציין מיקום תוכן 2"/>
          <p:cNvSpPr>
            <a:spLocks noGrp="1"/>
          </p:cNvSpPr>
          <p:nvPr>
            <p:ph idx="1"/>
          </p:nvPr>
        </p:nvSpPr>
        <p:spPr>
          <a:xfrm>
            <a:off x="2589212" y="1676400"/>
            <a:ext cx="8915400" cy="4234822"/>
          </a:xfrm>
        </p:spPr>
        <p:txBody>
          <a:bodyPr>
            <a:noAutofit/>
          </a:bodyPr>
          <a:lstStyle/>
          <a:p>
            <a:pPr marL="0" indent="0">
              <a:buNone/>
            </a:pPr>
            <a:r>
              <a:rPr lang="en-US" sz="3200" b="1" u="sng" dirty="0">
                <a:latin typeface="Arial" panose="020B0604020202020204" pitchFamily="34" charset="0"/>
                <a:cs typeface="Arial" panose="020B0604020202020204" pitchFamily="34" charset="0"/>
              </a:rPr>
              <a:t>Source 11:</a:t>
            </a:r>
          </a:p>
          <a:p>
            <a:pPr marL="0" indent="0" algn="ctr">
              <a:buNone/>
            </a:pPr>
            <a:r>
              <a:rPr lang="en-US" sz="3200" b="1" dirty="0" err="1">
                <a:latin typeface="Arial" panose="020B0604020202020204" pitchFamily="34" charset="0"/>
                <a:cs typeface="Arial" panose="020B0604020202020204" pitchFamily="34" charset="0"/>
              </a:rPr>
              <a:t>Pavāraṇā</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sutta</a:t>
            </a:r>
            <a:r>
              <a:rPr lang="en-US" sz="3200" b="1" dirty="0">
                <a:latin typeface="Arial" panose="020B0604020202020204" pitchFamily="34" charset="0"/>
                <a:cs typeface="Arial" panose="020B0604020202020204" pitchFamily="34" charset="0"/>
              </a:rPr>
              <a:t> (SN 8:7 / SN </a:t>
            </a:r>
            <a:r>
              <a:rPr lang="en-US" sz="3200" b="1" dirty="0" err="1">
                <a:latin typeface="Arial" panose="020B0604020202020204" pitchFamily="34" charset="0"/>
                <a:cs typeface="Arial" panose="020B0604020202020204" pitchFamily="34" charset="0"/>
              </a:rPr>
              <a:t>i</a:t>
            </a:r>
            <a:r>
              <a:rPr lang="en-US" sz="3200" b="1" dirty="0">
                <a:latin typeface="Arial" panose="020B0604020202020204" pitchFamily="34" charset="0"/>
                <a:cs typeface="Arial" panose="020B0604020202020204" pitchFamily="34" charset="0"/>
              </a:rPr>
              <a:t> 191)</a:t>
            </a:r>
          </a:p>
          <a:p>
            <a:pPr marL="0" indent="0">
              <a:buNone/>
            </a:pPr>
            <a:r>
              <a:rPr lang="en-US" sz="3200" i="1"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of these five hundred </a:t>
            </a:r>
            <a:r>
              <a:rPr lang="en-US" sz="3200" dirty="0" err="1">
                <a:latin typeface="Arial" panose="020B0604020202020204" pitchFamily="34" charset="0"/>
                <a:cs typeface="Arial" panose="020B0604020202020204" pitchFamily="34" charset="0"/>
              </a:rPr>
              <a:t>bhikkhus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Sariputta</a:t>
            </a:r>
            <a:r>
              <a:rPr lang="en-US" sz="3200" dirty="0">
                <a:latin typeface="Arial" panose="020B0604020202020204" pitchFamily="34" charset="0"/>
                <a:cs typeface="Arial" panose="020B0604020202020204" pitchFamily="34" charset="0"/>
              </a:rPr>
              <a:t>, sixty </a:t>
            </a:r>
            <a:r>
              <a:rPr lang="en-US" sz="3200" dirty="0" err="1">
                <a:latin typeface="Arial" panose="020B0604020202020204" pitchFamily="34" charset="0"/>
                <a:cs typeface="Arial" panose="020B0604020202020204" pitchFamily="34" charset="0"/>
              </a:rPr>
              <a:t>bhikkhus</a:t>
            </a:r>
            <a:r>
              <a:rPr lang="en-US" sz="3200" dirty="0">
                <a:latin typeface="Arial" panose="020B0604020202020204" pitchFamily="34" charset="0"/>
                <a:cs typeface="Arial" panose="020B0604020202020204" pitchFamily="34" charset="0"/>
              </a:rPr>
              <a:t> are </a:t>
            </a:r>
            <a:r>
              <a:rPr lang="en-US" sz="3200" b="1" dirty="0">
                <a:latin typeface="Arial" panose="020B0604020202020204" pitchFamily="34" charset="0"/>
                <a:cs typeface="Arial" panose="020B0604020202020204" pitchFamily="34" charset="0"/>
              </a:rPr>
              <a:t>triple-knowledge bearers</a:t>
            </a:r>
            <a:r>
              <a:rPr lang="en-US" sz="3200" dirty="0">
                <a:latin typeface="Arial" panose="020B0604020202020204" pitchFamily="34" charset="0"/>
                <a:cs typeface="Arial" panose="020B0604020202020204" pitchFamily="34" charset="0"/>
              </a:rPr>
              <a:t>, sixty </a:t>
            </a:r>
            <a:r>
              <a:rPr lang="en-US" sz="3200" dirty="0" err="1">
                <a:latin typeface="Arial" panose="020B0604020202020204" pitchFamily="34" charset="0"/>
                <a:cs typeface="Arial" panose="020B0604020202020204" pitchFamily="34" charset="0"/>
              </a:rPr>
              <a:t>bhikkhus</a:t>
            </a:r>
            <a:r>
              <a:rPr lang="en-US" sz="3200" dirty="0">
                <a:latin typeface="Arial" panose="020B0604020202020204" pitchFamily="34" charset="0"/>
                <a:cs typeface="Arial" panose="020B0604020202020204" pitchFamily="34" charset="0"/>
              </a:rPr>
              <a:t> are </a:t>
            </a:r>
            <a:r>
              <a:rPr lang="en-US" sz="3200" b="1" dirty="0">
                <a:latin typeface="Arial" panose="020B0604020202020204" pitchFamily="34" charset="0"/>
                <a:cs typeface="Arial" panose="020B0604020202020204" pitchFamily="34" charset="0"/>
              </a:rPr>
              <a:t>bearers of the six direct knowledges, sixty </a:t>
            </a:r>
            <a:r>
              <a:rPr lang="en-US" sz="3200" b="1" dirty="0" err="1">
                <a:latin typeface="Arial" panose="020B0604020202020204" pitchFamily="34" charset="0"/>
                <a:cs typeface="Arial" panose="020B0604020202020204" pitchFamily="34" charset="0"/>
              </a:rPr>
              <a:t>bhikkhus</a:t>
            </a:r>
            <a:r>
              <a:rPr lang="en-US" sz="3200" b="1" dirty="0">
                <a:latin typeface="Arial" panose="020B0604020202020204" pitchFamily="34" charset="0"/>
                <a:cs typeface="Arial" panose="020B0604020202020204" pitchFamily="34" charset="0"/>
              </a:rPr>
              <a:t> are liberated in both ways</a:t>
            </a:r>
            <a:r>
              <a:rPr lang="en-US" sz="3200" dirty="0">
                <a:latin typeface="Arial" panose="020B0604020202020204" pitchFamily="34" charset="0"/>
                <a:cs typeface="Arial" panose="020B0604020202020204" pitchFamily="34" charset="0"/>
              </a:rPr>
              <a:t>, while the rest are </a:t>
            </a:r>
            <a:r>
              <a:rPr lang="en-US" sz="3200" b="1" dirty="0">
                <a:latin typeface="Arial" panose="020B0604020202020204" pitchFamily="34" charset="0"/>
                <a:cs typeface="Arial" panose="020B0604020202020204" pitchFamily="34" charset="0"/>
              </a:rPr>
              <a:t>liberated by wisdom</a:t>
            </a:r>
            <a:r>
              <a:rPr lang="en-US" sz="3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36956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טבלה 4"/>
          <p:cNvGraphicFramePr>
            <a:graphicFrameLocks noGrp="1"/>
          </p:cNvGraphicFramePr>
          <p:nvPr>
            <p:extLst>
              <p:ext uri="{D42A27DB-BD31-4B8C-83A1-F6EECF244321}">
                <p14:modId xmlns:p14="http://schemas.microsoft.com/office/powerpoint/2010/main" val="731853690"/>
              </p:ext>
            </p:extLst>
          </p:nvPr>
        </p:nvGraphicFramePr>
        <p:xfrm>
          <a:off x="1498599" y="743449"/>
          <a:ext cx="9956801" cy="5796713"/>
        </p:xfrm>
        <a:graphic>
          <a:graphicData uri="http://schemas.openxmlformats.org/drawingml/2006/table">
            <a:tbl>
              <a:tblPr rtl="1" firstRow="1" firstCol="1" bandRow="1">
                <a:tableStyleId>{5C22544A-7EE6-4342-B048-85BDC9FD1C3A}</a:tableStyleId>
              </a:tblPr>
              <a:tblGrid>
                <a:gridCol w="2400300">
                  <a:extLst>
                    <a:ext uri="{9D8B030D-6E8A-4147-A177-3AD203B41FA5}">
                      <a16:colId xmlns="" xmlns:a16="http://schemas.microsoft.com/office/drawing/2014/main" val="20000"/>
                    </a:ext>
                  </a:extLst>
                </a:gridCol>
                <a:gridCol w="5270500">
                  <a:extLst>
                    <a:ext uri="{9D8B030D-6E8A-4147-A177-3AD203B41FA5}">
                      <a16:colId xmlns="" xmlns:a16="http://schemas.microsoft.com/office/drawing/2014/main" val="20001"/>
                    </a:ext>
                  </a:extLst>
                </a:gridCol>
                <a:gridCol w="2286001">
                  <a:extLst>
                    <a:ext uri="{9D8B030D-6E8A-4147-A177-3AD203B41FA5}">
                      <a16:colId xmlns="" xmlns:a16="http://schemas.microsoft.com/office/drawing/2014/main" val="20002"/>
                    </a:ext>
                  </a:extLst>
                </a:gridCol>
              </a:tblGrid>
              <a:tr h="842883">
                <a:tc>
                  <a:txBody>
                    <a:bodyPr/>
                    <a:lstStyle/>
                    <a:p>
                      <a:pPr algn="l" rtl="1">
                        <a:lnSpc>
                          <a:spcPct val="115000"/>
                        </a:lnSpc>
                        <a:spcAft>
                          <a:spcPts val="0"/>
                        </a:spcAft>
                      </a:pPr>
                      <a:r>
                        <a:rPr lang="en-US" sz="1600" dirty="0">
                          <a:solidFill>
                            <a:schemeClr val="tx1"/>
                          </a:solidFill>
                          <a:effectLst/>
                          <a:latin typeface="Arial" panose="020B0604020202020204" pitchFamily="34" charset="0"/>
                          <a:cs typeface="Arial" panose="020B0604020202020204" pitchFamily="34" charset="0"/>
                        </a:rPr>
                        <a:t>Meditative attainments</a:t>
                      </a:r>
                      <a:endParaRPr lang="en-US" sz="1600" dirty="0">
                        <a:solidFill>
                          <a:schemeClr val="tx1"/>
                        </a:solidFill>
                        <a:effectLst/>
                        <a:latin typeface="Arial" panose="020B0604020202020204" pitchFamily="34" charset="0"/>
                        <a:ea typeface="Calibri"/>
                        <a:cs typeface="Arial" panose="020B0604020202020204" pitchFamily="34" charset="0"/>
                      </a:endParaRPr>
                    </a:p>
                  </a:txBody>
                  <a:tcPr marL="60227" marR="60227" marT="0" marB="0">
                    <a:solidFill>
                      <a:schemeClr val="accent1">
                        <a:lumMod val="60000"/>
                        <a:lumOff val="40000"/>
                      </a:schemeClr>
                    </a:solidFill>
                  </a:tcPr>
                </a:tc>
                <a:tc>
                  <a:txBody>
                    <a:bodyPr/>
                    <a:lstStyle/>
                    <a:p>
                      <a:pPr algn="ctr" rtl="1">
                        <a:lnSpc>
                          <a:spcPct val="115000"/>
                        </a:lnSpc>
                        <a:spcAft>
                          <a:spcPts val="0"/>
                        </a:spcAft>
                      </a:pPr>
                      <a:r>
                        <a:rPr lang="en-US" sz="1600" dirty="0">
                          <a:solidFill>
                            <a:schemeClr val="tx1"/>
                          </a:solidFill>
                          <a:effectLst/>
                          <a:latin typeface="Arial" panose="020B0604020202020204" pitchFamily="34" charset="0"/>
                          <a:cs typeface="Arial" panose="020B0604020202020204" pitchFamily="34" charset="0"/>
                        </a:rPr>
                        <a:t>Knowledges and</a:t>
                      </a:r>
                    </a:p>
                    <a:p>
                      <a:pPr algn="ctr" rtl="1">
                        <a:lnSpc>
                          <a:spcPct val="115000"/>
                        </a:lnSpc>
                        <a:spcAft>
                          <a:spcPts val="0"/>
                        </a:spcAft>
                      </a:pPr>
                      <a:r>
                        <a:rPr lang="en-US" sz="1600" dirty="0">
                          <a:solidFill>
                            <a:schemeClr val="tx1"/>
                          </a:solidFill>
                          <a:effectLst/>
                          <a:latin typeface="Arial" panose="020B0604020202020204" pitchFamily="34" charset="0"/>
                          <a:cs typeface="Arial" panose="020B0604020202020204" pitchFamily="34" charset="0"/>
                        </a:rPr>
                        <a:t>Powers super</a:t>
                      </a:r>
                      <a:endParaRPr lang="en-US" sz="1600" dirty="0">
                        <a:solidFill>
                          <a:schemeClr val="tx1"/>
                        </a:solidFill>
                        <a:effectLst/>
                        <a:latin typeface="Arial" panose="020B0604020202020204" pitchFamily="34" charset="0"/>
                        <a:ea typeface="Calibri"/>
                        <a:cs typeface="Arial" panose="020B0604020202020204" pitchFamily="34" charset="0"/>
                      </a:endParaRPr>
                    </a:p>
                  </a:txBody>
                  <a:tcPr marL="60227" marR="60227" marT="0" marB="0">
                    <a:solidFill>
                      <a:schemeClr val="accent1">
                        <a:lumMod val="40000"/>
                        <a:lumOff val="60000"/>
                      </a:schemeClr>
                    </a:solidFill>
                  </a:tcPr>
                </a:tc>
                <a:tc>
                  <a:txBody>
                    <a:bodyPr/>
                    <a:lstStyle/>
                    <a:p>
                      <a:pPr algn="ctr" rtl="0">
                        <a:spcBef>
                          <a:spcPts val="600"/>
                        </a:spcBef>
                        <a:spcAft>
                          <a:spcPts val="600"/>
                        </a:spcAft>
                      </a:pPr>
                      <a:r>
                        <a:rPr lang="en-US" sz="1600" b="1" spc="100" dirty="0">
                          <a:solidFill>
                            <a:schemeClr val="tx1"/>
                          </a:solidFill>
                          <a:effectLst/>
                          <a:latin typeface="Arial" panose="020B0604020202020204" pitchFamily="34" charset="0"/>
                          <a:cs typeface="Arial" panose="020B0604020202020204" pitchFamily="34" charset="0"/>
                        </a:rPr>
                        <a:t>Type of Arahant</a:t>
                      </a:r>
                      <a:r>
                        <a:rPr lang="en-US" sz="1600" b="1" u="none" strike="noStrike" spc="100" dirty="0">
                          <a:solidFill>
                            <a:schemeClr val="tx1"/>
                          </a:solidFill>
                          <a:effectLst/>
                          <a:latin typeface="Arial" panose="020B0604020202020204" pitchFamily="34" charset="0"/>
                          <a:cs typeface="Arial" panose="020B0604020202020204" pitchFamily="34" charset="0"/>
                          <a:hlinkClick r:id="rId2" tooltip="Four stages of enlightenment"/>
                        </a:rPr>
                        <a:t/>
                      </a:r>
                      <a:br>
                        <a:rPr lang="en-US" sz="1600" b="1" u="none" strike="noStrike" spc="100" dirty="0">
                          <a:solidFill>
                            <a:schemeClr val="tx1"/>
                          </a:solidFill>
                          <a:effectLst/>
                          <a:latin typeface="Arial" panose="020B0604020202020204" pitchFamily="34" charset="0"/>
                          <a:cs typeface="Arial" panose="020B0604020202020204" pitchFamily="34" charset="0"/>
                          <a:hlinkClick r:id="rId2" tooltip="Four stages of enlightenment"/>
                        </a:rPr>
                      </a:br>
                      <a:r>
                        <a:rPr lang="en-US" sz="1600" b="1" spc="100" dirty="0">
                          <a:solidFill>
                            <a:schemeClr val="tx1"/>
                          </a:solidFill>
                          <a:effectLst/>
                          <a:latin typeface="Arial" panose="020B0604020202020204" pitchFamily="34" charset="0"/>
                          <a:cs typeface="Arial" panose="020B0604020202020204" pitchFamily="34" charset="0"/>
                        </a:rPr>
                        <a:t/>
                      </a:r>
                      <a:br>
                        <a:rPr lang="en-US" sz="1600" b="1" spc="100" dirty="0">
                          <a:solidFill>
                            <a:schemeClr val="tx1"/>
                          </a:solidFill>
                          <a:effectLst/>
                          <a:latin typeface="Arial" panose="020B0604020202020204" pitchFamily="34" charset="0"/>
                          <a:cs typeface="Arial" panose="020B0604020202020204" pitchFamily="34" charset="0"/>
                        </a:rPr>
                      </a:br>
                      <a:endParaRPr lang="en-US" sz="1600" b="1" dirty="0">
                        <a:solidFill>
                          <a:schemeClr val="tx1"/>
                        </a:solidFill>
                        <a:effectLst/>
                        <a:latin typeface="Arial" panose="020B0604020202020204" pitchFamily="34" charset="0"/>
                        <a:ea typeface="Times New Roman"/>
                        <a:cs typeface="Arial" panose="020B0604020202020204" pitchFamily="34" charset="0"/>
                      </a:endParaRPr>
                    </a:p>
                  </a:txBody>
                  <a:tcPr marL="60227" marR="60227" marT="0" marB="0" anchor="ctr">
                    <a:solidFill>
                      <a:schemeClr val="accent2">
                        <a:lumMod val="40000"/>
                        <a:lumOff val="60000"/>
                      </a:schemeClr>
                    </a:solidFill>
                  </a:tcPr>
                </a:tc>
                <a:extLst>
                  <a:ext uri="{0D108BD9-81ED-4DB2-BD59-A6C34878D82A}">
                    <a16:rowId xmlns="" xmlns:a16="http://schemas.microsoft.com/office/drawing/2014/main" val="10000"/>
                  </a:ext>
                </a:extLst>
              </a:tr>
              <a:tr h="831296">
                <a:tc>
                  <a:txBody>
                    <a:bodyPr/>
                    <a:lstStyle/>
                    <a:p>
                      <a:pPr marL="342900" lvl="0" indent="-342900" algn="l" rtl="0">
                        <a:lnSpc>
                          <a:spcPct val="115000"/>
                        </a:lnSpc>
                        <a:spcAft>
                          <a:spcPts val="0"/>
                        </a:spcAft>
                        <a:buFont typeface="Arial"/>
                        <a:buChar char="-"/>
                      </a:pPr>
                      <a:r>
                        <a:rPr lang="en-US" sz="1400" dirty="0">
                          <a:solidFill>
                            <a:schemeClr val="tx1"/>
                          </a:solidFill>
                          <a:effectLst/>
                          <a:latin typeface="Arial" panose="020B0604020202020204" pitchFamily="34" charset="0"/>
                          <a:cs typeface="Arial" panose="020B0604020202020204" pitchFamily="34" charset="0"/>
                        </a:rPr>
                        <a:t>0-4 </a:t>
                      </a:r>
                      <a:r>
                        <a:rPr lang="en-US" sz="1400" dirty="0" err="1">
                          <a:solidFill>
                            <a:schemeClr val="tx1"/>
                          </a:solidFill>
                          <a:effectLst/>
                          <a:latin typeface="Arial" panose="020B0604020202020204" pitchFamily="34" charset="0"/>
                          <a:cs typeface="Arial" panose="020B0604020202020204" pitchFamily="34" charset="0"/>
                        </a:rPr>
                        <a:t>jhānas</a:t>
                      </a:r>
                      <a:r>
                        <a:rPr lang="en-US" sz="1400" dirty="0">
                          <a:solidFill>
                            <a:schemeClr val="tx1"/>
                          </a:solidFill>
                          <a:effectLst/>
                          <a:latin typeface="Arial" panose="020B0604020202020204" pitchFamily="34" charset="0"/>
                          <a:cs typeface="Arial" panose="020B0604020202020204" pitchFamily="34" charset="0"/>
                        </a:rPr>
                        <a:t>???</a:t>
                      </a:r>
                    </a:p>
                    <a:p>
                      <a:pPr marL="457200" algn="l" rtl="0">
                        <a:lnSpc>
                          <a:spcPct val="115000"/>
                        </a:lnSpc>
                        <a:spcAft>
                          <a:spcPts val="0"/>
                        </a:spcAft>
                      </a:pPr>
                      <a:r>
                        <a:rPr lang="en-US" sz="1400" dirty="0">
                          <a:solidFill>
                            <a:schemeClr val="tx1"/>
                          </a:solidFill>
                          <a:effectLst/>
                          <a:latin typeface="Arial" panose="020B0604020202020204" pitchFamily="34" charset="0"/>
                          <a:cs typeface="Arial" panose="020B0604020202020204" pitchFamily="34" charset="0"/>
                        </a:rPr>
                        <a:t>- One of the mind liberations???</a:t>
                      </a:r>
                      <a:endParaRPr lang="en-US" sz="1400" dirty="0">
                        <a:solidFill>
                          <a:schemeClr val="tx1"/>
                        </a:solidFill>
                        <a:effectLst/>
                        <a:latin typeface="Arial" panose="020B0604020202020204" pitchFamily="34" charset="0"/>
                        <a:ea typeface="Calibri"/>
                        <a:cs typeface="Arial" panose="020B0604020202020204" pitchFamily="34" charset="0"/>
                      </a:endParaRPr>
                    </a:p>
                  </a:txBody>
                  <a:tcPr marL="60227" marR="60227" marT="0" marB="0">
                    <a:solidFill>
                      <a:schemeClr val="accent1">
                        <a:lumMod val="20000"/>
                        <a:lumOff val="80000"/>
                      </a:schemeClr>
                    </a:solidFill>
                  </a:tcPr>
                </a:tc>
                <a:tc>
                  <a:txBody>
                    <a:bodyPr/>
                    <a:lstStyle/>
                    <a:p>
                      <a:pPr rtl="0" fontAlgn="base">
                        <a:lnSpc>
                          <a:spcPts val="1800"/>
                        </a:lnSpc>
                        <a:spcAft>
                          <a:spcPts val="0"/>
                        </a:spcAft>
                      </a:pPr>
                      <a:r>
                        <a:rPr lang="en-US" sz="1200" dirty="0">
                          <a:effectLst/>
                          <a:latin typeface="Arial" panose="020B0604020202020204" pitchFamily="34" charset="0"/>
                          <a:cs typeface="Arial" panose="020B0604020202020204" pitchFamily="34" charset="0"/>
                        </a:rPr>
                        <a:t>1) Seeing the four noble truths. Knowing the eradication of the taints (</a:t>
                      </a:r>
                      <a:r>
                        <a:rPr lang="en-US" sz="1200" dirty="0" err="1">
                          <a:effectLst/>
                          <a:latin typeface="Arial" panose="020B0604020202020204" pitchFamily="34" charset="0"/>
                          <a:cs typeface="Arial" panose="020B0604020202020204" pitchFamily="34" charset="0"/>
                        </a:rPr>
                        <a:t>āsavakkhayañāṇa</a:t>
                      </a:r>
                      <a:r>
                        <a:rPr lang="en-US" sz="1200" dirty="0">
                          <a:effectLst/>
                          <a:latin typeface="Arial" panose="020B0604020202020204" pitchFamily="34" charset="0"/>
                          <a:cs typeface="Arial" panose="020B0604020202020204" pitchFamily="34" charset="0"/>
                        </a:rPr>
                        <a:t>)</a:t>
                      </a:r>
                      <a:endParaRPr lang="en-US" sz="1000" dirty="0">
                        <a:effectLst/>
                        <a:latin typeface="Arial" panose="020B0604020202020204" pitchFamily="34" charset="0"/>
                        <a:cs typeface="Arial" panose="020B0604020202020204" pitchFamily="34" charset="0"/>
                      </a:endParaRPr>
                    </a:p>
                    <a:p>
                      <a:pPr algn="ctr" rtl="0">
                        <a:lnSpc>
                          <a:spcPct val="115000"/>
                        </a:lnSpc>
                        <a:spcAft>
                          <a:spcPts val="0"/>
                        </a:spcAft>
                      </a:pPr>
                      <a:r>
                        <a:rPr lang="en-US" sz="1200" dirty="0">
                          <a:effectLst/>
                          <a:latin typeface="Arial" panose="020B0604020202020204" pitchFamily="34" charset="0"/>
                          <a:cs typeface="Arial" panose="020B0604020202020204" pitchFamily="34" charset="0"/>
                        </a:rPr>
                        <a:t> </a:t>
                      </a:r>
                      <a:endParaRPr lang="en-US" sz="1000" dirty="0">
                        <a:effectLst/>
                        <a:latin typeface="Arial" panose="020B0604020202020204" pitchFamily="34" charset="0"/>
                        <a:ea typeface="Calibri"/>
                        <a:cs typeface="Arial" panose="020B0604020202020204" pitchFamily="34" charset="0"/>
                      </a:endParaRPr>
                    </a:p>
                  </a:txBody>
                  <a:tcPr marL="60227" marR="60227" marT="0" marB="0">
                    <a:solidFill>
                      <a:schemeClr val="accent1">
                        <a:lumMod val="20000"/>
                        <a:lumOff val="80000"/>
                      </a:schemeClr>
                    </a:solidFill>
                  </a:tcPr>
                </a:tc>
                <a:tc>
                  <a:txBody>
                    <a:bodyPr/>
                    <a:lstStyle/>
                    <a:p>
                      <a:pPr algn="ctr" rtl="0">
                        <a:spcBef>
                          <a:spcPts val="600"/>
                        </a:spcBef>
                        <a:spcAft>
                          <a:spcPts val="600"/>
                        </a:spcAft>
                      </a:pPr>
                      <a:r>
                        <a:rPr lang="en-US" sz="1600" b="1" dirty="0">
                          <a:effectLst/>
                          <a:latin typeface="Arial" panose="020B0604020202020204" pitchFamily="34" charset="0"/>
                          <a:cs typeface="Arial" panose="020B0604020202020204" pitchFamily="34" charset="0"/>
                        </a:rPr>
                        <a:t>Liberated by wisdom</a:t>
                      </a:r>
                    </a:p>
                    <a:p>
                      <a:pPr algn="ctr" rtl="0">
                        <a:spcBef>
                          <a:spcPts val="600"/>
                        </a:spcBef>
                        <a:spcAft>
                          <a:spcPts val="600"/>
                        </a:spcAft>
                      </a:pPr>
                      <a:r>
                        <a:rPr lang="en-US" sz="1600" b="1" u="sng" dirty="0">
                          <a:effectLst/>
                          <a:latin typeface="Arial" panose="020B0604020202020204" pitchFamily="34" charset="0"/>
                          <a:cs typeface="Arial" panose="020B0604020202020204" pitchFamily="34" charset="0"/>
                        </a:rPr>
                        <a:t>(</a:t>
                      </a:r>
                      <a:r>
                        <a:rPr lang="en-US" sz="1600" b="1" dirty="0" err="1">
                          <a:effectLst/>
                          <a:latin typeface="Arial" panose="020B0604020202020204" pitchFamily="34" charset="0"/>
                          <a:cs typeface="Arial" panose="020B0604020202020204" pitchFamily="34" charset="0"/>
                        </a:rPr>
                        <a:t>paññāvimutta</a:t>
                      </a:r>
                      <a:r>
                        <a:rPr lang="en-US" sz="1600" b="1" u="sng" dirty="0">
                          <a:effectLst/>
                          <a:latin typeface="Arial" panose="020B0604020202020204" pitchFamily="34" charset="0"/>
                          <a:cs typeface="Arial" panose="020B0604020202020204" pitchFamily="34" charset="0"/>
                        </a:rPr>
                        <a:t>)</a:t>
                      </a:r>
                      <a:endParaRPr lang="en-US" sz="1600" b="1" dirty="0">
                        <a:effectLst/>
                        <a:latin typeface="Arial" panose="020B0604020202020204" pitchFamily="34" charset="0"/>
                        <a:ea typeface="Times New Roman"/>
                        <a:cs typeface="Arial" panose="020B0604020202020204" pitchFamily="34" charset="0"/>
                      </a:endParaRPr>
                    </a:p>
                  </a:txBody>
                  <a:tcPr marL="60227" marR="60227" marT="0" marB="0" anchor="ctr">
                    <a:solidFill>
                      <a:schemeClr val="bg2">
                        <a:lumMod val="90000"/>
                      </a:schemeClr>
                    </a:solidFill>
                  </a:tcPr>
                </a:tc>
                <a:extLst>
                  <a:ext uri="{0D108BD9-81ED-4DB2-BD59-A6C34878D82A}">
                    <a16:rowId xmlns="" xmlns:a16="http://schemas.microsoft.com/office/drawing/2014/main" val="10001"/>
                  </a:ext>
                </a:extLst>
              </a:tr>
              <a:tr h="974584">
                <a:tc>
                  <a:txBody>
                    <a:bodyPr/>
                    <a:lstStyle/>
                    <a:p>
                      <a:pPr algn="l" rtl="0">
                        <a:lnSpc>
                          <a:spcPct val="115000"/>
                        </a:lnSpc>
                        <a:spcAft>
                          <a:spcPts val="0"/>
                        </a:spcAft>
                      </a:pPr>
                      <a:r>
                        <a:rPr lang="he-IL" sz="1400" dirty="0">
                          <a:solidFill>
                            <a:schemeClr val="tx1"/>
                          </a:solidFill>
                          <a:effectLst/>
                          <a:latin typeface="Arial" panose="020B0604020202020204" pitchFamily="34" charset="0"/>
                          <a:cs typeface="Arial" panose="020B0604020202020204" pitchFamily="34" charset="0"/>
                        </a:rPr>
                        <a:t>  -  </a:t>
                      </a:r>
                      <a:r>
                        <a:rPr lang="en-US" sz="1400" dirty="0">
                          <a:solidFill>
                            <a:schemeClr val="tx1"/>
                          </a:solidFill>
                          <a:effectLst/>
                          <a:latin typeface="Arial" panose="020B0604020202020204" pitchFamily="34" charset="0"/>
                          <a:cs typeface="Arial" panose="020B0604020202020204" pitchFamily="34" charset="0"/>
                        </a:rPr>
                        <a:t>4-8 </a:t>
                      </a:r>
                      <a:r>
                        <a:rPr lang="en-US" sz="1400" dirty="0" err="1">
                          <a:solidFill>
                            <a:schemeClr val="tx1"/>
                          </a:solidFill>
                          <a:effectLst/>
                          <a:latin typeface="Arial" panose="020B0604020202020204" pitchFamily="34" charset="0"/>
                          <a:cs typeface="Arial" panose="020B0604020202020204" pitchFamily="34" charset="0"/>
                        </a:rPr>
                        <a:t>jhānas</a:t>
                      </a:r>
                      <a:r>
                        <a:rPr lang="en-US" sz="1400" dirty="0">
                          <a:solidFill>
                            <a:schemeClr val="tx1"/>
                          </a:solidFill>
                          <a:effectLst/>
                          <a:latin typeface="Arial" panose="020B0604020202020204" pitchFamily="34" charset="0"/>
                          <a:cs typeface="Arial" panose="020B0604020202020204" pitchFamily="34" charset="0"/>
                        </a:rPr>
                        <a:t> ???</a:t>
                      </a:r>
                    </a:p>
                    <a:p>
                      <a:pPr algn="l" rtl="0">
                        <a:lnSpc>
                          <a:spcPct val="115000"/>
                        </a:lnSpc>
                        <a:spcAft>
                          <a:spcPts val="0"/>
                        </a:spcAft>
                      </a:pPr>
                      <a:r>
                        <a:rPr lang="en-US" sz="1400" dirty="0">
                          <a:solidFill>
                            <a:schemeClr val="tx1"/>
                          </a:solidFill>
                          <a:effectLst/>
                          <a:latin typeface="Arial" panose="020B0604020202020204" pitchFamily="34" charset="0"/>
                          <a:cs typeface="Arial" panose="020B0604020202020204" pitchFamily="34" charset="0"/>
                        </a:rPr>
                        <a:t> </a:t>
                      </a:r>
                    </a:p>
                    <a:p>
                      <a:pPr algn="l" rtl="0">
                        <a:lnSpc>
                          <a:spcPct val="115000"/>
                        </a:lnSpc>
                        <a:spcAft>
                          <a:spcPts val="0"/>
                        </a:spcAft>
                      </a:pPr>
                      <a:r>
                        <a:rPr lang="en-US" sz="1400" dirty="0">
                          <a:solidFill>
                            <a:schemeClr val="tx1"/>
                          </a:solidFill>
                          <a:effectLst/>
                          <a:latin typeface="Arial" panose="020B0604020202020204" pitchFamily="34" charset="0"/>
                          <a:cs typeface="Arial" panose="020B0604020202020204" pitchFamily="34" charset="0"/>
                        </a:rPr>
                        <a:t> </a:t>
                      </a:r>
                      <a:endParaRPr lang="en-US" sz="1400" dirty="0">
                        <a:solidFill>
                          <a:schemeClr val="tx1"/>
                        </a:solidFill>
                        <a:effectLst/>
                        <a:latin typeface="Arial" panose="020B0604020202020204" pitchFamily="34" charset="0"/>
                        <a:ea typeface="Calibri"/>
                        <a:cs typeface="Arial" panose="020B0604020202020204" pitchFamily="34" charset="0"/>
                      </a:endParaRPr>
                    </a:p>
                  </a:txBody>
                  <a:tcPr marL="60227" marR="60227" marT="0" marB="0">
                    <a:solidFill>
                      <a:schemeClr val="accent1">
                        <a:lumMod val="20000"/>
                        <a:lumOff val="80000"/>
                      </a:schemeClr>
                    </a:solidFill>
                  </a:tcPr>
                </a:tc>
                <a:tc>
                  <a:txBody>
                    <a:bodyPr/>
                    <a:lstStyle/>
                    <a:p>
                      <a:pPr algn="l" rtl="1">
                        <a:lnSpc>
                          <a:spcPct val="115000"/>
                        </a:lnSpc>
                        <a:spcAft>
                          <a:spcPts val="0"/>
                        </a:spcAft>
                      </a:pPr>
                      <a:r>
                        <a:rPr lang="en-US" sz="1200" dirty="0">
                          <a:effectLst/>
                          <a:latin typeface="Arial" panose="020B0604020202020204" pitchFamily="34" charset="0"/>
                          <a:cs typeface="Arial" panose="020B0604020202020204" pitchFamily="34" charset="0"/>
                        </a:rPr>
                        <a:t>2) Recollecting one's previous births.</a:t>
                      </a:r>
                      <a:endParaRPr lang="en-US" sz="1000" dirty="0">
                        <a:effectLst/>
                        <a:latin typeface="Arial" panose="020B0604020202020204" pitchFamily="34" charset="0"/>
                        <a:cs typeface="Arial" panose="020B0604020202020204" pitchFamily="34" charset="0"/>
                      </a:endParaRPr>
                    </a:p>
                    <a:p>
                      <a:pPr algn="l" rtl="1">
                        <a:lnSpc>
                          <a:spcPct val="115000"/>
                        </a:lnSpc>
                        <a:spcAft>
                          <a:spcPts val="0"/>
                        </a:spcAft>
                      </a:pPr>
                      <a:r>
                        <a:rPr lang="en-US" sz="1200" dirty="0">
                          <a:effectLst/>
                          <a:latin typeface="Arial" panose="020B0604020202020204" pitchFamily="34" charset="0"/>
                          <a:cs typeface="Arial" panose="020B0604020202020204" pitchFamily="34" charset="0"/>
                        </a:rPr>
                        <a:t> 3) knowing other people's rebirths.</a:t>
                      </a:r>
                      <a:endParaRPr lang="en-US" sz="1000" dirty="0">
                        <a:effectLst/>
                        <a:latin typeface="Arial" panose="020B0604020202020204" pitchFamily="34" charset="0"/>
                        <a:cs typeface="Arial" panose="020B0604020202020204" pitchFamily="34" charset="0"/>
                      </a:endParaRPr>
                    </a:p>
                    <a:p>
                      <a:pPr algn="l" rtl="1">
                        <a:lnSpc>
                          <a:spcPct val="115000"/>
                        </a:lnSpc>
                        <a:spcAft>
                          <a:spcPts val="0"/>
                        </a:spcAft>
                      </a:pPr>
                      <a:r>
                        <a:rPr lang="he-IL" sz="1200" dirty="0">
                          <a:effectLst/>
                          <a:latin typeface="Arial" panose="020B0604020202020204" pitchFamily="34" charset="0"/>
                          <a:cs typeface="Arial" panose="020B0604020202020204" pitchFamily="34" charset="0"/>
                        </a:rPr>
                        <a:t> </a:t>
                      </a:r>
                      <a:endParaRPr lang="en-US" sz="1000" dirty="0">
                        <a:effectLst/>
                        <a:latin typeface="Arial" panose="020B0604020202020204" pitchFamily="34" charset="0"/>
                        <a:ea typeface="Calibri"/>
                        <a:cs typeface="Arial" panose="020B0604020202020204" pitchFamily="34" charset="0"/>
                      </a:endParaRPr>
                    </a:p>
                  </a:txBody>
                  <a:tcPr marL="60227" marR="60227" marT="0" marB="0">
                    <a:solidFill>
                      <a:schemeClr val="accent1">
                        <a:lumMod val="20000"/>
                        <a:lumOff val="80000"/>
                      </a:schemeClr>
                    </a:solidFill>
                  </a:tcPr>
                </a:tc>
                <a:tc>
                  <a:txBody>
                    <a:bodyPr/>
                    <a:lstStyle/>
                    <a:p>
                      <a:pPr algn="ctr" rtl="0">
                        <a:spcBef>
                          <a:spcPts val="600"/>
                        </a:spcBef>
                        <a:spcAft>
                          <a:spcPts val="600"/>
                        </a:spcAft>
                      </a:pPr>
                      <a:r>
                        <a:rPr lang="en-US" sz="1600" b="1" dirty="0">
                          <a:effectLst/>
                          <a:latin typeface="Arial" panose="020B0604020202020204" pitchFamily="34" charset="0"/>
                          <a:cs typeface="Arial" panose="020B0604020202020204" pitchFamily="34" charset="0"/>
                        </a:rPr>
                        <a:t>Possessing three knowledges </a:t>
                      </a:r>
                    </a:p>
                    <a:p>
                      <a:pPr algn="ctr" rtl="0">
                        <a:spcBef>
                          <a:spcPts val="600"/>
                        </a:spcBef>
                        <a:spcAft>
                          <a:spcPts val="600"/>
                        </a:spcAft>
                      </a:pPr>
                      <a:r>
                        <a:rPr lang="en-US" sz="1600" b="1" dirty="0">
                          <a:effectLst/>
                          <a:latin typeface="Arial" panose="020B0604020202020204" pitchFamily="34" charset="0"/>
                          <a:cs typeface="Arial" panose="020B0604020202020204" pitchFamily="34" charset="0"/>
                        </a:rPr>
                        <a:t>(</a:t>
                      </a:r>
                      <a:r>
                        <a:rPr lang="en-US" sz="1600" b="1" dirty="0" err="1">
                          <a:effectLst/>
                          <a:latin typeface="Arial" panose="020B0604020202020204" pitchFamily="34" charset="0"/>
                          <a:cs typeface="Arial" panose="020B0604020202020204" pitchFamily="34" charset="0"/>
                        </a:rPr>
                        <a:t>Tevijjā</a:t>
                      </a:r>
                      <a:r>
                        <a:rPr lang="en-US" sz="1600" b="1" dirty="0">
                          <a:effectLst/>
                          <a:latin typeface="Arial" panose="020B0604020202020204" pitchFamily="34" charset="0"/>
                          <a:cs typeface="Arial" panose="020B0604020202020204" pitchFamily="34" charset="0"/>
                        </a:rPr>
                        <a:t> )</a:t>
                      </a:r>
                      <a:endParaRPr lang="en-US" sz="1600" b="1" dirty="0">
                        <a:effectLst/>
                        <a:latin typeface="Arial" panose="020B0604020202020204" pitchFamily="34" charset="0"/>
                        <a:ea typeface="Times New Roman"/>
                        <a:cs typeface="Arial" panose="020B0604020202020204" pitchFamily="34" charset="0"/>
                      </a:endParaRPr>
                    </a:p>
                  </a:txBody>
                  <a:tcPr marL="60227" marR="60227" marT="0" marB="0" anchor="ctr">
                    <a:solidFill>
                      <a:schemeClr val="bg2">
                        <a:lumMod val="75000"/>
                      </a:schemeClr>
                    </a:solidFill>
                  </a:tcPr>
                </a:tc>
                <a:extLst>
                  <a:ext uri="{0D108BD9-81ED-4DB2-BD59-A6C34878D82A}">
                    <a16:rowId xmlns="" xmlns:a16="http://schemas.microsoft.com/office/drawing/2014/main" val="10002"/>
                  </a:ext>
                </a:extLst>
              </a:tr>
              <a:tr h="1163143">
                <a:tc>
                  <a:txBody>
                    <a:bodyPr/>
                    <a:lstStyle/>
                    <a:p>
                      <a:pPr algn="l" rtl="0">
                        <a:lnSpc>
                          <a:spcPct val="115000"/>
                        </a:lnSpc>
                        <a:spcAft>
                          <a:spcPts val="0"/>
                        </a:spcAft>
                      </a:pPr>
                      <a:r>
                        <a:rPr lang="en-US" sz="1400" dirty="0">
                          <a:solidFill>
                            <a:schemeClr val="tx1"/>
                          </a:solidFill>
                          <a:effectLst/>
                          <a:latin typeface="Arial" panose="020B0604020202020204" pitchFamily="34" charset="0"/>
                          <a:cs typeface="Arial" panose="020B0604020202020204" pitchFamily="34" charset="0"/>
                        </a:rPr>
                        <a:t>- All meditative attainments end with the cessation of perception and feelings </a:t>
                      </a:r>
                    </a:p>
                    <a:p>
                      <a:pPr algn="l" rtl="0">
                        <a:lnSpc>
                          <a:spcPct val="115000"/>
                        </a:lnSpc>
                        <a:spcAft>
                          <a:spcPts val="0"/>
                        </a:spcAft>
                      </a:pPr>
                      <a:r>
                        <a:rPr lang="en-US" sz="1400" dirty="0">
                          <a:solidFill>
                            <a:schemeClr val="tx1"/>
                          </a:solidFill>
                          <a:effectLst/>
                          <a:latin typeface="Arial" panose="020B0604020202020204" pitchFamily="34" charset="0"/>
                          <a:ea typeface="Calibri"/>
                          <a:cs typeface="Arial" panose="020B0604020202020204" pitchFamily="34" charset="0"/>
                        </a:rPr>
                        <a:t>(</a:t>
                      </a:r>
                      <a:r>
                        <a:rPr lang="en-US" sz="1400" dirty="0" err="1">
                          <a:solidFill>
                            <a:schemeClr val="tx1"/>
                          </a:solidFill>
                          <a:effectLst/>
                          <a:latin typeface="Arial" panose="020B0604020202020204" pitchFamily="34" charset="0"/>
                          <a:ea typeface="Calibri"/>
                          <a:cs typeface="Arial" panose="020B0604020202020204" pitchFamily="34" charset="0"/>
                        </a:rPr>
                        <a:t>Saññāvedayitanirodha</a:t>
                      </a:r>
                      <a:r>
                        <a:rPr lang="en-US" sz="1400" dirty="0">
                          <a:solidFill>
                            <a:schemeClr val="tx1"/>
                          </a:solidFill>
                          <a:effectLst/>
                          <a:latin typeface="Arial" panose="020B0604020202020204" pitchFamily="34" charset="0"/>
                          <a:ea typeface="Calibri"/>
                          <a:cs typeface="Arial" panose="020B0604020202020204" pitchFamily="34" charset="0"/>
                        </a:rPr>
                        <a:t>)</a:t>
                      </a:r>
                    </a:p>
                  </a:txBody>
                  <a:tcPr marL="60227" marR="60227" marT="0" marB="0">
                    <a:solidFill>
                      <a:schemeClr val="accent1">
                        <a:lumMod val="20000"/>
                        <a:lumOff val="80000"/>
                      </a:schemeClr>
                    </a:solidFill>
                  </a:tcPr>
                </a:tc>
                <a:tc>
                  <a:txBody>
                    <a:bodyPr/>
                    <a:lstStyle/>
                    <a:p>
                      <a:pPr algn="l" rtl="0">
                        <a:lnSpc>
                          <a:spcPct val="115000"/>
                        </a:lnSpc>
                        <a:spcAft>
                          <a:spcPts val="0"/>
                        </a:spcAft>
                      </a:pPr>
                      <a:r>
                        <a:rPr lang="en-US" sz="1200" dirty="0">
                          <a:effectLst/>
                          <a:latin typeface="Arial" panose="020B0604020202020204" pitchFamily="34" charset="0"/>
                          <a:cs typeface="Arial" panose="020B0604020202020204" pitchFamily="34" charset="0"/>
                        </a:rPr>
                        <a:t>1-3 above ?</a:t>
                      </a:r>
                      <a:endParaRPr lang="en-US" sz="1000" dirty="0">
                        <a:effectLst/>
                        <a:latin typeface="Arial" panose="020B0604020202020204" pitchFamily="34" charset="0"/>
                        <a:ea typeface="Calibri"/>
                        <a:cs typeface="Arial" panose="020B0604020202020204" pitchFamily="34" charset="0"/>
                      </a:endParaRPr>
                    </a:p>
                  </a:txBody>
                  <a:tcPr marL="60227" marR="60227" marT="0" marB="0">
                    <a:solidFill>
                      <a:schemeClr val="accent1">
                        <a:lumMod val="20000"/>
                        <a:lumOff val="80000"/>
                      </a:schemeClr>
                    </a:solidFill>
                  </a:tcPr>
                </a:tc>
                <a:tc>
                  <a:txBody>
                    <a:bodyPr/>
                    <a:lstStyle/>
                    <a:p>
                      <a:pPr algn="ctr" rtl="0">
                        <a:spcBef>
                          <a:spcPts val="600"/>
                        </a:spcBef>
                        <a:spcAft>
                          <a:spcPts val="600"/>
                        </a:spcAft>
                      </a:pPr>
                      <a:r>
                        <a:rPr lang="en-US" sz="1600" b="1" dirty="0">
                          <a:effectLst/>
                          <a:latin typeface="Arial" panose="020B0604020202020204" pitchFamily="34" charset="0"/>
                          <a:cs typeface="Arial" panose="020B0604020202020204" pitchFamily="34" charset="0"/>
                        </a:rPr>
                        <a:t>Liberated in both ways</a:t>
                      </a:r>
                    </a:p>
                    <a:p>
                      <a:pPr algn="r" rtl="1">
                        <a:lnSpc>
                          <a:spcPct val="115000"/>
                        </a:lnSpc>
                        <a:spcAft>
                          <a:spcPts val="0"/>
                        </a:spcAft>
                      </a:pPr>
                      <a:r>
                        <a:rPr lang="en-US" sz="1600" b="1" dirty="0">
                          <a:effectLst/>
                          <a:latin typeface="Arial" panose="020B0604020202020204" pitchFamily="34" charset="0"/>
                          <a:cs typeface="Arial" panose="020B0604020202020204" pitchFamily="34" charset="0"/>
                        </a:rPr>
                        <a:t>(</a:t>
                      </a:r>
                      <a:r>
                        <a:rPr lang="en-US" sz="1600" b="1" dirty="0" err="1">
                          <a:effectLst/>
                          <a:latin typeface="Arial" panose="020B0604020202020204" pitchFamily="34" charset="0"/>
                          <a:cs typeface="Arial" panose="020B0604020202020204" pitchFamily="34" charset="0"/>
                        </a:rPr>
                        <a:t>Ubhatobhāgavimutta</a:t>
                      </a:r>
                      <a:r>
                        <a:rPr lang="en-US" sz="1600" b="1" dirty="0">
                          <a:effectLst/>
                          <a:latin typeface="Arial" panose="020B0604020202020204" pitchFamily="34" charset="0"/>
                          <a:cs typeface="Arial" panose="020B0604020202020204" pitchFamily="34" charset="0"/>
                        </a:rPr>
                        <a:t>) </a:t>
                      </a:r>
                      <a:endParaRPr lang="en-US" sz="1600" b="1" dirty="0">
                        <a:effectLst/>
                        <a:latin typeface="Arial" panose="020B0604020202020204" pitchFamily="34" charset="0"/>
                        <a:ea typeface="Calibri"/>
                        <a:cs typeface="Arial" panose="020B0604020202020204" pitchFamily="34" charset="0"/>
                      </a:endParaRPr>
                    </a:p>
                  </a:txBody>
                  <a:tcPr marL="60227" marR="60227" marT="0" marB="0" anchor="ctr">
                    <a:solidFill>
                      <a:schemeClr val="bg2">
                        <a:lumMod val="50000"/>
                      </a:schemeClr>
                    </a:solidFill>
                  </a:tcPr>
                </a:tc>
                <a:extLst>
                  <a:ext uri="{0D108BD9-81ED-4DB2-BD59-A6C34878D82A}">
                    <a16:rowId xmlns="" xmlns:a16="http://schemas.microsoft.com/office/drawing/2014/main" val="10003"/>
                  </a:ext>
                </a:extLst>
              </a:tr>
              <a:tr h="1794646">
                <a:tc>
                  <a:txBody>
                    <a:bodyPr/>
                    <a:lstStyle/>
                    <a:p>
                      <a:pPr algn="l" rtl="0">
                        <a:lnSpc>
                          <a:spcPct val="115000"/>
                        </a:lnSpc>
                        <a:spcAft>
                          <a:spcPts val="0"/>
                        </a:spcAft>
                      </a:pPr>
                      <a:r>
                        <a:rPr lang="en-US" sz="1400" dirty="0">
                          <a:solidFill>
                            <a:schemeClr val="tx1"/>
                          </a:solidFill>
                          <a:effectLst/>
                          <a:latin typeface="Arial" panose="020B0604020202020204" pitchFamily="34" charset="0"/>
                          <a:cs typeface="Arial" panose="020B0604020202020204" pitchFamily="34" charset="0"/>
                        </a:rPr>
                        <a:t>-   4-8 </a:t>
                      </a:r>
                      <a:r>
                        <a:rPr lang="en-US" sz="1400" dirty="0" err="1">
                          <a:solidFill>
                            <a:schemeClr val="tx1"/>
                          </a:solidFill>
                          <a:effectLst/>
                          <a:latin typeface="Arial" panose="020B0604020202020204" pitchFamily="34" charset="0"/>
                          <a:cs typeface="Arial" panose="020B0604020202020204" pitchFamily="34" charset="0"/>
                        </a:rPr>
                        <a:t>jhāna</a:t>
                      </a:r>
                      <a:endParaRPr lang="en-US" sz="1400" dirty="0">
                        <a:solidFill>
                          <a:schemeClr val="tx1"/>
                        </a:solidFill>
                        <a:effectLst/>
                        <a:latin typeface="Arial" panose="020B0604020202020204" pitchFamily="34" charset="0"/>
                        <a:cs typeface="Arial" panose="020B0604020202020204" pitchFamily="34" charset="0"/>
                      </a:endParaRPr>
                    </a:p>
                    <a:p>
                      <a:pPr algn="l" rtl="0">
                        <a:lnSpc>
                          <a:spcPct val="115000"/>
                        </a:lnSpc>
                        <a:spcAft>
                          <a:spcPts val="0"/>
                        </a:spcAft>
                      </a:pPr>
                      <a:r>
                        <a:rPr lang="en-US" sz="1400" dirty="0">
                          <a:solidFill>
                            <a:schemeClr val="tx1"/>
                          </a:solidFill>
                          <a:effectLst/>
                          <a:latin typeface="Arial" panose="020B0604020202020204" pitchFamily="34" charset="0"/>
                          <a:cs typeface="Arial" panose="020B0604020202020204" pitchFamily="34" charset="0"/>
                        </a:rPr>
                        <a:t>-  The cessation of perception and feelings???</a:t>
                      </a:r>
                      <a:endParaRPr lang="en-US" sz="1400" dirty="0">
                        <a:solidFill>
                          <a:schemeClr val="tx1"/>
                        </a:solidFill>
                        <a:effectLst/>
                        <a:latin typeface="Arial" panose="020B0604020202020204" pitchFamily="34" charset="0"/>
                        <a:ea typeface="Calibri"/>
                        <a:cs typeface="Arial" panose="020B0604020202020204" pitchFamily="34" charset="0"/>
                      </a:endParaRPr>
                    </a:p>
                  </a:txBody>
                  <a:tcPr marL="60227" marR="60227" marT="0" marB="0">
                    <a:solidFill>
                      <a:schemeClr val="accent1">
                        <a:lumMod val="20000"/>
                        <a:lumOff val="80000"/>
                      </a:schemeClr>
                    </a:solidFill>
                  </a:tcPr>
                </a:tc>
                <a:tc>
                  <a:txBody>
                    <a:bodyPr/>
                    <a:lstStyle/>
                    <a:p>
                      <a:pPr algn="l" rtl="1">
                        <a:lnSpc>
                          <a:spcPct val="115000"/>
                        </a:lnSpc>
                        <a:spcAft>
                          <a:spcPts val="0"/>
                        </a:spcAft>
                      </a:pPr>
                      <a:r>
                        <a:rPr lang="en-US" sz="1400" dirty="0">
                          <a:effectLst/>
                          <a:latin typeface="Arial" panose="020B0604020202020204" pitchFamily="34" charset="0"/>
                          <a:cs typeface="Arial" panose="020B0604020202020204" pitchFamily="34" charset="0"/>
                        </a:rPr>
                        <a:t>4) super powers (</a:t>
                      </a:r>
                      <a:r>
                        <a:rPr lang="en-US" sz="1400" dirty="0" err="1">
                          <a:effectLst/>
                          <a:latin typeface="Arial" panose="020B0604020202020204" pitchFamily="34" charset="0"/>
                          <a:cs typeface="Arial" panose="020B0604020202020204" pitchFamily="34" charset="0"/>
                        </a:rPr>
                        <a:t>iddhi</a:t>
                      </a:r>
                      <a:r>
                        <a:rPr lang="en-US" sz="1400" dirty="0">
                          <a:effectLst/>
                          <a:latin typeface="Arial" panose="020B0604020202020204" pitchFamily="34" charset="0"/>
                          <a:cs typeface="Arial" panose="020B0604020202020204" pitchFamily="34" charset="0"/>
                        </a:rPr>
                        <a:t>): power to project mind made images of oneself; to become invisible; to pass through solid things, such as a wall; to penetrate solid ground as if it were water; to walk on water; to fly through the air; to touch sun and moon; to ascend into the highest heavens.</a:t>
                      </a:r>
                    </a:p>
                    <a:p>
                      <a:pPr algn="l" rtl="0">
                        <a:lnSpc>
                          <a:spcPct val="115000"/>
                        </a:lnSpc>
                        <a:spcAft>
                          <a:spcPts val="0"/>
                        </a:spcAft>
                      </a:pPr>
                      <a:r>
                        <a:rPr lang="en-US" sz="1400" dirty="0">
                          <a:effectLst/>
                          <a:latin typeface="Arial" panose="020B0604020202020204" pitchFamily="34" charset="0"/>
                          <a:cs typeface="Arial" panose="020B0604020202020204" pitchFamily="34" charset="0"/>
                        </a:rPr>
                        <a:t>5) the Heavenly Ear-clairaudience (</a:t>
                      </a:r>
                      <a:r>
                        <a:rPr lang="en-US" sz="1400" dirty="0" err="1">
                          <a:effectLst/>
                          <a:latin typeface="Arial" panose="020B0604020202020204" pitchFamily="34" charset="0"/>
                          <a:cs typeface="Arial" panose="020B0604020202020204" pitchFamily="34" charset="0"/>
                        </a:rPr>
                        <a:t>dibbasota</a:t>
                      </a:r>
                      <a:r>
                        <a:rPr lang="en-US" sz="1400" dirty="0">
                          <a:effectLst/>
                          <a:latin typeface="Arial" panose="020B0604020202020204" pitchFamily="34" charset="0"/>
                          <a:cs typeface="Arial" panose="020B0604020202020204" pitchFamily="34" charset="0"/>
                        </a:rPr>
                        <a:t>).</a:t>
                      </a:r>
                    </a:p>
                    <a:p>
                      <a:pPr algn="l" rtl="0">
                        <a:lnSpc>
                          <a:spcPct val="115000"/>
                        </a:lnSpc>
                        <a:spcAft>
                          <a:spcPts val="0"/>
                        </a:spcAft>
                      </a:pPr>
                      <a:r>
                        <a:rPr lang="en-US" sz="1400" dirty="0">
                          <a:effectLst/>
                          <a:latin typeface="Arial" panose="020B0604020202020204" pitchFamily="34" charset="0"/>
                          <a:ea typeface="Calibri"/>
                          <a:cs typeface="Arial" panose="020B0604020202020204" pitchFamily="34" charset="0"/>
                        </a:rPr>
                        <a:t>6)</a:t>
                      </a:r>
                      <a:r>
                        <a:rPr lang="en-US" sz="1400" baseline="0" dirty="0">
                          <a:effectLst/>
                          <a:latin typeface="Arial" panose="020B0604020202020204" pitchFamily="34" charset="0"/>
                          <a:ea typeface="Calibri"/>
                          <a:cs typeface="Arial" panose="020B0604020202020204" pitchFamily="34" charset="0"/>
                        </a:rPr>
                        <a:t> knowledge encompassing heart or mind. Ability to read other’s mind.</a:t>
                      </a:r>
                      <a:endParaRPr lang="en-US" sz="1400" dirty="0">
                        <a:effectLst/>
                        <a:latin typeface="Arial" panose="020B0604020202020204" pitchFamily="34" charset="0"/>
                        <a:ea typeface="Calibri"/>
                        <a:cs typeface="Arial" panose="020B0604020202020204" pitchFamily="34" charset="0"/>
                      </a:endParaRPr>
                    </a:p>
                  </a:txBody>
                  <a:tcPr marL="60227" marR="60227" marT="0" marB="0">
                    <a:solidFill>
                      <a:schemeClr val="accent1">
                        <a:lumMod val="20000"/>
                        <a:lumOff val="80000"/>
                      </a:schemeClr>
                    </a:solidFill>
                  </a:tcPr>
                </a:tc>
                <a:tc>
                  <a:txBody>
                    <a:bodyPr/>
                    <a:lstStyle/>
                    <a:p>
                      <a:pPr rtl="0">
                        <a:spcBef>
                          <a:spcPts val="600"/>
                        </a:spcBef>
                        <a:spcAft>
                          <a:spcPts val="600"/>
                        </a:spcAft>
                      </a:pPr>
                      <a:r>
                        <a:rPr lang="en-US" sz="1600" b="1" dirty="0">
                          <a:effectLst/>
                          <a:latin typeface="Arial" panose="020B0604020202020204" pitchFamily="34" charset="0"/>
                          <a:cs typeface="Arial" panose="020B0604020202020204" pitchFamily="34" charset="0"/>
                        </a:rPr>
                        <a:t>Possessing</a:t>
                      </a:r>
                    </a:p>
                    <a:p>
                      <a:pPr rtl="0">
                        <a:spcBef>
                          <a:spcPts val="600"/>
                        </a:spcBef>
                        <a:spcAft>
                          <a:spcPts val="600"/>
                        </a:spcAft>
                      </a:pPr>
                      <a:r>
                        <a:rPr lang="en-US" sz="1600" b="1" dirty="0">
                          <a:effectLst/>
                          <a:latin typeface="Arial" panose="020B0604020202020204" pitchFamily="34" charset="0"/>
                          <a:cs typeface="Arial" panose="020B0604020202020204" pitchFamily="34" charset="0"/>
                        </a:rPr>
                        <a:t>Six super powers</a:t>
                      </a:r>
                    </a:p>
                    <a:p>
                      <a:pPr rtl="0">
                        <a:spcBef>
                          <a:spcPts val="600"/>
                        </a:spcBef>
                        <a:spcAft>
                          <a:spcPts val="600"/>
                        </a:spcAft>
                      </a:pPr>
                      <a:r>
                        <a:rPr lang="en-US" sz="1600" b="1" dirty="0">
                          <a:effectLst/>
                          <a:latin typeface="Arial" panose="020B0604020202020204" pitchFamily="34" charset="0"/>
                          <a:cs typeface="Arial" panose="020B0604020202020204" pitchFamily="34" charset="0"/>
                        </a:rPr>
                        <a:t>(</a:t>
                      </a:r>
                      <a:r>
                        <a:rPr lang="en-US" sz="1600" b="1" dirty="0" err="1">
                          <a:effectLst/>
                          <a:latin typeface="Arial" panose="020B0604020202020204" pitchFamily="34" charset="0"/>
                          <a:cs typeface="Arial" panose="020B0604020202020204" pitchFamily="34" charset="0"/>
                        </a:rPr>
                        <a:t>chaḷabhiññā</a:t>
                      </a:r>
                      <a:r>
                        <a:rPr lang="en-US" sz="1600" b="1" dirty="0">
                          <a:effectLst/>
                          <a:latin typeface="Arial" panose="020B0604020202020204" pitchFamily="34" charset="0"/>
                          <a:cs typeface="Arial" panose="020B0604020202020204" pitchFamily="34" charset="0"/>
                        </a:rPr>
                        <a:t>)</a:t>
                      </a:r>
                      <a:endParaRPr lang="en-US" sz="1600" b="1" dirty="0">
                        <a:effectLst/>
                        <a:latin typeface="Arial" panose="020B0604020202020204" pitchFamily="34" charset="0"/>
                        <a:ea typeface="Times New Roman"/>
                        <a:cs typeface="Arial" panose="020B0604020202020204" pitchFamily="34" charset="0"/>
                      </a:endParaRPr>
                    </a:p>
                  </a:txBody>
                  <a:tcPr marL="60227" marR="60227" marT="0" marB="0" anchor="ctr">
                    <a:solidFill>
                      <a:schemeClr val="tx2">
                        <a:lumMod val="60000"/>
                        <a:lumOff val="40000"/>
                      </a:schemeClr>
                    </a:solidFill>
                  </a:tcPr>
                </a:tc>
                <a:extLst>
                  <a:ext uri="{0D108BD9-81ED-4DB2-BD59-A6C34878D82A}">
                    <a16:rowId xmlns="" xmlns:a16="http://schemas.microsoft.com/office/drawing/2014/main" val="10004"/>
                  </a:ext>
                </a:extLst>
              </a:tr>
            </a:tbl>
          </a:graphicData>
        </a:graphic>
      </p:graphicFrame>
      <p:sp>
        <p:nvSpPr>
          <p:cNvPr id="6" name="Rectangle 1"/>
          <p:cNvSpPr>
            <a:spLocks noChangeArrowheads="1"/>
          </p:cNvSpPr>
          <p:nvPr/>
        </p:nvSpPr>
        <p:spPr bwMode="auto">
          <a:xfrm>
            <a:off x="369888" y="11747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97134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434F605A-5C33-47E6-9D40-F2998D3EE99D}"/>
              </a:ext>
            </a:extLst>
          </p:cNvPr>
          <p:cNvSpPr>
            <a:spLocks noGrp="1"/>
          </p:cNvSpPr>
          <p:nvPr>
            <p:ph type="title"/>
          </p:nvPr>
        </p:nvSpPr>
        <p:spPr>
          <a:xfrm>
            <a:off x="1578077" y="624110"/>
            <a:ext cx="9926535" cy="1280890"/>
          </a:xfrm>
        </p:spPr>
        <p:txBody>
          <a:bodyPr>
            <a:normAutofit fontScale="90000"/>
          </a:bodyPr>
          <a:lstStyle/>
          <a:p>
            <a:pPr algn="ctr"/>
            <a:r>
              <a:rPr lang="en-US" sz="4000" b="1" dirty="0"/>
              <a:t>Many liberations = Many ways to practice???</a:t>
            </a:r>
            <a:endParaRPr lang="he-IL" sz="4000" b="1" dirty="0"/>
          </a:p>
        </p:txBody>
      </p:sp>
      <p:pic>
        <p:nvPicPr>
          <p:cNvPr id="4" name="מציין מיקום תוכן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4319" y="1755775"/>
            <a:ext cx="6228450" cy="4156075"/>
          </a:xfrm>
        </p:spPr>
      </p:pic>
    </p:spTree>
    <p:extLst>
      <p:ext uri="{BB962C8B-B14F-4D97-AF65-F5344CB8AC3E}">
        <p14:creationId xmlns:p14="http://schemas.microsoft.com/office/powerpoint/2010/main" val="39156497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12785</TotalTime>
  <Words>1434</Words>
  <Application>Microsoft Macintosh PowerPoint</Application>
  <PresentationFormat>Custom</PresentationFormat>
  <Paragraphs>144</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Wisp</vt:lpstr>
      <vt:lpstr>     ?Liberation or rather Liberations                       Examining the concept of liberation (vimutti\vimokkha)  in the early Buddhism</vt:lpstr>
      <vt:lpstr> Liberation as a final goal in the Nikāyas</vt:lpstr>
      <vt:lpstr>Discription of an arahant in the nikayas</vt:lpstr>
      <vt:lpstr>PowerPoint Presentation</vt:lpstr>
      <vt:lpstr>THE DIFFERENT CASES OF LIBERATION(vimutti( </vt:lpstr>
      <vt:lpstr>Three kinds of liberation/ Deliverance (Vimokkha)</vt:lpstr>
      <vt:lpstr>THE DIFFERENT KINDS OF LIBERATION (vimokkha/Vimutti)</vt:lpstr>
      <vt:lpstr>PowerPoint Presentation</vt:lpstr>
      <vt:lpstr>Liberation of mind- fading away of lust (Rāga)  Liberation By Wisdom-fading away of ignorance (avijjā( </vt:lpstr>
      <vt:lpstr>The various liberations of mind</vt:lpstr>
      <vt:lpstr>PowerPoint Presentation</vt:lpstr>
      <vt:lpstr>Liberations of mind  </vt:lpstr>
      <vt:lpstr>Two Types Of Arahant</vt:lpstr>
      <vt:lpstr>four kinds of Arahants</vt:lpstr>
      <vt:lpstr>PowerPoint Presentation</vt:lpstr>
      <vt:lpstr>Many liberations = Many ways to practice???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האם הבודהה לימד את הדרך לשחרור?                       בחינת מושג השחרור(vimutti) בבודהיזם המוקדם</dc:title>
  <dc:creator>אבירן</dc:creator>
  <cp:lastModifiedBy>Hao</cp:lastModifiedBy>
  <cp:revision>146</cp:revision>
  <cp:lastPrinted>2018-05-22T14:50:10Z</cp:lastPrinted>
  <dcterms:created xsi:type="dcterms:W3CDTF">2018-05-16T15:04:40Z</dcterms:created>
  <dcterms:modified xsi:type="dcterms:W3CDTF">2019-10-29T09:30:18Z</dcterms:modified>
</cp:coreProperties>
</file>