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2.xml" ContentType="application/vnd.openxmlformats-officedocument.drawingml.chart+xml"/>
  <Override PartName="/ppt/notesSlides/notesSlide40.xml" ContentType="application/vnd.openxmlformats-officedocument.presentationml.notesSlide+xml"/>
  <Override PartName="/ppt/charts/chart3.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notesMasterIdLst>
    <p:notesMasterId r:id="rId54"/>
  </p:notesMasterIdLst>
  <p:sldIdLst>
    <p:sldId id="347" r:id="rId2"/>
    <p:sldId id="270" r:id="rId3"/>
    <p:sldId id="361" r:id="rId4"/>
    <p:sldId id="362" r:id="rId5"/>
    <p:sldId id="272" r:id="rId6"/>
    <p:sldId id="352" r:id="rId7"/>
    <p:sldId id="371" r:id="rId8"/>
    <p:sldId id="276" r:id="rId9"/>
    <p:sldId id="277" r:id="rId10"/>
    <p:sldId id="382" r:id="rId11"/>
    <p:sldId id="282" r:id="rId12"/>
    <p:sldId id="408" r:id="rId13"/>
    <p:sldId id="363" r:id="rId14"/>
    <p:sldId id="364" r:id="rId15"/>
    <p:sldId id="281" r:id="rId16"/>
    <p:sldId id="283" r:id="rId17"/>
    <p:sldId id="357" r:id="rId18"/>
    <p:sldId id="385" r:id="rId19"/>
    <p:sldId id="387" r:id="rId20"/>
    <p:sldId id="366" r:id="rId21"/>
    <p:sldId id="310" r:id="rId22"/>
    <p:sldId id="375" r:id="rId23"/>
    <p:sldId id="351" r:id="rId24"/>
    <p:sldId id="350" r:id="rId25"/>
    <p:sldId id="376" r:id="rId26"/>
    <p:sldId id="338" r:id="rId27"/>
    <p:sldId id="339" r:id="rId28"/>
    <p:sldId id="359" r:id="rId29"/>
    <p:sldId id="369" r:id="rId30"/>
    <p:sldId id="383" r:id="rId31"/>
    <p:sldId id="256" r:id="rId32"/>
    <p:sldId id="257" r:id="rId33"/>
    <p:sldId id="409" r:id="rId34"/>
    <p:sldId id="355" r:id="rId35"/>
    <p:sldId id="333" r:id="rId36"/>
    <p:sldId id="258" r:id="rId37"/>
    <p:sldId id="353" r:id="rId38"/>
    <p:sldId id="354" r:id="rId39"/>
    <p:sldId id="335" r:id="rId40"/>
    <p:sldId id="336" r:id="rId41"/>
    <p:sldId id="358" r:id="rId42"/>
    <p:sldId id="397" r:id="rId43"/>
    <p:sldId id="346" r:id="rId44"/>
    <p:sldId id="396" r:id="rId45"/>
    <p:sldId id="392" r:id="rId46"/>
    <p:sldId id="410" r:id="rId47"/>
    <p:sldId id="393" r:id="rId48"/>
    <p:sldId id="394" r:id="rId49"/>
    <p:sldId id="402" r:id="rId50"/>
    <p:sldId id="406" r:id="rId51"/>
    <p:sldId id="404" r:id="rId52"/>
    <p:sldId id="403" r:id="rId5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guide id="3"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a Bigman" initials="NB"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FF9966"/>
    <a:srgbClr val="0000CC"/>
    <a:srgbClr val="006600"/>
    <a:srgbClr val="CCE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38" autoAdjust="0"/>
    <p:restoredTop sz="82203" autoAdjust="0"/>
  </p:normalViewPr>
  <p:slideViewPr>
    <p:cSldViewPr snapToGrid="0">
      <p:cViewPr>
        <p:scale>
          <a:sx n="64" d="100"/>
          <a:sy n="64" d="100"/>
        </p:scale>
        <p:origin x="-2760" y="184"/>
      </p:cViewPr>
      <p:guideLst>
        <p:guide orient="horz" pos="2160"/>
        <p:guide pos="384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interSettings" Target="printerSettings/printerSettings1.bin"/><Relationship Id="rId56" Type="http://schemas.openxmlformats.org/officeDocument/2006/relationships/commentAuthors" Target="commentAuthors.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 Id="rId2" Type="http://schemas.microsoft.com/office/2011/relationships/chartStyle" Target="style1.xml"/><Relationship Id="rId3" Type="http://schemas.microsoft.com/office/2011/relationships/chartColorStyle" Target="colors1.xm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 Id="rId2" Type="http://schemas.microsoft.com/office/2011/relationships/chartStyle" Target="style2.xml"/><Relationship Id="rId3" Type="http://schemas.microsoft.com/office/2011/relationships/chartColorStyle" Target="colors2.xm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 Id="rId2" Type="http://schemas.microsoft.com/office/2011/relationships/chartStyle" Target="style3.xml"/><Relationship Id="rId3" Type="http://schemas.microsoft.com/office/2011/relationships/chartColorStyle" Target="colors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dirty="0"/>
              <a:t>picture </a:t>
            </a:r>
            <a:r>
              <a:rPr lang="en-US" dirty="0" smtClean="0"/>
              <a:t>completion </a:t>
            </a:r>
            <a:r>
              <a:rPr lang="en-US" dirty="0"/>
              <a:t>test </a:t>
            </a:r>
            <a:r>
              <a:rPr lang="en-US" dirty="0" smtClean="0"/>
              <a:t>score (concreteness)</a:t>
            </a:r>
            <a:endParaRPr lang="en-US" dirty="0"/>
          </a:p>
        </c:rich>
      </c:tx>
      <c:overlay val="0"/>
      <c:spPr>
        <a:noFill/>
        <a:ln>
          <a:noFill/>
        </a:ln>
        <a:effectLst/>
      </c:spPr>
    </c:title>
    <c:autoTitleDeleted val="0"/>
    <c:plotArea>
      <c:layout/>
      <c:barChart>
        <c:barDir val="col"/>
        <c:grouping val="clustered"/>
        <c:varyColors val="0"/>
        <c:ser>
          <c:idx val="0"/>
          <c:order val="0"/>
          <c:spPr>
            <a:solidFill>
              <a:srgbClr val="0070C0"/>
            </a:solidFill>
            <a:ln>
              <a:solidFill>
                <a:srgbClr val="0070C0"/>
              </a:solidFill>
            </a:ln>
            <a:effectLst/>
          </c:spPr>
          <c:invertIfNegative val="0"/>
          <c:errBars>
            <c:errBarType val="both"/>
            <c:errValType val="fixedVal"/>
            <c:noEndCap val="0"/>
            <c:val val="1.0"/>
            <c:spPr>
              <a:noFill/>
              <a:ln w="9525" cap="flat" cmpd="sng" algn="ctr">
                <a:solidFill>
                  <a:schemeClr val="tx1">
                    <a:lumMod val="65000"/>
                    <a:lumOff val="35000"/>
                  </a:schemeClr>
                </a:solidFill>
                <a:round/>
              </a:ln>
              <a:effectLst/>
            </c:spPr>
          </c:errBars>
          <c:cat>
            <c:strRef>
              <c:f>Sheet1!$I$7:$J$7</c:f>
              <c:strCache>
                <c:ptCount val="2"/>
                <c:pt idx="0">
                  <c:v>Mindfulness induction</c:v>
                </c:pt>
                <c:pt idx="1">
                  <c:v>Control</c:v>
                </c:pt>
              </c:strCache>
            </c:strRef>
          </c:cat>
          <c:val>
            <c:numRef>
              <c:f>Sheet1!$I$8:$J$8</c:f>
              <c:numCache>
                <c:formatCode>General</c:formatCode>
                <c:ptCount val="2"/>
                <c:pt idx="0">
                  <c:v>17.93</c:v>
                </c:pt>
                <c:pt idx="1">
                  <c:v>16.25</c:v>
                </c:pt>
              </c:numCache>
            </c:numRef>
          </c:val>
          <c:extLst xmlns:c16r2="http://schemas.microsoft.com/office/drawing/2015/06/chart">
            <c:ext xmlns:c16="http://schemas.microsoft.com/office/drawing/2014/chart" uri="{C3380CC4-5D6E-409C-BE32-E72D297353CC}">
              <c16:uniqueId val="{00000000-E06F-4A09-BA72-B307ACCFA87B}"/>
            </c:ext>
          </c:extLst>
        </c:ser>
        <c:dLbls>
          <c:showLegendKey val="0"/>
          <c:showVal val="0"/>
          <c:showCatName val="0"/>
          <c:showSerName val="0"/>
          <c:showPercent val="0"/>
          <c:showBubbleSize val="0"/>
        </c:dLbls>
        <c:gapWidth val="219"/>
        <c:overlap val="-27"/>
        <c:axId val="2143636648"/>
        <c:axId val="2143644136"/>
      </c:barChart>
      <c:catAx>
        <c:axId val="214363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143644136"/>
        <c:crosses val="autoZero"/>
        <c:auto val="1"/>
        <c:lblAlgn val="ctr"/>
        <c:lblOffset val="100"/>
        <c:noMultiLvlLbl val="0"/>
      </c:catAx>
      <c:valAx>
        <c:axId val="2143644136"/>
        <c:scaling>
          <c:orientation val="minMax"/>
          <c:max val="19.0"/>
          <c:min val="14.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143636648"/>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400" b="0" i="0" u="none" strike="noStrike" kern="1200" spc="0" baseline="0">
                <a:solidFill>
                  <a:prstClr val="black">
                    <a:lumMod val="65000"/>
                    <a:lumOff val="35000"/>
                  </a:prstClr>
                </a:solidFill>
                <a:latin typeface="+mn-lt"/>
                <a:ea typeface="+mn-ea"/>
                <a:cs typeface="+mn-cs"/>
              </a:defRPr>
            </a:pPr>
            <a:r>
              <a:rPr lang="en-US" sz="2400" b="0" dirty="0"/>
              <a:t>BIF </a:t>
            </a:r>
            <a:r>
              <a:rPr lang="en-US" sz="2400" b="0" dirty="0" smtClean="0"/>
              <a:t>score </a:t>
            </a:r>
            <a:r>
              <a:rPr lang="en-US" sz="2400" b="0" i="0" u="none" strike="noStrike" kern="1200" spc="0" baseline="0" dirty="0" smtClean="0">
                <a:solidFill>
                  <a:prstClr val="black">
                    <a:lumMod val="65000"/>
                    <a:lumOff val="35000"/>
                  </a:prstClr>
                </a:solidFill>
                <a:latin typeface="+mn-lt"/>
                <a:ea typeface="+mn-ea"/>
                <a:cs typeface="+mn-cs"/>
              </a:rPr>
              <a:t>(concreteness) </a:t>
            </a:r>
            <a:endParaRPr lang="en-US" sz="2400" b="0" i="0" u="none" strike="noStrike" kern="1200" spc="0" baseline="0" dirty="0">
              <a:solidFill>
                <a:prstClr val="black">
                  <a:lumMod val="65000"/>
                  <a:lumOff val="35000"/>
                </a:prstClr>
              </a:solidFill>
              <a:latin typeface="+mn-lt"/>
              <a:ea typeface="+mn-ea"/>
              <a:cs typeface="+mn-cs"/>
            </a:endParaRPr>
          </a:p>
        </c:rich>
      </c:tx>
      <c:overlay val="0"/>
      <c:spPr>
        <a:noFill/>
        <a:ln>
          <a:noFill/>
        </a:ln>
        <a:effectLst/>
      </c:spPr>
    </c:title>
    <c:autoTitleDeleted val="0"/>
    <c:plotArea>
      <c:layout/>
      <c:barChart>
        <c:barDir val="col"/>
        <c:grouping val="clustered"/>
        <c:varyColors val="0"/>
        <c:ser>
          <c:idx val="0"/>
          <c:order val="0"/>
          <c:spPr>
            <a:solidFill>
              <a:srgbClr val="0070C0"/>
            </a:solidFill>
            <a:ln>
              <a:solidFill>
                <a:srgbClr val="0070C0"/>
              </a:solidFill>
            </a:ln>
            <a:effectLst/>
          </c:spPr>
          <c:invertIfNegative val="0"/>
          <c:errBars>
            <c:errBarType val="both"/>
            <c:errValType val="fixedVal"/>
            <c:noEndCap val="0"/>
            <c:val val="2.0"/>
            <c:spPr>
              <a:noFill/>
              <a:ln w="9525" cap="flat" cmpd="sng" algn="ctr">
                <a:solidFill>
                  <a:schemeClr val="tx1">
                    <a:lumMod val="65000"/>
                    <a:lumOff val="35000"/>
                  </a:schemeClr>
                </a:solidFill>
                <a:round/>
              </a:ln>
              <a:effectLst/>
            </c:spPr>
          </c:errBars>
          <c:cat>
            <c:strRef>
              <c:f>Sheet1!$I$5:$J$5</c:f>
              <c:strCache>
                <c:ptCount val="2"/>
                <c:pt idx="0">
                  <c:v>Mindfulness induction</c:v>
                </c:pt>
                <c:pt idx="1">
                  <c:v>Control</c:v>
                </c:pt>
              </c:strCache>
            </c:strRef>
          </c:cat>
          <c:val>
            <c:numRef>
              <c:f>Sheet1!$I$6:$J$6</c:f>
              <c:numCache>
                <c:formatCode>General</c:formatCode>
                <c:ptCount val="2"/>
                <c:pt idx="0">
                  <c:v>7.9</c:v>
                </c:pt>
                <c:pt idx="1">
                  <c:v>5.9</c:v>
                </c:pt>
              </c:numCache>
            </c:numRef>
          </c:val>
          <c:extLst xmlns:c16r2="http://schemas.microsoft.com/office/drawing/2015/06/chart">
            <c:ext xmlns:c16="http://schemas.microsoft.com/office/drawing/2014/chart" uri="{C3380CC4-5D6E-409C-BE32-E72D297353CC}">
              <c16:uniqueId val="{00000000-7FAF-4D4B-836B-1743172651AB}"/>
            </c:ext>
          </c:extLst>
        </c:ser>
        <c:dLbls>
          <c:showLegendKey val="0"/>
          <c:showVal val="0"/>
          <c:showCatName val="0"/>
          <c:showSerName val="0"/>
          <c:showPercent val="0"/>
          <c:showBubbleSize val="0"/>
        </c:dLbls>
        <c:gapWidth val="219"/>
        <c:overlap val="-27"/>
        <c:axId val="2143448168"/>
        <c:axId val="2143444552"/>
      </c:barChart>
      <c:catAx>
        <c:axId val="214344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143444552"/>
        <c:crosses val="autoZero"/>
        <c:auto val="1"/>
        <c:lblAlgn val="ctr"/>
        <c:lblOffset val="100"/>
        <c:noMultiLvlLbl val="0"/>
      </c:catAx>
      <c:valAx>
        <c:axId val="214344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143448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r>
              <a:rPr lang="en-US" sz="2800" b="0" dirty="0"/>
              <a:t>Decentering </a:t>
            </a:r>
            <a:r>
              <a:rPr lang="en-US" sz="2800" b="0" dirty="0" smtClean="0"/>
              <a:t>score </a:t>
            </a:r>
            <a:endParaRPr lang="en-US" sz="2800" b="0" dirty="0"/>
          </a:p>
        </c:rich>
      </c:tx>
      <c:overlay val="0"/>
      <c:spPr>
        <a:noFill/>
        <a:ln>
          <a:noFill/>
        </a:ln>
        <a:effectLst/>
      </c:spPr>
    </c:title>
    <c:autoTitleDeleted val="0"/>
    <c:plotArea>
      <c:layout/>
      <c:barChart>
        <c:barDir val="col"/>
        <c:grouping val="clustered"/>
        <c:varyColors val="0"/>
        <c:ser>
          <c:idx val="0"/>
          <c:order val="0"/>
          <c:spPr>
            <a:solidFill>
              <a:srgbClr val="0070C0"/>
            </a:solidFill>
            <a:ln>
              <a:solidFill>
                <a:srgbClr val="0070C0"/>
              </a:solidFill>
            </a:ln>
            <a:effectLst/>
          </c:spPr>
          <c:invertIfNegative val="0"/>
          <c:dPt>
            <c:idx val="0"/>
            <c:invertIfNegative val="0"/>
            <c:bubble3D val="0"/>
            <c:spPr>
              <a:solidFill>
                <a:srgbClr val="C00000"/>
              </a:solidFill>
              <a:ln>
                <a:solidFill>
                  <a:srgbClr val="0070C0"/>
                </a:solidFill>
              </a:ln>
              <a:effectLst/>
            </c:spPr>
            <c:extLst xmlns:c16r2="http://schemas.microsoft.com/office/drawing/2015/06/chart">
              <c:ext xmlns:c16="http://schemas.microsoft.com/office/drawing/2014/chart" uri="{C3380CC4-5D6E-409C-BE32-E72D297353CC}">
                <c16:uniqueId val="{00000001-9DE4-4520-A5F0-9319B103443B}"/>
              </c:ext>
            </c:extLst>
          </c:dPt>
          <c:dPt>
            <c:idx val="1"/>
            <c:invertIfNegative val="0"/>
            <c:bubble3D val="0"/>
            <c:spPr>
              <a:solidFill>
                <a:srgbClr val="C00000"/>
              </a:solidFill>
              <a:ln>
                <a:solidFill>
                  <a:srgbClr val="0070C0"/>
                </a:solidFill>
              </a:ln>
              <a:effectLst/>
            </c:spPr>
            <c:extLst xmlns:c16r2="http://schemas.microsoft.com/office/drawing/2015/06/chart">
              <c:ext xmlns:c16="http://schemas.microsoft.com/office/drawing/2014/chart" uri="{C3380CC4-5D6E-409C-BE32-E72D297353CC}">
                <c16:uniqueId val="{00000003-9DE4-4520-A5F0-9319B103443B}"/>
              </c:ext>
            </c:extLst>
          </c:dPt>
          <c:errBars>
            <c:errBarType val="both"/>
            <c:errValType val="fixedVal"/>
            <c:noEndCap val="0"/>
            <c:val val="1.25"/>
            <c:spPr>
              <a:noFill/>
              <a:ln w="9525" cap="flat" cmpd="sng" algn="ctr">
                <a:solidFill>
                  <a:schemeClr val="tx1">
                    <a:lumMod val="65000"/>
                    <a:lumOff val="35000"/>
                  </a:schemeClr>
                </a:solidFill>
                <a:round/>
              </a:ln>
              <a:effectLst/>
            </c:spPr>
          </c:errBars>
          <c:cat>
            <c:strRef>
              <c:f>Sheet1!$H$7:$I$7</c:f>
              <c:strCache>
                <c:ptCount val="2"/>
                <c:pt idx="0">
                  <c:v>Mindfulness induction</c:v>
                </c:pt>
                <c:pt idx="1">
                  <c:v>Control</c:v>
                </c:pt>
              </c:strCache>
            </c:strRef>
          </c:cat>
          <c:val>
            <c:numRef>
              <c:f>Sheet1!$H$8:$I$8</c:f>
              <c:numCache>
                <c:formatCode>General</c:formatCode>
                <c:ptCount val="2"/>
                <c:pt idx="0">
                  <c:v>16.2</c:v>
                </c:pt>
                <c:pt idx="1">
                  <c:v>11.6</c:v>
                </c:pt>
              </c:numCache>
            </c:numRef>
          </c:val>
          <c:extLst xmlns:c16r2="http://schemas.microsoft.com/office/drawing/2015/06/chart">
            <c:ext xmlns:c16="http://schemas.microsoft.com/office/drawing/2014/chart" uri="{C3380CC4-5D6E-409C-BE32-E72D297353CC}">
              <c16:uniqueId val="{00000004-9DE4-4520-A5F0-9319B103443B}"/>
            </c:ext>
          </c:extLst>
        </c:ser>
        <c:dLbls>
          <c:showLegendKey val="0"/>
          <c:showVal val="0"/>
          <c:showCatName val="0"/>
          <c:showSerName val="0"/>
          <c:showPercent val="0"/>
          <c:showBubbleSize val="0"/>
        </c:dLbls>
        <c:gapWidth val="219"/>
        <c:overlap val="-27"/>
        <c:axId val="2143378824"/>
        <c:axId val="2143375208"/>
      </c:barChart>
      <c:catAx>
        <c:axId val="2143378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143375208"/>
        <c:crosses val="autoZero"/>
        <c:auto val="1"/>
        <c:lblAlgn val="ctr"/>
        <c:lblOffset val="100"/>
        <c:noMultiLvlLbl val="0"/>
      </c:catAx>
      <c:valAx>
        <c:axId val="2143375208"/>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143378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87EDA21-4314-4DD7-9AEF-DE2D44C9F625}" type="datetimeFigureOut">
              <a:rPr lang="en-US" smtClean="0"/>
              <a:pPr/>
              <a:t>28.10.19</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E23C657-D366-4EDB-88F8-A95348082FB5}" type="slidenum">
              <a:rPr lang="en-US" smtClean="0"/>
              <a:pPr/>
              <a:t>‹#›</a:t>
            </a:fld>
            <a:endParaRPr lang="en-US"/>
          </a:p>
        </p:txBody>
      </p:sp>
    </p:spTree>
    <p:extLst>
      <p:ext uri="{BB962C8B-B14F-4D97-AF65-F5344CB8AC3E}">
        <p14:creationId xmlns:p14="http://schemas.microsoft.com/office/powerpoint/2010/main" val="2939853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1</a:t>
            </a:fld>
            <a:endParaRPr lang="en-US"/>
          </a:p>
        </p:txBody>
      </p:sp>
    </p:spTree>
    <p:extLst>
      <p:ext uri="{BB962C8B-B14F-4D97-AF65-F5344CB8AC3E}">
        <p14:creationId xmlns:p14="http://schemas.microsoft.com/office/powerpoint/2010/main" val="2466442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normAutofit/>
          </a:bodyPr>
          <a:lstStyle/>
          <a:p>
            <a:r>
              <a:rPr lang="en-US" b="1" dirty="0" smtClean="0"/>
              <a:t> </a:t>
            </a:r>
            <a:endParaRPr lang="he-IL" b="1" dirty="0"/>
          </a:p>
        </p:txBody>
      </p:sp>
      <p:sp>
        <p:nvSpPr>
          <p:cNvPr id="4" name="Slide Number Placeholder 3"/>
          <p:cNvSpPr>
            <a:spLocks noGrp="1"/>
          </p:cNvSpPr>
          <p:nvPr>
            <p:ph type="sldNum" sz="quarter" idx="10"/>
          </p:nvPr>
        </p:nvSpPr>
        <p:spPr/>
        <p:txBody>
          <a:bodyPr/>
          <a:lstStyle/>
          <a:p>
            <a:fld id="{164C7EFC-EF06-454B-B1BC-DB48C8D2EDD8}" type="slidenum">
              <a:rPr lang="he-IL" smtClean="0"/>
              <a:pPr/>
              <a:t>2</a:t>
            </a:fld>
            <a:endParaRPr lang="he-IL"/>
          </a:p>
        </p:txBody>
      </p:sp>
    </p:spTree>
    <p:extLst>
      <p:ext uri="{BB962C8B-B14F-4D97-AF65-F5344CB8AC3E}">
        <p14:creationId xmlns:p14="http://schemas.microsoft.com/office/powerpoint/2010/main" val="3377105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3</a:t>
            </a:fld>
            <a:endParaRPr lang="en-US"/>
          </a:p>
        </p:txBody>
      </p:sp>
    </p:spTree>
    <p:extLst>
      <p:ext uri="{BB962C8B-B14F-4D97-AF65-F5344CB8AC3E}">
        <p14:creationId xmlns:p14="http://schemas.microsoft.com/office/powerpoint/2010/main" val="406080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4</a:t>
            </a:fld>
            <a:endParaRPr lang="en-US"/>
          </a:p>
        </p:txBody>
      </p:sp>
    </p:spTree>
    <p:extLst>
      <p:ext uri="{BB962C8B-B14F-4D97-AF65-F5344CB8AC3E}">
        <p14:creationId xmlns:p14="http://schemas.microsoft.com/office/powerpoint/2010/main" val="2155362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Despite the rapidly growing interest in mindfulness, as Sedlmeier</a:t>
            </a:r>
            <a:r>
              <a:rPr lang="en-US" sz="1200" kern="1200" baseline="0" dirty="0" smtClean="0">
                <a:solidFill>
                  <a:schemeClr val="tx1"/>
                </a:solidFill>
                <a:effectLst/>
                <a:latin typeface="+mn-lt"/>
                <a:ea typeface="+mn-ea"/>
                <a:cs typeface="+mn-cs"/>
              </a:rPr>
              <a:t> has recently said in his excellent </a:t>
            </a:r>
            <a:r>
              <a:rPr lang="en-US" sz="1200" kern="1200" baseline="0" dirty="0" err="1" smtClean="0">
                <a:solidFill>
                  <a:schemeClr val="tx1"/>
                </a:solidFill>
                <a:effectLst/>
                <a:latin typeface="+mn-lt"/>
                <a:ea typeface="+mn-ea"/>
                <a:cs typeface="+mn-cs"/>
              </a:rPr>
              <a:t>Psyc</a:t>
            </a:r>
            <a:r>
              <a:rPr lang="en-US" sz="1200" kern="1200" baseline="0" dirty="0" smtClean="0">
                <a:solidFill>
                  <a:schemeClr val="tx1"/>
                </a:solidFill>
                <a:effectLst/>
                <a:latin typeface="+mn-lt"/>
                <a:ea typeface="+mn-ea"/>
                <a:cs typeface="+mn-cs"/>
              </a:rPr>
              <a:t> Bull review </a:t>
            </a:r>
          </a:p>
          <a:p>
            <a:r>
              <a:rPr lang="en-US" sz="1200" kern="1200" dirty="0" smtClean="0">
                <a:solidFill>
                  <a:schemeClr val="tx1"/>
                </a:solidFill>
                <a:effectLst/>
                <a:latin typeface="+mn-lt"/>
                <a:ea typeface="+mn-ea"/>
                <a:cs typeface="+mn-cs"/>
              </a:rPr>
              <a:t>there is a    “surprising lack of elaborate psychological theories”     that explain how mindfulness works, the nature of the beneficial effects it has and the mechanisms that underlie them </a:t>
            </a:r>
          </a:p>
          <a:p>
            <a:endParaRPr lang="en-US" sz="1200" b="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other influential reviews</a:t>
            </a:r>
            <a:r>
              <a:rPr lang="en-US" sz="1200" kern="1200" baseline="0" dirty="0" smtClean="0">
                <a:solidFill>
                  <a:schemeClr val="tx1"/>
                </a:solidFill>
                <a:effectLst/>
                <a:latin typeface="+mn-lt"/>
                <a:ea typeface="+mn-ea"/>
                <a:cs typeface="+mn-cs"/>
              </a:rPr>
              <a:t> of mindfulness, </a:t>
            </a:r>
            <a:r>
              <a:rPr lang="en-US" sz="1200" kern="1200" dirty="0" smtClean="0">
                <a:solidFill>
                  <a:schemeClr val="tx1"/>
                </a:solidFill>
                <a:effectLst/>
                <a:latin typeface="+mn-lt"/>
                <a:ea typeface="+mn-ea"/>
                <a:cs typeface="+mn-cs"/>
              </a:rPr>
              <a:t>it has been referred to as "mysterious" and "complex", as well as "unclear" and "confusing"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kern="1200" dirty="0" smtClean="0">
                <a:solidFill>
                  <a:schemeClr val="tx1"/>
                </a:solidFill>
                <a:effectLst/>
                <a:latin typeface="+mn-lt"/>
                <a:ea typeface="+mn-ea"/>
                <a:cs typeface="+mn-cs"/>
              </a:rPr>
              <a:t>These descriptions illustrate the elusive nature of this construct. </a:t>
            </a:r>
          </a:p>
          <a:p>
            <a:endParaRPr lang="en-US" b="0"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5</a:t>
            </a:fld>
            <a:endParaRPr lang="en-US"/>
          </a:p>
        </p:txBody>
      </p:sp>
    </p:spTree>
    <p:extLst>
      <p:ext uri="{BB962C8B-B14F-4D97-AF65-F5344CB8AC3E}">
        <p14:creationId xmlns:p14="http://schemas.microsoft.com/office/powerpoint/2010/main" val="2092460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this talk </a:t>
            </a:r>
            <a:r>
              <a:rPr lang="en-US" sz="1200" kern="1200" dirty="0" smtClean="0">
                <a:solidFill>
                  <a:schemeClr val="tx1"/>
                </a:solidFill>
                <a:effectLst/>
                <a:latin typeface="+mn-lt"/>
                <a:ea typeface="+mn-ea"/>
                <a:cs typeface="+mn-cs"/>
              </a:rPr>
              <a:t>I will propose a theoretical conceptualization of mindfulness,</a:t>
            </a:r>
            <a:r>
              <a:rPr lang="en-US" sz="1200" kern="1200" baseline="0" dirty="0" smtClean="0">
                <a:solidFill>
                  <a:schemeClr val="tx1"/>
                </a:solidFill>
                <a:effectLst/>
                <a:latin typeface="+mn-lt"/>
                <a:ea typeface="+mn-ea"/>
                <a:cs typeface="+mn-cs"/>
              </a:rPr>
              <a:t> which is based on the perspective of a current influential theory– Trope and Liberman’s </a:t>
            </a:r>
            <a:r>
              <a:rPr lang="en-US" sz="1200" kern="1200" dirty="0" smtClean="0">
                <a:solidFill>
                  <a:schemeClr val="tx1"/>
                </a:solidFill>
                <a:effectLst/>
                <a:latin typeface="+mn-lt"/>
                <a:ea typeface="+mn-ea"/>
                <a:cs typeface="+mn-cs"/>
              </a:rPr>
              <a:t> Construal Level</a:t>
            </a:r>
            <a:r>
              <a:rPr lang="en-US" sz="1200" kern="1200" baseline="0" dirty="0" smtClean="0">
                <a:solidFill>
                  <a:schemeClr val="tx1"/>
                </a:solidFill>
                <a:effectLst/>
                <a:latin typeface="+mn-lt"/>
                <a:ea typeface="+mn-ea"/>
                <a:cs typeface="+mn-cs"/>
              </a:rPr>
              <a:t> T</a:t>
            </a:r>
            <a:r>
              <a:rPr lang="en-US" sz="1200" kern="1200" dirty="0" smtClean="0">
                <a:solidFill>
                  <a:schemeClr val="tx1"/>
                </a:solidFill>
                <a:effectLst/>
                <a:latin typeface="+mn-lt"/>
                <a:ea typeface="+mn-ea"/>
                <a:cs typeface="+mn-cs"/>
              </a:rPr>
              <a:t>heory</a:t>
            </a:r>
            <a:endParaRPr lang="en-US" b="0" u="sng" baseline="0" dirty="0" smtClean="0">
              <a:solidFill>
                <a:srgbClr val="FF0000"/>
              </a:solidFill>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6</a:t>
            </a:fld>
            <a:endParaRPr lang="en-US"/>
          </a:p>
        </p:txBody>
      </p:sp>
    </p:spTree>
    <p:extLst>
      <p:ext uri="{BB962C8B-B14F-4D97-AF65-F5344CB8AC3E}">
        <p14:creationId xmlns:p14="http://schemas.microsoft.com/office/powerpoint/2010/main" val="3441656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7</a:t>
            </a:fld>
            <a:endParaRPr lang="en-US"/>
          </a:p>
        </p:txBody>
      </p:sp>
    </p:spTree>
    <p:extLst>
      <p:ext uri="{BB962C8B-B14F-4D97-AF65-F5344CB8AC3E}">
        <p14:creationId xmlns:p14="http://schemas.microsoft.com/office/powerpoint/2010/main" val="2896276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normAutofit/>
          </a:bodyPr>
          <a:lstStyle/>
          <a:p>
            <a:pPr marL="0" indent="0">
              <a:buFont typeface="Wingdings" pitchFamily="2" charset="2"/>
              <a:buNone/>
            </a:pPr>
            <a:r>
              <a:rPr lang="en-US" sz="1200" kern="1200" dirty="0" smtClean="0">
                <a:solidFill>
                  <a:schemeClr val="tx1"/>
                </a:solidFill>
                <a:effectLst/>
                <a:latin typeface="+mn-lt"/>
                <a:ea typeface="+mn-ea"/>
                <a:cs typeface="+mn-cs"/>
              </a:rPr>
              <a:t>According to CLT, we can represent any event or object at different levels of construal. </a:t>
            </a:r>
          </a:p>
          <a:p>
            <a:pPr marL="0" indent="0">
              <a:buFont typeface="Wingdings" pitchFamily="2" charset="2"/>
              <a:buNone/>
            </a:pPr>
            <a:endParaRPr lang="en-US" sz="1200" kern="1200" dirty="0" smtClean="0">
              <a:solidFill>
                <a:schemeClr val="tx1"/>
              </a:solidFill>
              <a:effectLst/>
              <a:latin typeface="+mn-lt"/>
              <a:ea typeface="+mn-ea"/>
              <a:cs typeface="+mn-cs"/>
            </a:endParaRPr>
          </a:p>
          <a:p>
            <a:pPr marL="0" indent="0">
              <a:buFont typeface="Wingdings" pitchFamily="2" charset="2"/>
              <a:buNone/>
            </a:pPr>
            <a:r>
              <a:rPr lang="en-US" sz="1200" kern="1200" dirty="0" smtClean="0">
                <a:solidFill>
                  <a:schemeClr val="tx1"/>
                </a:solidFill>
                <a:effectLst/>
                <a:latin typeface="+mn-lt"/>
                <a:ea typeface="+mn-ea"/>
                <a:cs typeface="+mn-cs"/>
              </a:rPr>
              <a:t>Construal level is the extent to which thinking is abstract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 concrete </a:t>
            </a:r>
          </a:p>
          <a:p>
            <a:pPr marL="0" indent="0">
              <a:buFont typeface="Wingdings" pitchFamily="2" charset="2"/>
              <a:buNone/>
            </a:pPr>
            <a:endParaRPr lang="en-US" b="1" dirty="0" smtClean="0"/>
          </a:p>
          <a:p>
            <a:pPr marL="0" indent="0">
              <a:buFont typeface="Wingdings" pitchFamily="2" charset="2"/>
              <a:buNone/>
            </a:pPr>
            <a:r>
              <a:rPr lang="en-US" sz="1200" kern="1200" dirty="0" smtClean="0">
                <a:solidFill>
                  <a:schemeClr val="tx1"/>
                </a:solidFill>
                <a:effectLst/>
                <a:latin typeface="+mn-lt"/>
                <a:ea typeface="+mn-ea"/>
                <a:cs typeface="+mn-cs"/>
              </a:rPr>
              <a:t>Lower-level construals are concrete, relatively non-schematic and </a:t>
            </a:r>
            <a:r>
              <a:rPr lang="en-US" sz="1200" b="0" kern="1200" dirty="0" smtClean="0">
                <a:solidFill>
                  <a:schemeClr val="tx1"/>
                </a:solidFill>
                <a:effectLst/>
                <a:latin typeface="+mn-lt"/>
                <a:ea typeface="+mn-ea"/>
                <a:cs typeface="+mn-cs"/>
              </a:rPr>
              <a:t>contextualized representations,</a:t>
            </a:r>
          </a:p>
          <a:p>
            <a:pPr marL="0" indent="0">
              <a:buFont typeface="Wingdings" pitchFamily="2" charset="2"/>
              <a:buNone/>
            </a:pPr>
            <a:endParaRPr lang="en-US" sz="1200" b="0" kern="1200" dirty="0" smtClean="0">
              <a:solidFill>
                <a:schemeClr val="tx1"/>
              </a:solidFill>
              <a:effectLst/>
              <a:latin typeface="+mn-lt"/>
              <a:ea typeface="+mn-ea"/>
              <a:cs typeface="+mn-cs"/>
            </a:endParaRPr>
          </a:p>
          <a:p>
            <a:pPr marL="0" indent="0">
              <a:buFont typeface="Wingdings" pitchFamily="2" charset="2"/>
              <a:buNone/>
            </a:pPr>
            <a:r>
              <a:rPr lang="en-US" sz="1200" b="0" kern="1200" dirty="0" smtClean="0">
                <a:solidFill>
                  <a:schemeClr val="tx1"/>
                </a:solidFill>
                <a:effectLst/>
                <a:latin typeface="+mn-lt"/>
                <a:ea typeface="+mn-ea"/>
                <a:cs typeface="+mn-cs"/>
              </a:rPr>
              <a:t>while higher-level construals are more abstract, schematic, and decontextualized. </a:t>
            </a:r>
          </a:p>
          <a:p>
            <a:pPr marL="0" indent="0">
              <a:buFont typeface="Wingdings" pitchFamily="2" charset="2"/>
              <a:buNone/>
            </a:pPr>
            <a:endParaRPr lang="en-US" sz="1200" b="0" kern="1200" dirty="0" smtClean="0">
              <a:solidFill>
                <a:schemeClr val="tx1"/>
              </a:solidFill>
              <a:effectLst/>
              <a:latin typeface="+mn-lt"/>
              <a:ea typeface="+mn-ea"/>
              <a:cs typeface="+mn-cs"/>
            </a:endParaRPr>
          </a:p>
          <a:p>
            <a:pPr marL="0" indent="0">
              <a:buFont typeface="Wingdings" pitchFamily="2" charset="2"/>
              <a:buNone/>
            </a:pPr>
            <a:r>
              <a:rPr lang="en-US" sz="1200" b="0" kern="1200" dirty="0" smtClean="0">
                <a:solidFill>
                  <a:schemeClr val="tx1"/>
                </a:solidFill>
                <a:effectLst/>
                <a:latin typeface="+mn-lt"/>
                <a:ea typeface="+mn-ea"/>
                <a:cs typeface="+mn-cs"/>
              </a:rPr>
              <a:t>So, for example, we can think of</a:t>
            </a:r>
            <a:r>
              <a:rPr lang="en-US" sz="1200" b="0" kern="1200" baseline="0" dirty="0" smtClean="0">
                <a:solidFill>
                  <a:schemeClr val="tx1"/>
                </a:solidFill>
                <a:effectLst/>
                <a:latin typeface="+mn-lt"/>
                <a:ea typeface="+mn-ea"/>
                <a:cs typeface="+mn-cs"/>
              </a:rPr>
              <a:t> ‘reading’ as ‘following lines of text’ – that’s a lower-level construal, </a:t>
            </a:r>
          </a:p>
          <a:p>
            <a:pPr marL="0" indent="0">
              <a:buFont typeface="Wingdings" pitchFamily="2" charset="2"/>
              <a:buNone/>
            </a:pPr>
            <a:r>
              <a:rPr lang="en-US" sz="1200" b="0" kern="1200" baseline="0" dirty="0" smtClean="0">
                <a:solidFill>
                  <a:schemeClr val="tx1"/>
                </a:solidFill>
                <a:effectLst/>
                <a:latin typeface="+mn-lt"/>
                <a:ea typeface="+mn-ea"/>
                <a:cs typeface="+mn-cs"/>
              </a:rPr>
              <a:t>But we can also use higher construals, and refer to the act of reading as ‘acquiring knowledge’</a:t>
            </a:r>
            <a:endParaRPr lang="he-IL" b="0" dirty="0"/>
          </a:p>
        </p:txBody>
      </p:sp>
      <p:sp>
        <p:nvSpPr>
          <p:cNvPr id="4" name="Slide Number Placeholder 3"/>
          <p:cNvSpPr>
            <a:spLocks noGrp="1"/>
          </p:cNvSpPr>
          <p:nvPr>
            <p:ph type="sldNum" sz="quarter" idx="10"/>
          </p:nvPr>
        </p:nvSpPr>
        <p:spPr/>
        <p:txBody>
          <a:bodyPr/>
          <a:lstStyle/>
          <a:p>
            <a:fld id="{164C7EFC-EF06-454B-B1BC-DB48C8D2EDD8}" type="slidenum">
              <a:rPr lang="he-IL" smtClean="0"/>
              <a:pPr/>
              <a:t>8</a:t>
            </a:fld>
            <a:endParaRPr lang="he-IL"/>
          </a:p>
        </p:txBody>
      </p:sp>
    </p:spTree>
    <p:extLst>
      <p:ext uri="{BB962C8B-B14F-4D97-AF65-F5344CB8AC3E}">
        <p14:creationId xmlns:p14="http://schemas.microsoft.com/office/powerpoint/2010/main" val="2059975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CLT also argues that we use higher-level construals to </a:t>
            </a:r>
            <a:r>
              <a:rPr lang="en-US" sz="1200" b="1" u="sng" kern="1200" dirty="0" smtClean="0">
                <a:solidFill>
                  <a:schemeClr val="tx1"/>
                </a:solidFill>
                <a:effectLst/>
                <a:latin typeface="+mn-lt"/>
                <a:ea typeface="+mn-ea"/>
                <a:cs typeface="+mn-cs"/>
              </a:rPr>
              <a:t>mentally construct </a:t>
            </a:r>
            <a:r>
              <a:rPr lang="en-US" sz="1200" kern="1200" dirty="0" smtClean="0">
                <a:solidFill>
                  <a:schemeClr val="tx1"/>
                </a:solidFill>
                <a:effectLst/>
                <a:latin typeface="+mn-lt"/>
                <a:ea typeface="+mn-ea"/>
                <a:cs typeface="+mn-cs"/>
              </a:rPr>
              <a:t>distant objects or events. </a:t>
            </a:r>
          </a:p>
          <a:p>
            <a:r>
              <a:rPr lang="en-US" sz="1200" kern="1200" dirty="0" smtClean="0">
                <a:solidFill>
                  <a:schemeClr val="tx1"/>
                </a:solidFill>
                <a:effectLst/>
                <a:latin typeface="+mn-lt"/>
                <a:ea typeface="+mn-ea"/>
                <a:cs typeface="+mn-cs"/>
              </a:rPr>
              <a:t>So, even though our experience of the world is bound to the self in the here and now, we can mentally transcend this along different dimensions of psychological distance, and think of different times, places, or people </a:t>
            </a:r>
          </a:p>
          <a:p>
            <a:endParaRPr lang="en-US" sz="1200" b="1" u="sng"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64C7EFC-EF06-454B-B1BC-DB48C8D2EDD8}" type="slidenum">
              <a:rPr lang="he-IL" smtClean="0"/>
              <a:pPr/>
              <a:t>9</a:t>
            </a:fld>
            <a:endParaRPr lang="he-IL"/>
          </a:p>
        </p:txBody>
      </p:sp>
    </p:spTree>
    <p:extLst>
      <p:ext uri="{BB962C8B-B14F-4D97-AF65-F5344CB8AC3E}">
        <p14:creationId xmlns:p14="http://schemas.microsoft.com/office/powerpoint/2010/main" val="1166121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normAutofit/>
          </a:bodyPr>
          <a:lstStyle/>
          <a:p>
            <a:r>
              <a:rPr lang="en-US" sz="1200" b="0" i="0" u="none" kern="120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we do so using high-level construals which convey the essential features of events and objects, which remain invariant across different distances,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remove more incidental, situation-specific features.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a:t>
            </a:r>
            <a:r>
              <a:rPr lang="en-US" sz="1200" kern="1200" baseline="0" dirty="0" smtClean="0">
                <a:solidFill>
                  <a:schemeClr val="tx1"/>
                </a:solidFill>
                <a:effectLst/>
                <a:latin typeface="+mn-lt"/>
                <a:ea typeface="+mn-ea"/>
                <a:cs typeface="+mn-cs"/>
              </a:rPr>
              <a:t> a few months back when I thought of this talk --- </a:t>
            </a:r>
            <a:r>
              <a:rPr lang="en-US" sz="1200" b="1" u="sng" kern="1200" baseline="0" dirty="0" smtClean="0">
                <a:solidFill>
                  <a:schemeClr val="tx1"/>
                </a:solidFill>
                <a:effectLst/>
                <a:latin typeface="+mn-lt"/>
                <a:ea typeface="+mn-ea"/>
                <a:cs typeface="+mn-cs"/>
              </a:rPr>
              <a:t>and it was still in the distant future </a:t>
            </a:r>
            <a:r>
              <a:rPr lang="en-US" sz="1200" kern="1200" baseline="0" dirty="0" smtClean="0">
                <a:solidFill>
                  <a:schemeClr val="tx1"/>
                </a:solidFill>
                <a:effectLst/>
                <a:latin typeface="+mn-lt"/>
                <a:ea typeface="+mn-ea"/>
                <a:cs typeface="+mn-cs"/>
              </a:rPr>
              <a:t>-- I thought about the subject, and that it’s going to take place at XXX.       But in the past week, my thinking was much more detailed and concrete – the actual room, the exact time, or the size of the font in each slide….</a:t>
            </a:r>
          </a:p>
        </p:txBody>
      </p:sp>
      <p:sp>
        <p:nvSpPr>
          <p:cNvPr id="4" name="Slide Number Placeholder 3"/>
          <p:cNvSpPr>
            <a:spLocks noGrp="1"/>
          </p:cNvSpPr>
          <p:nvPr>
            <p:ph type="sldNum" sz="quarter" idx="10"/>
          </p:nvPr>
        </p:nvSpPr>
        <p:spPr/>
        <p:txBody>
          <a:bodyPr/>
          <a:lstStyle/>
          <a:p>
            <a:fld id="{164C7EFC-EF06-454B-B1BC-DB48C8D2EDD8}" type="slidenum">
              <a:rPr lang="he-IL" smtClean="0"/>
              <a:pPr/>
              <a:t>10</a:t>
            </a:fld>
            <a:endParaRPr lang="he-IL"/>
          </a:p>
        </p:txBody>
      </p:sp>
    </p:spTree>
    <p:extLst>
      <p:ext uri="{BB962C8B-B14F-4D97-AF65-F5344CB8AC3E}">
        <p14:creationId xmlns:p14="http://schemas.microsoft.com/office/powerpoint/2010/main" val="3010217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11</a:t>
            </a:fld>
            <a:endParaRPr lang="en-US"/>
          </a:p>
        </p:txBody>
      </p:sp>
    </p:spTree>
    <p:extLst>
      <p:ext uri="{BB962C8B-B14F-4D97-AF65-F5344CB8AC3E}">
        <p14:creationId xmlns:p14="http://schemas.microsoft.com/office/powerpoint/2010/main" val="1624408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CLT associates low psychological distance and low-level construals with automatic, habitual behaviors and with poor self-control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concrete thinking facilitate decision making that is based on local, immediate incentives and not so much on global, abstract considerations, and this often results in self-control failure.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12</a:t>
            </a:fld>
            <a:endParaRPr lang="en-US"/>
          </a:p>
        </p:txBody>
      </p:sp>
    </p:spTree>
    <p:extLst>
      <p:ext uri="{BB962C8B-B14F-4D97-AF65-F5344CB8AC3E}">
        <p14:creationId xmlns:p14="http://schemas.microsoft.com/office/powerpoint/2010/main" val="1035233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Several lines</a:t>
            </a:r>
            <a:r>
              <a:rPr lang="en-US" sz="1200" kern="1200" baseline="0" dirty="0" smtClean="0">
                <a:solidFill>
                  <a:schemeClr val="tx1"/>
                </a:solidFill>
                <a:effectLst/>
                <a:latin typeface="+mn-lt"/>
                <a:ea typeface="+mn-ea"/>
                <a:cs typeface="+mn-cs"/>
              </a:rPr>
              <a:t> of research provide </a:t>
            </a:r>
            <a:r>
              <a:rPr lang="en-US" sz="1200" kern="1200" dirty="0" smtClean="0">
                <a:solidFill>
                  <a:schemeClr val="tx1"/>
                </a:solidFill>
                <a:effectLst/>
                <a:latin typeface="+mn-lt"/>
                <a:ea typeface="+mn-ea"/>
                <a:cs typeface="+mn-cs"/>
              </a:rPr>
              <a:t>support for this hypothesis.  </a:t>
            </a:r>
          </a:p>
          <a:p>
            <a:endParaRPr lang="en-US" sz="1200" b="1" u="sng"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research on delayed gratification showed that greater temporal or spatial distance from a tempting object promotes children's ability to use self-control,   as does thinking about a tempting object in abstract terms (</a:t>
            </a:r>
            <a:r>
              <a:rPr lang="en-US" sz="1200" kern="1200" dirty="0" err="1" smtClean="0">
                <a:solidFill>
                  <a:schemeClr val="tx1"/>
                </a:solidFill>
                <a:effectLst/>
                <a:latin typeface="+mn-lt"/>
                <a:ea typeface="+mn-ea"/>
                <a:cs typeface="+mn-cs"/>
              </a:rPr>
              <a:t>Mischel</a:t>
            </a:r>
            <a:r>
              <a:rPr lang="en-US" sz="1200" kern="1200" dirty="0" smtClean="0">
                <a:solidFill>
                  <a:schemeClr val="tx1"/>
                </a:solidFill>
                <a:effectLst/>
                <a:latin typeface="+mn-lt"/>
                <a:ea typeface="+mn-ea"/>
                <a:cs typeface="+mn-cs"/>
              </a:rPr>
              <a:t> et al., 1989).</a:t>
            </a:r>
          </a:p>
          <a:p>
            <a:r>
              <a:rPr lang="en-US" sz="1200" kern="1200" dirty="0" smtClean="0">
                <a:solidFill>
                  <a:schemeClr val="tx1"/>
                </a:solidFill>
                <a:effectLst/>
                <a:latin typeface="+mn-lt"/>
                <a:ea typeface="+mn-ea"/>
                <a:cs typeface="+mn-cs"/>
              </a:rPr>
              <a:t> Fujita et al. (2006) showed that even priming participants with lower level construals (e.g., generating category labels vs. exemplars that induces high vs. low-level construals) decreases self-control. </a:t>
            </a:r>
          </a:p>
          <a:p>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13</a:t>
            </a:fld>
            <a:endParaRPr lang="en-US"/>
          </a:p>
        </p:txBody>
      </p:sp>
    </p:spTree>
    <p:extLst>
      <p:ext uri="{BB962C8B-B14F-4D97-AF65-F5344CB8AC3E}">
        <p14:creationId xmlns:p14="http://schemas.microsoft.com/office/powerpoint/2010/main" val="3992910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Based on the perspective of CLT, mindfulness seems to involve both low psychological distance from experiences and low construal level of them:</a:t>
            </a:r>
            <a:r>
              <a:rPr lang="en-US" sz="1200" kern="1200" baseline="0" dirty="0" smtClean="0">
                <a:solidFill>
                  <a:schemeClr val="tx1"/>
                </a:solidFill>
                <a:effectLst/>
                <a:latin typeface="+mn-lt"/>
                <a:ea typeface="+mn-ea"/>
                <a:cs typeface="+mn-cs"/>
              </a:rPr>
              <a:t>   </a:t>
            </a:r>
          </a:p>
          <a:p>
            <a:r>
              <a:rPr lang="en-US" sz="1200" kern="1200" baseline="0" dirty="0" smtClean="0">
                <a:solidFill>
                  <a:schemeClr val="tx1"/>
                </a:solidFill>
                <a:effectLst/>
                <a:latin typeface="+mn-lt"/>
                <a:ea typeface="+mn-ea"/>
                <a:cs typeface="+mn-cs"/>
              </a:rPr>
              <a:t> “</a:t>
            </a:r>
            <a:r>
              <a:rPr lang="en-US" sz="1200" dirty="0" smtClean="0"/>
              <a:t>Attending to </a:t>
            </a:r>
            <a:r>
              <a:rPr lang="en-US" sz="1200" b="1" u="sng" dirty="0" smtClean="0"/>
              <a:t>experience itself</a:t>
            </a:r>
            <a:r>
              <a:rPr lang="en-US" sz="1200" dirty="0" smtClean="0"/>
              <a:t>, </a:t>
            </a:r>
            <a:r>
              <a:rPr lang="en-US" sz="1200" b="1" u="sng" dirty="0" smtClean="0">
                <a:solidFill>
                  <a:srgbClr val="0000CC"/>
                </a:solidFill>
              </a:rPr>
              <a:t>as it presents itself</a:t>
            </a:r>
            <a:r>
              <a:rPr lang="en-US" sz="1200" b="1" dirty="0" smtClean="0">
                <a:solidFill>
                  <a:srgbClr val="0000CC"/>
                </a:solidFill>
              </a:rPr>
              <a:t>  </a:t>
            </a:r>
            <a:r>
              <a:rPr lang="en-US" sz="1200" b="0" dirty="0" smtClean="0">
                <a:solidFill>
                  <a:srgbClr val="0000CC"/>
                </a:solidFill>
              </a:rPr>
              <a:t>[low construals]  </a:t>
            </a:r>
            <a:r>
              <a:rPr lang="en-US" sz="1200" dirty="0" smtClean="0"/>
              <a:t>in the </a:t>
            </a:r>
            <a:r>
              <a:rPr lang="en-US" sz="1200" b="1" u="sng" dirty="0" smtClean="0">
                <a:solidFill>
                  <a:srgbClr val="0000CC"/>
                </a:solidFill>
              </a:rPr>
              <a:t>here and now</a:t>
            </a:r>
            <a:r>
              <a:rPr lang="he-IL" sz="1200" dirty="0" smtClean="0"/>
              <a:t>"</a:t>
            </a:r>
            <a:r>
              <a:rPr lang="en-US" sz="1200" dirty="0" smtClean="0"/>
              <a:t>  [low psych</a:t>
            </a:r>
            <a:r>
              <a:rPr lang="en-US" sz="1200" baseline="0" dirty="0" smtClean="0"/>
              <a:t> distance]</a:t>
            </a:r>
          </a:p>
          <a:p>
            <a:endParaRPr lang="en-US" sz="1200" kern="1200" baseline="0" dirty="0" smtClean="0">
              <a:solidFill>
                <a:schemeClr val="tx1"/>
              </a:solidFill>
              <a:effectLst/>
              <a:latin typeface="+mn-lt"/>
              <a:ea typeface="+mn-ea"/>
              <a:cs typeface="+mn-cs"/>
            </a:endParaRPr>
          </a:p>
          <a:p>
            <a:r>
              <a:rPr lang="en-US" sz="1800" dirty="0" smtClean="0"/>
              <a:t>Mindfulness practice: </a:t>
            </a:r>
            <a:r>
              <a:rPr lang="en-US" sz="1800" i="1" dirty="0" smtClean="0">
                <a:solidFill>
                  <a:srgbClr val="0000CC"/>
                </a:solidFill>
              </a:rPr>
              <a:t>“Feel the air as it goes through the nostrils in and out as you breath…”</a:t>
            </a:r>
          </a:p>
          <a:p>
            <a:r>
              <a:rPr lang="en-US" sz="1800" b="1" i="0" dirty="0" smtClean="0">
                <a:solidFill>
                  <a:srgbClr val="0000CC"/>
                </a:solidFill>
              </a:rPr>
              <a:t>Very close psychological distance</a:t>
            </a:r>
            <a:r>
              <a:rPr lang="en-US" sz="1800" b="1" i="0" baseline="0" dirty="0" smtClean="0">
                <a:solidFill>
                  <a:srgbClr val="0000CC"/>
                </a:solidFill>
              </a:rPr>
              <a:t> from the actual present experience. </a:t>
            </a:r>
            <a:endParaRPr lang="en-US" sz="1800" b="1" i="0" dirty="0" smtClean="0">
              <a:solidFill>
                <a:srgbClr val="0000CC"/>
              </a:solidFill>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64C7EFC-EF06-454B-B1BC-DB48C8D2EDD8}" type="slidenum">
              <a:rPr lang="he-IL" smtClean="0"/>
              <a:pPr/>
              <a:t>14</a:t>
            </a:fld>
            <a:endParaRPr lang="he-IL"/>
          </a:p>
        </p:txBody>
      </p:sp>
    </p:spTree>
    <p:extLst>
      <p:ext uri="{BB962C8B-B14F-4D97-AF65-F5344CB8AC3E}">
        <p14:creationId xmlns:p14="http://schemas.microsoft.com/office/powerpoint/2010/main" val="3969942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mindfulness involves both low psychological distance from experiences (e.g., "here and now") and low construal level of them (e.g., perceiving stimuli "as they are”; Brown et al., 2007). </a:t>
            </a:r>
          </a:p>
        </p:txBody>
      </p:sp>
      <p:sp>
        <p:nvSpPr>
          <p:cNvPr id="4" name="Slide Number Placeholder 3"/>
          <p:cNvSpPr>
            <a:spLocks noGrp="1"/>
          </p:cNvSpPr>
          <p:nvPr>
            <p:ph type="sldNum" sz="quarter" idx="10"/>
          </p:nvPr>
        </p:nvSpPr>
        <p:spPr/>
        <p:txBody>
          <a:bodyPr/>
          <a:lstStyle/>
          <a:p>
            <a:fld id="{164C7EFC-EF06-454B-B1BC-DB48C8D2EDD8}" type="slidenum">
              <a:rPr lang="he-IL" smtClean="0"/>
              <a:pPr/>
              <a:t>15</a:t>
            </a:fld>
            <a:endParaRPr lang="he-IL"/>
          </a:p>
        </p:txBody>
      </p:sp>
    </p:spTree>
    <p:extLst>
      <p:ext uri="{BB962C8B-B14F-4D97-AF65-F5344CB8AC3E}">
        <p14:creationId xmlns:p14="http://schemas.microsoft.com/office/powerpoint/2010/main" val="313222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However, mindfulness does </a:t>
            </a:r>
            <a:r>
              <a:rPr lang="en-US" sz="1200" u="sng" kern="1200" dirty="0" smtClean="0">
                <a:solidFill>
                  <a:schemeClr val="tx1"/>
                </a:solidFill>
                <a:effectLst/>
                <a:latin typeface="+mn-lt"/>
                <a:ea typeface="+mn-ea"/>
                <a:cs typeface="+mn-cs"/>
              </a:rPr>
              <a:t>not</a:t>
            </a:r>
            <a:r>
              <a:rPr lang="en-US" sz="1200" kern="1200" dirty="0" smtClean="0">
                <a:solidFill>
                  <a:schemeClr val="tx1"/>
                </a:solidFill>
                <a:effectLst/>
                <a:latin typeface="+mn-lt"/>
                <a:ea typeface="+mn-ea"/>
                <a:cs typeface="+mn-cs"/>
              </a:rPr>
              <a:t> impair self-control.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actually</a:t>
            </a:r>
            <a:r>
              <a:rPr lang="en-US" sz="1200" kern="1200" baseline="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rPr>
              <a:t>increases</a:t>
            </a:r>
            <a:r>
              <a:rPr lang="en-US" sz="1200" kern="1200" dirty="0" smtClean="0">
                <a:solidFill>
                  <a:schemeClr val="tx1"/>
                </a:solidFill>
                <a:effectLst/>
                <a:latin typeface="+mn-lt"/>
                <a:ea typeface="+mn-ea"/>
                <a:cs typeface="+mn-cs"/>
              </a:rPr>
              <a:t> self-control and self-regulation.</a:t>
            </a:r>
          </a:p>
          <a:p>
            <a:endParaRPr lang="en-US" sz="1200" kern="120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Meditators are able to sit steal </a:t>
            </a:r>
            <a:r>
              <a:rPr lang="en-US" sz="1200" kern="1200" dirty="0" smtClean="0">
                <a:solidFill>
                  <a:schemeClr val="tx1"/>
                </a:solidFill>
                <a:effectLst/>
                <a:latin typeface="+mn-lt"/>
                <a:ea typeface="+mn-ea"/>
                <a:cs typeface="+mn-cs"/>
              </a:rPr>
              <a:t>to observe their experiences – emotions, thoughts, impulses, discomfort</a:t>
            </a:r>
            <a:r>
              <a:rPr lang="en-US" sz="1200" kern="1200" baseline="0" dirty="0" smtClean="0">
                <a:solidFill>
                  <a:schemeClr val="tx1"/>
                </a:solidFill>
                <a:effectLst/>
                <a:latin typeface="+mn-lt"/>
                <a:ea typeface="+mn-ea"/>
                <a:cs typeface="+mn-cs"/>
              </a:rPr>
              <a:t> – </a:t>
            </a:r>
            <a:r>
              <a:rPr lang="en-US" sz="1200" kern="1200" dirty="0" smtClean="0">
                <a:solidFill>
                  <a:schemeClr val="tx1"/>
                </a:solidFill>
                <a:effectLst/>
                <a:latin typeface="+mn-lt"/>
                <a:ea typeface="+mn-ea"/>
                <a:cs typeface="+mn-cs"/>
              </a:rPr>
              <a:t>without reacting to them automatically, and without</a:t>
            </a:r>
            <a:r>
              <a:rPr lang="en-US" sz="1200" kern="1200" baseline="0" dirty="0" smtClean="0">
                <a:solidFill>
                  <a:schemeClr val="tx1"/>
                </a:solidFill>
                <a:effectLst/>
                <a:latin typeface="+mn-lt"/>
                <a:ea typeface="+mn-ea"/>
                <a:cs typeface="+mn-cs"/>
              </a:rPr>
              <a:t> changing their posture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dirty="0" smtClean="0"/>
              <a:t>And of course, many studies show that mindfulness increases self-control and self-regulation</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16</a:t>
            </a:fld>
            <a:endParaRPr lang="en-US"/>
          </a:p>
        </p:txBody>
      </p:sp>
    </p:spTree>
    <p:extLst>
      <p:ext uri="{BB962C8B-B14F-4D97-AF65-F5344CB8AC3E}">
        <p14:creationId xmlns:p14="http://schemas.microsoft.com/office/powerpoint/2010/main" val="378923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so, according to CLT, defining mindfulness as involving low psychological distance from the present moment seems to contradict the inherent non-reactive nature</a:t>
            </a:r>
            <a:r>
              <a:rPr lang="en-US" sz="1200" kern="1200" baseline="0" dirty="0" smtClean="0">
                <a:solidFill>
                  <a:schemeClr val="tx1"/>
                </a:solidFill>
                <a:effectLst/>
                <a:latin typeface="+mn-lt"/>
                <a:ea typeface="+mn-ea"/>
                <a:cs typeface="+mn-cs"/>
              </a:rPr>
              <a:t> of this state.                </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17</a:t>
            </a:fld>
            <a:endParaRPr lang="en-US"/>
          </a:p>
        </p:txBody>
      </p:sp>
    </p:spTree>
    <p:extLst>
      <p:ext uri="{BB962C8B-B14F-4D97-AF65-F5344CB8AC3E}">
        <p14:creationId xmlns:p14="http://schemas.microsoft.com/office/powerpoint/2010/main" val="383342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18</a:t>
            </a:fld>
            <a:endParaRPr lang="en-US"/>
          </a:p>
        </p:txBody>
      </p:sp>
    </p:spTree>
    <p:extLst>
      <p:ext uri="{BB962C8B-B14F-4D97-AF65-F5344CB8AC3E}">
        <p14:creationId xmlns:p14="http://schemas.microsoft.com/office/powerpoint/2010/main" val="306994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Garamond"/>
                <a:ea typeface="+mn-ea"/>
                <a:cs typeface="+mn-cs"/>
              </a:rPr>
              <a:t>Does mindfulness involve low or high psychological distance? Does it entail a concrete, non-conceptual view of experiences, or an abstract representation of them? </a:t>
            </a:r>
          </a:p>
          <a:p>
            <a:r>
              <a:rPr lang="en-US" sz="1200" kern="1200" dirty="0" smtClean="0">
                <a:solidFill>
                  <a:schemeClr val="tx1"/>
                </a:solidFill>
                <a:effectLst/>
                <a:latin typeface="+mn-lt"/>
                <a:ea typeface="+mn-ea"/>
                <a:cs typeface="+mn-cs"/>
              </a:rPr>
              <a:t>How can this be resolved??</a:t>
            </a:r>
          </a:p>
          <a:p>
            <a:endParaRPr lang="en-US" b="1" baseline="0" dirty="0" smtClean="0"/>
          </a:p>
          <a:p>
            <a:r>
              <a:rPr lang="en-US" dirty="0" smtClean="0"/>
              <a:t>Perhaps we need to look</a:t>
            </a:r>
            <a:r>
              <a:rPr lang="en-US" baseline="0" dirty="0" smtClean="0"/>
              <a:t> at the nature of our experiences…</a:t>
            </a:r>
          </a:p>
          <a:p>
            <a:endParaRPr lang="en-US" dirty="0" smtClean="0"/>
          </a:p>
        </p:txBody>
      </p:sp>
      <p:sp>
        <p:nvSpPr>
          <p:cNvPr id="4" name="Slide Number Placeholder 3"/>
          <p:cNvSpPr>
            <a:spLocks noGrp="1"/>
          </p:cNvSpPr>
          <p:nvPr>
            <p:ph type="sldNum" sz="quarter" idx="10"/>
          </p:nvPr>
        </p:nvSpPr>
        <p:spPr/>
        <p:txBody>
          <a:bodyPr/>
          <a:lstStyle/>
          <a:p>
            <a:fld id="{FE23C657-D366-4EDB-88F8-A95348082FB5}" type="slidenum">
              <a:rPr lang="en-US" smtClean="0"/>
              <a:pPr/>
              <a:t>19</a:t>
            </a:fld>
            <a:endParaRPr lang="en-US"/>
          </a:p>
        </p:txBody>
      </p:sp>
    </p:spTree>
    <p:extLst>
      <p:ext uri="{BB962C8B-B14F-4D97-AF65-F5344CB8AC3E}">
        <p14:creationId xmlns:p14="http://schemas.microsoft.com/office/powerpoint/2010/main" val="3829377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20</a:t>
            </a:fld>
            <a:endParaRPr lang="en-US"/>
          </a:p>
        </p:txBody>
      </p:sp>
    </p:spTree>
    <p:extLst>
      <p:ext uri="{BB962C8B-B14F-4D97-AF65-F5344CB8AC3E}">
        <p14:creationId xmlns:p14="http://schemas.microsoft.com/office/powerpoint/2010/main" val="1624253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a:t>
            </a:r>
            <a:r>
              <a:rPr lang="en-US" sz="1200" kern="1200" baseline="0" dirty="0" smtClean="0">
                <a:solidFill>
                  <a:schemeClr val="tx1"/>
                </a:solidFill>
                <a:effectLst/>
                <a:latin typeface="+mn-lt"/>
                <a:ea typeface="+mn-ea"/>
                <a:cs typeface="+mn-cs"/>
              </a:rPr>
              <a:t> can divide the whole spectrum of our experience into two different dimensions or categories: </a:t>
            </a:r>
            <a:r>
              <a:rPr lang="en-US" sz="1200" u="sng" kern="1200" dirty="0" smtClean="0">
                <a:solidFill>
                  <a:schemeClr val="tx1"/>
                </a:solidFill>
                <a:effectLst/>
                <a:latin typeface="+mn-lt"/>
                <a:ea typeface="+mn-ea"/>
                <a:cs typeface="+mn-cs"/>
              </a:rPr>
              <a:t>external and internal</a:t>
            </a:r>
            <a:r>
              <a:rPr lang="en-US" sz="1200" kern="1200" dirty="0" smtClean="0">
                <a:solidFill>
                  <a:schemeClr val="tx1"/>
                </a:solidFill>
                <a:effectLst/>
                <a:latin typeface="+mn-lt"/>
                <a:ea typeface="+mn-ea"/>
                <a:cs typeface="+mn-cs"/>
              </a:rPr>
              <a:t>.</a:t>
            </a:r>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External refers to sensory experiences, which are external to the mind.  For example, seeing or hearing something, or while meditating,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sensing the air goes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through our nostrils when</a:t>
            </a:r>
            <a:r>
              <a:rPr lang="en-US" sz="1200" kern="1200" baseline="0" dirty="0" smtClean="0">
                <a:solidFill>
                  <a:schemeClr val="tx1"/>
                </a:solidFill>
                <a:effectLst/>
                <a:latin typeface="+mn-lt"/>
                <a:ea typeface="+mn-ea"/>
                <a:cs typeface="+mn-cs"/>
              </a:rPr>
              <a:t> we breath</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Barsalou put it:      “…the "collection of holistic images of the sort that a camera, video recorder, or audio recorder captures.”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Internal refers to mental experiences: thoughts, memories, concepts  -- which entails a conceptual system that is based on general knowledge and previous experiences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Mental experiences allow the cognitive system to go beyond perceptual input.</a:t>
            </a:r>
          </a:p>
        </p:txBody>
      </p:sp>
      <p:sp>
        <p:nvSpPr>
          <p:cNvPr id="4" name="Slide Number Placeholder 3"/>
          <p:cNvSpPr>
            <a:spLocks noGrp="1"/>
          </p:cNvSpPr>
          <p:nvPr>
            <p:ph type="sldNum" sz="quarter" idx="10"/>
          </p:nvPr>
        </p:nvSpPr>
        <p:spPr/>
        <p:txBody>
          <a:bodyPr/>
          <a:lstStyle/>
          <a:p>
            <a:fld id="{FE23C657-D366-4EDB-88F8-A95348082FB5}" type="slidenum">
              <a:rPr lang="en-US" smtClean="0"/>
              <a:pPr/>
              <a:t>21</a:t>
            </a:fld>
            <a:endParaRPr lang="en-US"/>
          </a:p>
        </p:txBody>
      </p:sp>
    </p:spTree>
    <p:extLst>
      <p:ext uri="{BB962C8B-B14F-4D97-AF65-F5344CB8AC3E}">
        <p14:creationId xmlns:p14="http://schemas.microsoft.com/office/powerpoint/2010/main" val="591139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FE23C657-D366-4EDB-88F8-A95348082FB5}" type="slidenum">
              <a:rPr lang="en-US" smtClean="0"/>
              <a:pPr/>
              <a:t>22</a:t>
            </a:fld>
            <a:endParaRPr lang="en-US"/>
          </a:p>
        </p:txBody>
      </p:sp>
    </p:spTree>
    <p:extLst>
      <p:ext uri="{BB962C8B-B14F-4D97-AF65-F5344CB8AC3E}">
        <p14:creationId xmlns:p14="http://schemas.microsoft.com/office/powerpoint/2010/main" val="140153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dimension of psychological distance from internal experience means how much people are immersed in their own stream of consciousness.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Much research suggests that people tend to be absorbed by their own feelings, emotions, and cognitions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u="none" kern="1200" baseline="0" dirty="0" smtClean="0">
                <a:solidFill>
                  <a:schemeClr val="tx1"/>
                </a:solidFill>
                <a:effectLst/>
                <a:latin typeface="+mn-lt"/>
                <a:ea typeface="+mn-ea"/>
                <a:cs typeface="+mn-cs"/>
              </a:rPr>
              <a:t>This state has been referred to as “the default system”  --- because this is what minds do when they have nothing else to do (and not “resting”!).</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However, research shows</a:t>
            </a:r>
            <a:r>
              <a:rPr lang="en-US" sz="1200" kern="1200" baseline="0" dirty="0" smtClean="0">
                <a:solidFill>
                  <a:schemeClr val="tx1"/>
                </a:solidFill>
                <a:effectLst/>
                <a:latin typeface="+mn-lt"/>
                <a:ea typeface="+mn-ea"/>
                <a:cs typeface="+mn-cs"/>
              </a:rPr>
              <a:t> that </a:t>
            </a:r>
            <a:r>
              <a:rPr lang="en-US" sz="1200" kern="1200" dirty="0" smtClean="0">
                <a:solidFill>
                  <a:schemeClr val="tx1"/>
                </a:solidFill>
                <a:effectLst/>
                <a:latin typeface="+mn-lt"/>
                <a:ea typeface="+mn-ea"/>
                <a:cs typeface="+mn-cs"/>
              </a:rPr>
              <a:t>internal events can also be experienced from a high psychological distance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23</a:t>
            </a:fld>
            <a:endParaRPr lang="en-US"/>
          </a:p>
        </p:txBody>
      </p:sp>
    </p:spTree>
    <p:extLst>
      <p:ext uri="{BB962C8B-B14F-4D97-AF65-F5344CB8AC3E}">
        <p14:creationId xmlns:p14="http://schemas.microsoft.com/office/powerpoint/2010/main" val="2624764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two different dimensions of psychological distance in the proposed model are based on these categories </a:t>
            </a:r>
            <a:r>
              <a:rPr lang="en-US" sz="1200" kern="1200" baseline="0" dirty="0" smtClean="0">
                <a:solidFill>
                  <a:schemeClr val="tx1"/>
                </a:solidFill>
                <a:effectLst/>
                <a:latin typeface="+mn-lt"/>
                <a:ea typeface="+mn-ea"/>
                <a:cs typeface="+mn-cs"/>
              </a:rPr>
              <a:t>of experience</a:t>
            </a: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psychological distance from external or sensory experience,   and psychological distance from internal or mental experience.</a:t>
            </a:r>
            <a:endParaRPr lang="en-US" dirty="0" smtClean="0"/>
          </a:p>
          <a:p>
            <a:endParaRPr lang="en-US" b="1" u="sng"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24</a:t>
            </a:fld>
            <a:endParaRPr lang="en-US"/>
          </a:p>
        </p:txBody>
      </p:sp>
    </p:spTree>
    <p:extLst>
      <p:ext uri="{BB962C8B-B14F-4D97-AF65-F5344CB8AC3E}">
        <p14:creationId xmlns:p14="http://schemas.microsoft.com/office/powerpoint/2010/main" val="9073670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FE23C657-D366-4EDB-88F8-A95348082FB5}" type="slidenum">
              <a:rPr lang="en-US" smtClean="0"/>
              <a:pPr/>
              <a:t>25</a:t>
            </a:fld>
            <a:endParaRPr lang="en-US"/>
          </a:p>
        </p:txBody>
      </p:sp>
    </p:spTree>
    <p:extLst>
      <p:ext uri="{BB962C8B-B14F-4D97-AF65-F5344CB8AC3E}">
        <p14:creationId xmlns:p14="http://schemas.microsoft.com/office/powerpoint/2010/main" val="2596684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We’ve already seen</a:t>
            </a:r>
            <a:r>
              <a:rPr lang="en-US" sz="1200" kern="1200" baseline="0" dirty="0" smtClean="0">
                <a:solidFill>
                  <a:schemeClr val="tx1"/>
                </a:solidFill>
                <a:effectLst/>
                <a:latin typeface="+mn-lt"/>
                <a:ea typeface="+mn-ea"/>
                <a:cs typeface="+mn-cs"/>
              </a:rPr>
              <a:t> that b</a:t>
            </a:r>
            <a:r>
              <a:rPr lang="en-US" sz="1200" kern="1200" dirty="0" smtClean="0">
                <a:solidFill>
                  <a:schemeClr val="tx1"/>
                </a:solidFill>
                <a:effectLst/>
                <a:latin typeface="+mn-lt"/>
                <a:ea typeface="+mn-ea"/>
                <a:cs typeface="+mn-cs"/>
              </a:rPr>
              <a:t>ased on the definitions and on the practice of mindfulness, </a:t>
            </a:r>
          </a:p>
          <a:p>
            <a:endParaRPr lang="en-US" sz="1200" kern="120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it clearly entails low construal levels and low psychological distance from sensory experiences.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sz="1200" b="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26</a:t>
            </a:fld>
            <a:endParaRPr lang="en-US"/>
          </a:p>
        </p:txBody>
      </p:sp>
    </p:spTree>
    <p:extLst>
      <p:ext uri="{BB962C8B-B14F-4D97-AF65-F5344CB8AC3E}">
        <p14:creationId xmlns:p14="http://schemas.microsoft.com/office/powerpoint/2010/main" val="37175883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b="0" dirty="0" smtClean="0"/>
              <a:t>However,</a:t>
            </a:r>
            <a:r>
              <a:rPr lang="en-US" b="0" baseline="0" dirty="0" smtClean="0"/>
              <a:t> many descriptions of the state of mindfulness also point to high psychological distance from </a:t>
            </a:r>
            <a:r>
              <a:rPr lang="en-US" b="1" u="sng" baseline="0" dirty="0" smtClean="0"/>
              <a:t>certain</a:t>
            </a:r>
            <a:r>
              <a:rPr lang="en-US" b="0" baseline="0" dirty="0" smtClean="0"/>
              <a:t> experiences:</a:t>
            </a:r>
          </a:p>
          <a:p>
            <a:endParaRPr lang="en-US" b="0" baseline="0" dirty="0" smtClean="0"/>
          </a:p>
          <a:p>
            <a:pPr marL="171450" indent="-171450">
              <a:buFontTx/>
              <a:buChar char="-"/>
            </a:pPr>
            <a:r>
              <a:rPr lang="en-US" dirty="0" smtClean="0"/>
              <a:t>Brown and colleagues talk about “A </a:t>
            </a:r>
            <a:r>
              <a:rPr lang="en-US" u="sng" dirty="0" smtClean="0"/>
              <a:t>mental gap </a:t>
            </a:r>
            <a:r>
              <a:rPr lang="en-US" dirty="0" smtClean="0"/>
              <a:t>between attention and its objects” </a:t>
            </a:r>
          </a:p>
          <a:p>
            <a:pPr marL="171450" indent="-171450">
              <a:buFontTx/>
              <a:buChar char="-"/>
            </a:pPr>
            <a:endParaRPr lang="en-US" sz="1050" dirty="0" smtClean="0"/>
          </a:p>
          <a:p>
            <a:pPr marL="171450" indent="-171450">
              <a:buFontTx/>
              <a:buChar char="-"/>
            </a:pPr>
            <a:r>
              <a:rPr lang="en-US" dirty="0" smtClean="0"/>
              <a:t>And Gunaratana</a:t>
            </a:r>
            <a:r>
              <a:rPr lang="en-US" baseline="0" dirty="0" smtClean="0"/>
              <a:t> describes   </a:t>
            </a:r>
            <a:r>
              <a:rPr lang="en-US" dirty="0" smtClean="0"/>
              <a:t>“A </a:t>
            </a:r>
            <a:r>
              <a:rPr lang="en-US" u="sng" dirty="0" smtClean="0"/>
              <a:t>sense of distance </a:t>
            </a:r>
            <a:r>
              <a:rPr lang="en-US" dirty="0" smtClean="0"/>
              <a:t>between that thought and the awareness viewing it”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Also, affect labeling, which is the </a:t>
            </a:r>
            <a:r>
              <a:rPr lang="en-US" sz="1200" u="sng" kern="1200" dirty="0" smtClean="0">
                <a:solidFill>
                  <a:schemeClr val="tx1"/>
                </a:solidFill>
                <a:effectLst/>
                <a:latin typeface="+mn-lt"/>
                <a:ea typeface="+mn-ea"/>
                <a:cs typeface="+mn-cs"/>
              </a:rPr>
              <a:t>abstract verbalization </a:t>
            </a:r>
            <a:r>
              <a:rPr lang="en-US" sz="1200" kern="1200" dirty="0" smtClean="0">
                <a:solidFill>
                  <a:schemeClr val="tx1"/>
                </a:solidFill>
                <a:effectLst/>
                <a:latin typeface="+mn-lt"/>
                <a:ea typeface="+mn-ea"/>
                <a:cs typeface="+mn-cs"/>
              </a:rPr>
              <a:t>of current emotional experience (high construal!), is a common technique in mindfulness meditation </a:t>
            </a:r>
            <a:endParaRPr lang="en-US" b="0" baseline="0" dirty="0" smtClean="0"/>
          </a:p>
        </p:txBody>
      </p:sp>
      <p:sp>
        <p:nvSpPr>
          <p:cNvPr id="4" name="Slide Number Placeholder 3"/>
          <p:cNvSpPr>
            <a:spLocks noGrp="1"/>
          </p:cNvSpPr>
          <p:nvPr>
            <p:ph type="sldNum" sz="quarter" idx="10"/>
          </p:nvPr>
        </p:nvSpPr>
        <p:spPr/>
        <p:txBody>
          <a:bodyPr/>
          <a:lstStyle/>
          <a:p>
            <a:fld id="{FE23C657-D366-4EDB-88F8-A95348082FB5}" type="slidenum">
              <a:rPr lang="en-US" smtClean="0"/>
              <a:pPr/>
              <a:t>27</a:t>
            </a:fld>
            <a:endParaRPr lang="en-US"/>
          </a:p>
        </p:txBody>
      </p:sp>
    </p:spTree>
    <p:extLst>
      <p:ext uri="{BB962C8B-B14F-4D97-AF65-F5344CB8AC3E}">
        <p14:creationId xmlns:p14="http://schemas.microsoft.com/office/powerpoint/2010/main" val="27960183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our model suggests that a mindful state of consciousness </a:t>
            </a:r>
            <a:r>
              <a:rPr lang="en-US" sz="1200" b="1" u="sng" kern="1200" dirty="0" smtClean="0">
                <a:solidFill>
                  <a:schemeClr val="tx1"/>
                </a:solidFill>
                <a:effectLst/>
                <a:latin typeface="+mn-lt"/>
                <a:ea typeface="+mn-ea"/>
                <a:cs typeface="+mn-cs"/>
              </a:rPr>
              <a:t>uniquely combines </a:t>
            </a:r>
            <a:r>
              <a:rPr lang="en-US" sz="1200" kern="1200" dirty="0" smtClean="0">
                <a:solidFill>
                  <a:schemeClr val="tx1"/>
                </a:solidFill>
                <a:effectLst/>
                <a:latin typeface="+mn-lt"/>
                <a:ea typeface="+mn-ea"/>
                <a:cs typeface="+mn-cs"/>
              </a:rPr>
              <a:t>low psychological distance from sensory input or external experiences and high psychological distance from mental or internal experiences</a:t>
            </a:r>
            <a:endParaRPr lang="en-US" b="1" dirty="0" smtClean="0"/>
          </a:p>
          <a:p>
            <a:endParaRPr lang="en-US" b="1" u="sng" dirty="0" smtClean="0"/>
          </a:p>
          <a:p>
            <a:endParaRPr lang="en-US" b="1" u="sng" dirty="0"/>
          </a:p>
        </p:txBody>
      </p:sp>
      <p:sp>
        <p:nvSpPr>
          <p:cNvPr id="4" name="Slide Number Placeholder 3"/>
          <p:cNvSpPr>
            <a:spLocks noGrp="1"/>
          </p:cNvSpPr>
          <p:nvPr>
            <p:ph type="sldNum" sz="quarter" idx="10"/>
          </p:nvPr>
        </p:nvSpPr>
        <p:spPr/>
        <p:txBody>
          <a:bodyPr/>
          <a:lstStyle/>
          <a:p>
            <a:fld id="{FE23C657-D366-4EDB-88F8-A95348082FB5}"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9073670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29</a:t>
            </a:fld>
            <a:endParaRPr lang="en-US"/>
          </a:p>
        </p:txBody>
      </p:sp>
    </p:spTree>
    <p:extLst>
      <p:ext uri="{BB962C8B-B14F-4D97-AF65-F5344CB8AC3E}">
        <p14:creationId xmlns:p14="http://schemas.microsoft.com/office/powerpoint/2010/main" val="376250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30</a:t>
            </a:fld>
            <a:endParaRPr lang="en-US"/>
          </a:p>
        </p:txBody>
      </p:sp>
    </p:spTree>
    <p:extLst>
      <p:ext uri="{BB962C8B-B14F-4D97-AF65-F5344CB8AC3E}">
        <p14:creationId xmlns:p14="http://schemas.microsoft.com/office/powerpoint/2010/main" val="7496347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briefly</a:t>
            </a:r>
            <a:r>
              <a:rPr lang="en-US" baseline="0" dirty="0" smtClean="0"/>
              <a:t> present two studies, in which we tested some of the basic aspects of this proposed model of mindfulness</a:t>
            </a:r>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31</a:t>
            </a:fld>
            <a:endParaRPr lang="en-US"/>
          </a:p>
        </p:txBody>
      </p:sp>
    </p:spTree>
    <p:extLst>
      <p:ext uri="{BB962C8B-B14F-4D97-AF65-F5344CB8AC3E}">
        <p14:creationId xmlns:p14="http://schemas.microsoft.com/office/powerpoint/2010/main" val="21525102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b="0" u="none" dirty="0" smtClean="0"/>
              <a:t>In the first study, we examined</a:t>
            </a:r>
            <a:r>
              <a:rPr lang="en-US" b="0" u="none" baseline="0" dirty="0" smtClean="0"/>
              <a:t> </a:t>
            </a:r>
            <a:r>
              <a:rPr lang="en-US" sz="1200" kern="1200" dirty="0" smtClean="0">
                <a:solidFill>
                  <a:schemeClr val="tx1"/>
                </a:solidFill>
                <a:effectLst/>
                <a:latin typeface="+mn-lt"/>
                <a:ea typeface="+mn-ea"/>
                <a:cs typeface="+mn-cs"/>
              </a:rPr>
              <a:t>whether mindfulness increases the tendency towards </a:t>
            </a:r>
            <a:r>
              <a:rPr lang="en-US" sz="1200" u="sng" kern="1200" dirty="0" smtClean="0">
                <a:solidFill>
                  <a:schemeClr val="tx1"/>
                </a:solidFill>
                <a:effectLst/>
                <a:latin typeface="+mn-lt"/>
                <a:ea typeface="+mn-ea"/>
                <a:cs typeface="+mn-cs"/>
              </a:rPr>
              <a:t>concrete mode of visual attention</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thus supporting the hypothesis that mindfulness promotes low construal of external experiences</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32</a:t>
            </a:fld>
            <a:endParaRPr lang="en-US"/>
          </a:p>
        </p:txBody>
      </p:sp>
    </p:spTree>
    <p:extLst>
      <p:ext uri="{BB962C8B-B14F-4D97-AF65-F5344CB8AC3E}">
        <p14:creationId xmlns:p14="http://schemas.microsoft.com/office/powerpoint/2010/main" val="3187740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Ps were randomly assigned to two conditions. In the experimental group, they listened to an eight-minute recording of mindfulness induction,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Ps in the control condition listened to a recorded radio show</a:t>
            </a:r>
          </a:p>
        </p:txBody>
      </p:sp>
      <p:sp>
        <p:nvSpPr>
          <p:cNvPr id="4" name="Slide Number Placeholder 3"/>
          <p:cNvSpPr>
            <a:spLocks noGrp="1"/>
          </p:cNvSpPr>
          <p:nvPr>
            <p:ph type="sldNum" sz="quarter" idx="10"/>
          </p:nvPr>
        </p:nvSpPr>
        <p:spPr/>
        <p:txBody>
          <a:bodyPr/>
          <a:lstStyle/>
          <a:p>
            <a:fld id="{FE23C657-D366-4EDB-88F8-A95348082FB5}" type="slidenum">
              <a:rPr lang="en-US" smtClean="0"/>
              <a:pPr/>
              <a:t>33</a:t>
            </a:fld>
            <a:endParaRPr lang="en-US"/>
          </a:p>
        </p:txBody>
      </p:sp>
    </p:spTree>
    <p:extLst>
      <p:ext uri="{BB962C8B-B14F-4D97-AF65-F5344CB8AC3E}">
        <p14:creationId xmlns:p14="http://schemas.microsoft.com/office/powerpoint/2010/main" val="2359352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Ps in both groups completed the Picture Completion subtest of the WISC - Wechsler Intelligence Scale for Children </a:t>
            </a:r>
          </a:p>
          <a:p>
            <a:endParaRPr lang="en-US" sz="1200" b="0" u="none"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test includes a series of pictures, in each picture </a:t>
            </a:r>
            <a:r>
              <a:rPr lang="en-US" sz="1200" b="1" u="sng" kern="1200" dirty="0" smtClean="0">
                <a:solidFill>
                  <a:schemeClr val="tx1"/>
                </a:solidFill>
                <a:effectLst/>
                <a:latin typeface="+mn-lt"/>
                <a:ea typeface="+mn-ea"/>
                <a:cs typeface="+mn-cs"/>
              </a:rPr>
              <a:t>a certain item is missing</a:t>
            </a:r>
            <a:r>
              <a:rPr lang="en-US" sz="1200" kern="1200" dirty="0" smtClean="0">
                <a:solidFill>
                  <a:schemeClr val="tx1"/>
                </a:solidFill>
                <a:effectLst/>
                <a:latin typeface="+mn-lt"/>
                <a:ea typeface="+mn-ea"/>
                <a:cs typeface="+mn-cs"/>
              </a:rPr>
              <a:t>, and the task is to quickly identify the missing item.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assesses the ability to observe details and recognize specific features of the environment (“things as they are”), versus perceiving their abstract and schematic concepts</a:t>
            </a:r>
          </a:p>
        </p:txBody>
      </p:sp>
      <p:sp>
        <p:nvSpPr>
          <p:cNvPr id="4" name="Slide Number Placeholder 3"/>
          <p:cNvSpPr>
            <a:spLocks noGrp="1"/>
          </p:cNvSpPr>
          <p:nvPr>
            <p:ph type="sldNum" sz="quarter" idx="10"/>
          </p:nvPr>
        </p:nvSpPr>
        <p:spPr/>
        <p:txBody>
          <a:bodyPr/>
          <a:lstStyle/>
          <a:p>
            <a:fld id="{FE23C657-D366-4EDB-88F8-A95348082FB5}" type="slidenum">
              <a:rPr lang="en-US" smtClean="0"/>
              <a:pPr/>
              <a:t>34</a:t>
            </a:fld>
            <a:endParaRPr lang="en-US"/>
          </a:p>
        </p:txBody>
      </p:sp>
    </p:spTree>
    <p:extLst>
      <p:ext uri="{BB962C8B-B14F-4D97-AF65-F5344CB8AC3E}">
        <p14:creationId xmlns:p14="http://schemas.microsoft.com/office/powerpoint/2010/main" val="3187740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to the results: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Supporting the model, Ps in the mindfulness induction</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group showed improved performance on the picture completion test compared to the control group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findings suggest that mindfulness increases the tendency towards concrete and contextualized mode of visual attention. </a:t>
            </a:r>
          </a:p>
          <a:p>
            <a:endParaRPr lang="en-US" dirty="0" smtClean="0"/>
          </a:p>
          <a:p>
            <a:r>
              <a:rPr lang="en-US" dirty="0" smtClean="0"/>
              <a:t>But, perhaps mindfulness only</a:t>
            </a:r>
            <a:r>
              <a:rPr lang="en-US" baseline="0" dirty="0" smtClean="0"/>
              <a:t> improved performance by, for example, increasing levels of </a:t>
            </a:r>
            <a:r>
              <a:rPr lang="en-US" u="sng" baseline="0" dirty="0" smtClean="0"/>
              <a:t>relaxation</a:t>
            </a:r>
            <a:r>
              <a:rPr lang="en-US" u="none" baseline="0" dirty="0" smtClean="0"/>
              <a:t> and</a:t>
            </a:r>
            <a:r>
              <a:rPr lang="en-US" baseline="0" dirty="0" smtClean="0"/>
              <a:t> </a:t>
            </a:r>
            <a:r>
              <a:rPr lang="en-US" u="sng" baseline="0" dirty="0" smtClean="0"/>
              <a:t>concentration</a:t>
            </a:r>
            <a:r>
              <a:rPr lang="en-US" baseline="0" dirty="0" smtClean="0"/>
              <a:t>?   (and not level of construal)</a:t>
            </a:r>
          </a:p>
          <a:p>
            <a:endParaRPr lang="en-US" baseline="0" dirty="0" smtClean="0"/>
          </a:p>
          <a:p>
            <a:r>
              <a:rPr lang="en-US" b="1" baseline="0" dirty="0" smtClean="0"/>
              <a:t>To look at this possibility, we conducted another study, in which we used a different type of measure.</a:t>
            </a:r>
          </a:p>
        </p:txBody>
      </p:sp>
      <p:sp>
        <p:nvSpPr>
          <p:cNvPr id="4" name="Slide Number Placeholder 3"/>
          <p:cNvSpPr>
            <a:spLocks noGrp="1"/>
          </p:cNvSpPr>
          <p:nvPr>
            <p:ph type="sldNum" sz="quarter" idx="10"/>
          </p:nvPr>
        </p:nvSpPr>
        <p:spPr/>
        <p:txBody>
          <a:bodyPr/>
          <a:lstStyle/>
          <a:p>
            <a:fld id="{FE23C657-D366-4EDB-88F8-A95348082FB5}" type="slidenum">
              <a:rPr lang="en-US" smtClean="0"/>
              <a:pPr/>
              <a:t>35</a:t>
            </a:fld>
            <a:endParaRPr lang="en-US"/>
          </a:p>
        </p:txBody>
      </p:sp>
    </p:spTree>
    <p:extLst>
      <p:ext uri="{BB962C8B-B14F-4D97-AF65-F5344CB8AC3E}">
        <p14:creationId xmlns:p14="http://schemas.microsoft.com/office/powerpoint/2010/main" val="12624728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b="0" dirty="0" smtClean="0"/>
              <a:t>In addition, in this second</a:t>
            </a:r>
            <a:r>
              <a:rPr lang="en-US" b="0" baseline="0" dirty="0" smtClean="0"/>
              <a:t> study, we focused on </a:t>
            </a:r>
            <a:r>
              <a:rPr lang="en-US" b="1" u="sng" baseline="0" dirty="0" smtClean="0"/>
              <a:t>both</a:t>
            </a:r>
            <a:r>
              <a:rPr lang="en-US" b="0" baseline="0" dirty="0" smtClean="0"/>
              <a:t> dimensions of the proposed model.</a:t>
            </a:r>
          </a:p>
          <a:p>
            <a:endParaRPr lang="en-US" b="0" baseline="0" dirty="0" smtClean="0"/>
          </a:p>
          <a:p>
            <a:r>
              <a:rPr lang="en-US" b="0" baseline="0" dirty="0" smtClean="0"/>
              <a:t>The manipulation was similar what we used in the previous study.</a:t>
            </a:r>
          </a:p>
        </p:txBody>
      </p:sp>
      <p:sp>
        <p:nvSpPr>
          <p:cNvPr id="4" name="Slide Number Placeholder 3"/>
          <p:cNvSpPr>
            <a:spLocks noGrp="1"/>
          </p:cNvSpPr>
          <p:nvPr>
            <p:ph type="sldNum" sz="quarter" idx="10"/>
          </p:nvPr>
        </p:nvSpPr>
        <p:spPr/>
        <p:txBody>
          <a:bodyPr/>
          <a:lstStyle/>
          <a:p>
            <a:fld id="{FE23C657-D366-4EDB-88F8-A95348082FB5}" type="slidenum">
              <a:rPr lang="en-US" smtClean="0"/>
              <a:pPr/>
              <a:t>36</a:t>
            </a:fld>
            <a:endParaRPr lang="en-US"/>
          </a:p>
        </p:txBody>
      </p:sp>
    </p:spTree>
    <p:extLst>
      <p:ext uri="{BB962C8B-B14F-4D97-AF65-F5344CB8AC3E}">
        <p14:creationId xmlns:p14="http://schemas.microsoft.com/office/powerpoint/2010/main" val="39617629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b="0" baseline="0" dirty="0" smtClean="0"/>
              <a:t>But in this study we used the </a:t>
            </a:r>
            <a:r>
              <a:rPr lang="en-US" sz="1200" kern="1200" dirty="0" smtClean="0">
                <a:solidFill>
                  <a:schemeClr val="tx1"/>
                </a:solidFill>
                <a:effectLst/>
                <a:latin typeface="+mn-lt"/>
                <a:ea typeface="+mn-ea"/>
                <a:cs typeface="+mn-cs"/>
              </a:rPr>
              <a:t>Behavior Identification Form to measure construal level: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BIF  includes a </a:t>
            </a:r>
            <a:r>
              <a:rPr lang="en-US" sz="1200" u="sng" kern="1200" dirty="0" smtClean="0">
                <a:solidFill>
                  <a:schemeClr val="tx1"/>
                </a:solidFill>
                <a:effectLst/>
                <a:latin typeface="+mn-lt"/>
                <a:ea typeface="+mn-ea"/>
                <a:cs typeface="+mn-cs"/>
              </a:rPr>
              <a:t>list of activities, each followed by two possible descriptions</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Ps need to decide which describes the activity better</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one corresponds to the “why” or high-level aspect of the activity, </a:t>
            </a:r>
          </a:p>
          <a:p>
            <a:r>
              <a:rPr lang="en-US" sz="1200" kern="1200" dirty="0" smtClean="0">
                <a:solidFill>
                  <a:schemeClr val="tx1"/>
                </a:solidFill>
                <a:effectLst/>
                <a:latin typeface="+mn-lt"/>
                <a:ea typeface="+mn-ea"/>
                <a:cs typeface="+mn-cs"/>
              </a:rPr>
              <a:t>and the other corresponds to the “how,”  low-level aspect of the same activity.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“making</a:t>
            </a:r>
            <a:r>
              <a:rPr lang="en-US" sz="1200" kern="1200" baseline="0" dirty="0" smtClean="0">
                <a:solidFill>
                  <a:schemeClr val="tx1"/>
                </a:solidFill>
                <a:effectLst/>
                <a:latin typeface="+mn-lt"/>
                <a:ea typeface="+mn-ea"/>
                <a:cs typeface="+mn-cs"/>
              </a:rPr>
              <a:t> a list” here, which can be described as either “getting organized”   or  “writing things down”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Importantly, in this task any answer is acceptable and therefore increased concentration or relaxation should not affect performance.</a:t>
            </a:r>
          </a:p>
        </p:txBody>
      </p:sp>
      <p:sp>
        <p:nvSpPr>
          <p:cNvPr id="4" name="Slide Number Placeholder 3"/>
          <p:cNvSpPr>
            <a:spLocks noGrp="1"/>
          </p:cNvSpPr>
          <p:nvPr>
            <p:ph type="sldNum" sz="quarter" idx="10"/>
          </p:nvPr>
        </p:nvSpPr>
        <p:spPr/>
        <p:txBody>
          <a:bodyPr/>
          <a:lstStyle/>
          <a:p>
            <a:fld id="{FE23C657-D366-4EDB-88F8-A95348082FB5}" type="slidenum">
              <a:rPr lang="en-US" smtClean="0"/>
              <a:pPr/>
              <a:t>37</a:t>
            </a:fld>
            <a:endParaRPr lang="en-US"/>
          </a:p>
        </p:txBody>
      </p:sp>
    </p:spTree>
    <p:extLst>
      <p:ext uri="{BB962C8B-B14F-4D97-AF65-F5344CB8AC3E}">
        <p14:creationId xmlns:p14="http://schemas.microsoft.com/office/powerpoint/2010/main" val="39617629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Ps also completed the Decentering subscale</a:t>
            </a:r>
            <a:r>
              <a:rPr lang="en-US" sz="1200" kern="1200" baseline="0" dirty="0" smtClean="0">
                <a:solidFill>
                  <a:schemeClr val="tx1"/>
                </a:solidFill>
                <a:effectLst/>
                <a:latin typeface="+mn-lt"/>
                <a:ea typeface="+mn-ea"/>
                <a:cs typeface="+mn-cs"/>
              </a:rPr>
              <a:t> of the </a:t>
            </a:r>
            <a:r>
              <a:rPr lang="en-US" sz="1200" kern="1200" dirty="0" smtClean="0">
                <a:solidFill>
                  <a:schemeClr val="tx1"/>
                </a:solidFill>
                <a:effectLst/>
                <a:latin typeface="+mn-lt"/>
                <a:ea typeface="+mn-ea"/>
                <a:cs typeface="+mn-cs"/>
              </a:rPr>
              <a:t>Toronto Mindfulness Scale,</a:t>
            </a:r>
            <a:r>
              <a:rPr lang="en-US" sz="1200" kern="1200" baseline="0" dirty="0" smtClean="0">
                <a:solidFill>
                  <a:schemeClr val="tx1"/>
                </a:solidFill>
                <a:effectLst/>
                <a:latin typeface="+mn-lt"/>
                <a:ea typeface="+mn-ea"/>
                <a:cs typeface="+mn-cs"/>
              </a:rPr>
              <a:t> </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which assesses a distant perspective on the person’s own internal experiences, compared to being absorbed by them. </a:t>
            </a:r>
          </a:p>
          <a:p>
            <a:endParaRPr lang="en-US" sz="1200" b="0" kern="1200" baseline="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“I experienced myself as separate from my changing thoughts and feelings”</a:t>
            </a:r>
          </a:p>
          <a:p>
            <a:endParaRPr lang="en-US" sz="1200" b="0" kern="1200" baseline="0" dirty="0" smtClean="0">
              <a:solidFill>
                <a:schemeClr val="tx1"/>
              </a:solidFill>
              <a:effectLst/>
              <a:latin typeface="+mn-lt"/>
              <a:ea typeface="+mn-ea"/>
              <a:cs typeface="+mn-cs"/>
            </a:endParaRPr>
          </a:p>
          <a:p>
            <a:r>
              <a:rPr lang="en-US" sz="1200" b="0" kern="1200" baseline="0" dirty="0" smtClean="0">
                <a:solidFill>
                  <a:schemeClr val="tx1"/>
                </a:solidFill>
                <a:effectLst/>
                <a:latin typeface="+mn-lt"/>
                <a:ea typeface="+mn-ea"/>
                <a:cs typeface="+mn-cs"/>
              </a:rPr>
              <a:t>So, it’s a measure of distance from internal or mental experiences. </a:t>
            </a:r>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38</a:t>
            </a:fld>
            <a:endParaRPr lang="en-US"/>
          </a:p>
        </p:txBody>
      </p:sp>
    </p:spTree>
    <p:extLst>
      <p:ext uri="{BB962C8B-B14F-4D97-AF65-F5344CB8AC3E}">
        <p14:creationId xmlns:p14="http://schemas.microsoft.com/office/powerpoint/2010/main" val="39617629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u="none" kern="1200" dirty="0" smtClean="0">
                <a:solidFill>
                  <a:schemeClr val="tx1"/>
                </a:solidFill>
                <a:effectLst/>
                <a:latin typeface="+mn-lt"/>
                <a:ea typeface="+mn-ea"/>
                <a:cs typeface="+mn-cs"/>
              </a:rPr>
              <a:t>Consistent with the proposed model, Ps in the mindfulness induction</a:t>
            </a:r>
            <a:r>
              <a:rPr lang="en-US" sz="1200" b="0" i="1" u="none" kern="1200" dirty="0" smtClean="0">
                <a:solidFill>
                  <a:schemeClr val="tx1"/>
                </a:solidFill>
                <a:effectLst/>
                <a:latin typeface="+mn-lt"/>
                <a:ea typeface="+mn-ea"/>
                <a:cs typeface="+mn-cs"/>
              </a:rPr>
              <a:t> </a:t>
            </a:r>
            <a:r>
              <a:rPr lang="en-US" sz="1200" b="0" u="none" kern="1200" dirty="0" smtClean="0">
                <a:solidFill>
                  <a:schemeClr val="tx1"/>
                </a:solidFill>
                <a:effectLst/>
                <a:latin typeface="+mn-lt"/>
                <a:ea typeface="+mn-ea"/>
                <a:cs typeface="+mn-cs"/>
              </a:rPr>
              <a:t>group showed a stronger preference in the BIF for low-level action compared to the control group</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u="none"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u="non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39</a:t>
            </a:fld>
            <a:endParaRPr lang="en-US"/>
          </a:p>
        </p:txBody>
      </p:sp>
    </p:spTree>
    <p:extLst>
      <p:ext uri="{BB962C8B-B14F-4D97-AF65-F5344CB8AC3E}">
        <p14:creationId xmlns:p14="http://schemas.microsoft.com/office/powerpoint/2010/main" val="42818472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addition, Ps in the mindfulness induction</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group showed an increased decentering score compared to the control group</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Thus,</a:t>
            </a:r>
            <a:r>
              <a:rPr lang="en-US" sz="1200" kern="1200" baseline="0" dirty="0" smtClean="0">
                <a:solidFill>
                  <a:schemeClr val="tx1"/>
                </a:solidFill>
                <a:effectLst/>
                <a:latin typeface="+mn-lt"/>
                <a:ea typeface="+mn-ea"/>
                <a:cs typeface="+mn-cs"/>
              </a:rPr>
              <a:t> mindfulness enhanced the tendency to perceive internal experiences and more distant</a:t>
            </a:r>
            <a:endParaRPr lang="en-US" dirty="0"/>
          </a:p>
        </p:txBody>
      </p:sp>
      <p:sp>
        <p:nvSpPr>
          <p:cNvPr id="4" name="Slide Number Placeholder 3"/>
          <p:cNvSpPr>
            <a:spLocks noGrp="1"/>
          </p:cNvSpPr>
          <p:nvPr>
            <p:ph type="sldNum" sz="quarter" idx="10"/>
          </p:nvPr>
        </p:nvSpPr>
        <p:spPr/>
        <p:txBody>
          <a:bodyPr/>
          <a:lstStyle/>
          <a:p>
            <a:fld id="{FE23C657-D366-4EDB-88F8-A95348082FB5}" type="slidenum">
              <a:rPr lang="en-US" smtClean="0"/>
              <a:pPr/>
              <a:t>40</a:t>
            </a:fld>
            <a:endParaRPr lang="en-US"/>
          </a:p>
        </p:txBody>
      </p:sp>
    </p:spTree>
    <p:extLst>
      <p:ext uri="{BB962C8B-B14F-4D97-AF65-F5344CB8AC3E}">
        <p14:creationId xmlns:p14="http://schemas.microsoft.com/office/powerpoint/2010/main" val="21540149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sz="1200" dirty="0" smtClean="0">
                <a:solidFill>
                  <a:srgbClr val="0000CC"/>
                </a:solidFill>
              </a:rPr>
              <a:t>To conclude,</a:t>
            </a:r>
          </a:p>
          <a:p>
            <a:pPr marL="0" indent="0">
              <a:buFont typeface="Wingdings" panose="05000000000000000000" pitchFamily="2" charset="2"/>
              <a:buNone/>
            </a:pPr>
            <a:endParaRPr lang="en-US" sz="1200" dirty="0" smtClean="0">
              <a:solidFill>
                <a:srgbClr val="0000CC"/>
              </a:solidFill>
            </a:endParaRPr>
          </a:p>
          <a:p>
            <a:pPr marL="0" indent="0">
              <a:buFont typeface="Wingdings" panose="05000000000000000000" pitchFamily="2" charset="2"/>
              <a:buNone/>
            </a:pPr>
            <a:r>
              <a:rPr lang="en-US" sz="1200" dirty="0" smtClean="0">
                <a:solidFill>
                  <a:srgbClr val="0000CC"/>
                </a:solidFill>
              </a:rPr>
              <a:t>Mindfulness increases the tendency towards concrete and contextualized mode of processing</a:t>
            </a:r>
          </a:p>
          <a:p>
            <a:pPr marL="457200" indent="-457200">
              <a:buFont typeface="Wingdings" panose="05000000000000000000" pitchFamily="2" charset="2"/>
              <a:buChar char="q"/>
            </a:pPr>
            <a:endParaRPr lang="en-US" sz="1200" dirty="0" smtClean="0"/>
          </a:p>
          <a:p>
            <a:pPr marL="0" indent="0">
              <a:buFont typeface="Wingdings" panose="05000000000000000000" pitchFamily="2" charset="2"/>
              <a:buNone/>
            </a:pPr>
            <a:r>
              <a:rPr lang="en-US" sz="1200" dirty="0" smtClean="0">
                <a:solidFill>
                  <a:srgbClr val="FF0000"/>
                </a:solidFill>
              </a:rPr>
              <a:t>While at the</a:t>
            </a:r>
            <a:r>
              <a:rPr lang="en-US" sz="1200" baseline="0" dirty="0" smtClean="0">
                <a:solidFill>
                  <a:srgbClr val="FF0000"/>
                </a:solidFill>
              </a:rPr>
              <a:t> same it </a:t>
            </a:r>
            <a:r>
              <a:rPr lang="en-US" sz="1200" dirty="0" smtClean="0">
                <a:solidFill>
                  <a:srgbClr val="FF0000"/>
                </a:solidFill>
              </a:rPr>
              <a:t>enhances perceived distance form internal or mental experiences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41</a:t>
            </a:fld>
            <a:endParaRPr lang="en-US"/>
          </a:p>
        </p:txBody>
      </p:sp>
    </p:spTree>
    <p:extLst>
      <p:ext uri="{BB962C8B-B14F-4D97-AF65-F5344CB8AC3E}">
        <p14:creationId xmlns:p14="http://schemas.microsoft.com/office/powerpoint/2010/main" val="3187740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23C657-D366-4EDB-88F8-A95348082F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93363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u="none" kern="1200" dirty="0" smtClean="0">
                <a:solidFill>
                  <a:schemeClr val="tx1"/>
                </a:solidFill>
                <a:effectLst/>
                <a:latin typeface="+mn-lt"/>
                <a:ea typeface="+mn-ea"/>
                <a:cs typeface="+mn-cs"/>
              </a:rPr>
              <a:t>The two dimensional structure of the proposed model may be used to characterize</a:t>
            </a:r>
            <a:r>
              <a:rPr lang="en-US" sz="1200" b="0" u="none" kern="1200" baseline="0" dirty="0" smtClean="0">
                <a:solidFill>
                  <a:schemeClr val="tx1"/>
                </a:solidFill>
                <a:effectLst/>
                <a:latin typeface="+mn-lt"/>
                <a:ea typeface="+mn-ea"/>
                <a:cs typeface="+mn-cs"/>
              </a:rPr>
              <a:t> </a:t>
            </a:r>
            <a:r>
              <a:rPr lang="en-US" sz="1200" b="0" u="none" kern="1200" dirty="0" smtClean="0">
                <a:solidFill>
                  <a:schemeClr val="tx1"/>
                </a:solidFill>
                <a:effectLst/>
                <a:latin typeface="+mn-lt"/>
                <a:ea typeface="+mn-ea"/>
                <a:cs typeface="+mn-cs"/>
              </a:rPr>
              <a:t>other prototypical modes of thinking and responding, and compare them</a:t>
            </a:r>
            <a:r>
              <a:rPr lang="en-US" sz="1200" b="0" u="none" kern="1200" baseline="0" dirty="0" smtClean="0">
                <a:solidFill>
                  <a:schemeClr val="tx1"/>
                </a:solidFill>
                <a:effectLst/>
                <a:latin typeface="+mn-lt"/>
                <a:ea typeface="+mn-ea"/>
                <a:cs typeface="+mn-cs"/>
              </a:rPr>
              <a:t> to mindfulness</a:t>
            </a:r>
            <a:r>
              <a:rPr lang="en-US" sz="1200" b="0" u="none" kern="1200" dirty="0" smtClean="0">
                <a:solidFill>
                  <a:schemeClr val="tx1"/>
                </a:solidFill>
                <a:effectLst/>
                <a:latin typeface="+mn-lt"/>
                <a:ea typeface="+mn-ea"/>
                <a:cs typeface="+mn-cs"/>
              </a:rPr>
              <a:t> </a:t>
            </a:r>
          </a:p>
          <a:p>
            <a:endParaRPr lang="en-US" sz="1200" b="0" u="none" kern="1200" dirty="0" smtClean="0">
              <a:solidFill>
                <a:schemeClr val="tx1"/>
              </a:solidFill>
              <a:effectLst/>
              <a:latin typeface="+mn-lt"/>
              <a:ea typeface="+mn-ea"/>
              <a:cs typeface="+mn-cs"/>
            </a:endParaRPr>
          </a:p>
          <a:p>
            <a:r>
              <a:rPr lang="en-US" sz="1200" b="0" u="none" kern="1200" dirty="0" smtClean="0">
                <a:solidFill>
                  <a:schemeClr val="tx1"/>
                </a:solidFill>
                <a:effectLst/>
                <a:latin typeface="+mn-lt"/>
                <a:ea typeface="+mn-ea"/>
                <a:cs typeface="+mn-cs"/>
              </a:rPr>
              <a:t>For example, young</a:t>
            </a:r>
            <a:r>
              <a:rPr lang="en-US" sz="1200" b="0" u="none" kern="1200" baseline="0" dirty="0" smtClean="0">
                <a:solidFill>
                  <a:schemeClr val="tx1"/>
                </a:solidFill>
                <a:effectLst/>
                <a:latin typeface="+mn-lt"/>
                <a:ea typeface="+mn-ea"/>
                <a:cs typeface="+mn-cs"/>
              </a:rPr>
              <a:t> kids: like in mindfulness, they live in the present moment and show low distance from the external world.</a:t>
            </a:r>
          </a:p>
          <a:p>
            <a:r>
              <a:rPr lang="en-US" sz="1200" b="0" u="none" kern="1200" baseline="0" dirty="0" smtClean="0">
                <a:solidFill>
                  <a:schemeClr val="tx1"/>
                </a:solidFill>
                <a:effectLst/>
                <a:latin typeface="+mn-lt"/>
                <a:ea typeface="+mn-ea"/>
                <a:cs typeface="+mn-cs"/>
              </a:rPr>
              <a:t>However, in contrast to the state of mindfulness, their behavior is also very much affected by impulses, current feelings and urges – that’s LOW distance from mental experiences.</a:t>
            </a:r>
          </a:p>
          <a:p>
            <a:endParaRPr lang="en-US" sz="1200" b="0" u="none" kern="1200" baseline="0" dirty="0" smtClean="0">
              <a:solidFill>
                <a:schemeClr val="tx1"/>
              </a:solidFill>
              <a:effectLst/>
              <a:latin typeface="+mn-lt"/>
              <a:ea typeface="+mn-ea"/>
              <a:cs typeface="+mn-cs"/>
            </a:endParaRPr>
          </a:p>
          <a:p>
            <a:r>
              <a:rPr lang="en-US" sz="1200" b="0" u="none" kern="1200" baseline="0" dirty="0" smtClean="0">
                <a:solidFill>
                  <a:schemeClr val="tx1"/>
                </a:solidFill>
                <a:effectLst/>
                <a:latin typeface="+mn-lt"/>
                <a:ea typeface="+mn-ea"/>
                <a:cs typeface="+mn-cs"/>
              </a:rPr>
              <a:t>And when our mind wonders, the psychological distance from the present experience is large, “we’re not there”, and by definition we are immersed in our thoughts and feelings – that’s low distance from these mental experiences. </a:t>
            </a:r>
          </a:p>
          <a:p>
            <a:r>
              <a:rPr lang="en-US" sz="1200" b="0" u="none" kern="1200" baseline="0" dirty="0" smtClean="0">
                <a:solidFill>
                  <a:schemeClr val="tx1"/>
                </a:solidFill>
                <a:effectLst/>
                <a:latin typeface="+mn-lt"/>
                <a:ea typeface="+mn-ea"/>
                <a:cs typeface="+mn-cs"/>
              </a:rPr>
              <a:t>And when this is associated with distress, we talk about rumination, or worry. </a:t>
            </a:r>
            <a:endParaRPr lang="en-US" sz="1200" b="0" u="none"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Rumination involves stepping back from the "here and now" and making global inferences across different situations (e.g., "I am worthless"; </a:t>
            </a:r>
            <a:endParaRPr lang="en-US" sz="1200" b="1" u="none"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u="none" kern="1200" baseline="0" dirty="0" smtClean="0">
                <a:solidFill>
                  <a:schemeClr val="tx1"/>
                </a:solidFill>
                <a:effectLst/>
                <a:latin typeface="+mn-lt"/>
                <a:ea typeface="+mn-ea"/>
                <a:cs typeface="+mn-cs"/>
              </a:rPr>
              <a:t>We can see here the mindfulness is the exact opposite of these potentially harmful states of mind, and this may help to explain its beneficial effects…</a:t>
            </a:r>
            <a:endParaRPr lang="en-US" b="0" u="none" dirty="0" smtClean="0"/>
          </a:p>
          <a:p>
            <a:endParaRPr lang="en-US" sz="1200" b="0" u="non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23C657-D366-4EDB-88F8-A95348082FB5}" type="slidenum">
              <a:rPr lang="en-US" smtClean="0"/>
              <a:pPr/>
              <a:t>43</a:t>
            </a:fld>
            <a:endParaRPr lang="en-US"/>
          </a:p>
        </p:txBody>
      </p:sp>
    </p:spTree>
    <p:extLst>
      <p:ext uri="{BB962C8B-B14F-4D97-AF65-F5344CB8AC3E}">
        <p14:creationId xmlns:p14="http://schemas.microsoft.com/office/powerpoint/2010/main" val="9073670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also argue that this unique quality underlies the salutary effects associated with mindfulness,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Because the practice of mindfulness enables people to benefit from the advantages associated with both high and low psychological distance:</a:t>
            </a:r>
            <a:endParaRPr lang="en-US"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23C657-D366-4EDB-88F8-A95348082F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11273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low psychological distance from external events and low construal of such experiences allows people to be in touch with the present moment in all its fullness and richness.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And</a:t>
            </a:r>
            <a:r>
              <a:rPr lang="en-US" sz="1200" b="0" kern="1200" baseline="0" dirty="0" smtClean="0">
                <a:solidFill>
                  <a:schemeClr val="tx1"/>
                </a:solidFill>
                <a:effectLst/>
                <a:latin typeface="+mn-lt"/>
                <a:ea typeface="+mn-ea"/>
                <a:cs typeface="+mn-cs"/>
              </a:rPr>
              <a:t> so, low distance from the present enables people to </a:t>
            </a:r>
            <a:r>
              <a:rPr lang="en-US" sz="1200" kern="1200" dirty="0" smtClean="0">
                <a:solidFill>
                  <a:schemeClr val="tx1"/>
                </a:solidFill>
                <a:effectLst/>
                <a:latin typeface="+mn-lt"/>
                <a:ea typeface="+mn-ea"/>
                <a:cs typeface="+mn-cs"/>
              </a:rPr>
              <a:t>respond the</a:t>
            </a:r>
            <a:r>
              <a:rPr lang="en-US" sz="1200" kern="1200" baseline="0" dirty="0" smtClean="0">
                <a:solidFill>
                  <a:schemeClr val="tx1"/>
                </a:solidFill>
                <a:effectLst/>
                <a:latin typeface="+mn-lt"/>
                <a:ea typeface="+mn-ea"/>
                <a:cs typeface="+mn-cs"/>
              </a:rPr>
              <a:t> contingencies of situations effectively.</a:t>
            </a:r>
            <a:endParaRPr lang="en-US" sz="1200" kern="1200" dirty="0" smtClean="0">
              <a:solidFill>
                <a:schemeClr val="tx1"/>
              </a:solidFill>
              <a:effectLst/>
              <a:latin typeface="+mn-lt"/>
              <a:ea typeface="+mn-ea"/>
              <a:cs typeface="+mn-cs"/>
            </a:endParaRPr>
          </a:p>
          <a:p>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Also, when we attend our direct experience we realize that when our mind wanders we lose contact with the present moment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However, low psychological distance from the</a:t>
            </a:r>
            <a:r>
              <a:rPr lang="en-US" sz="1200" kern="1200" baseline="0" dirty="0" smtClean="0">
                <a:solidFill>
                  <a:schemeClr val="tx1"/>
                </a:solidFill>
                <a:effectLst/>
                <a:latin typeface="+mn-lt"/>
                <a:ea typeface="+mn-ea"/>
                <a:cs typeface="+mn-cs"/>
              </a:rPr>
              <a:t> present </a:t>
            </a:r>
            <a:r>
              <a:rPr lang="en-US" sz="1200" kern="1200" dirty="0" smtClean="0">
                <a:solidFill>
                  <a:schemeClr val="tx1"/>
                </a:solidFill>
                <a:effectLst/>
                <a:latin typeface="+mn-lt"/>
                <a:ea typeface="+mn-ea"/>
                <a:cs typeface="+mn-cs"/>
              </a:rPr>
              <a:t>also makes us more vulnerable to local temptations and harmful</a:t>
            </a:r>
            <a:r>
              <a:rPr lang="en-US" sz="1200" kern="1200" baseline="0" dirty="0" smtClean="0">
                <a:solidFill>
                  <a:schemeClr val="tx1"/>
                </a:solidFill>
                <a:effectLst/>
                <a:latin typeface="+mn-lt"/>
                <a:ea typeface="+mn-ea"/>
                <a:cs typeface="+mn-cs"/>
              </a:rPr>
              <a:t> impulsive and </a:t>
            </a:r>
            <a:r>
              <a:rPr lang="en-US" sz="1200" kern="1200" dirty="0" smtClean="0">
                <a:solidFill>
                  <a:schemeClr val="tx1"/>
                </a:solidFill>
                <a:effectLst/>
                <a:latin typeface="+mn-lt"/>
                <a:ea typeface="+mn-ea"/>
                <a:cs typeface="+mn-cs"/>
              </a:rPr>
              <a:t>habitual responding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23C657-D366-4EDB-88F8-A95348082F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39863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23C657-D366-4EDB-88F8-A95348082F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58070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23C657-D366-4EDB-88F8-A95348082F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77321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so, high psychological distance from mental events allows us to </a:t>
            </a:r>
          </a:p>
          <a:p>
            <a:pPr marL="619125" lvl="1"/>
            <a:r>
              <a:rPr lang="en-US" sz="2400" dirty="0" smtClean="0">
                <a:solidFill>
                  <a:srgbClr val="C00000"/>
                </a:solidFill>
              </a:rPr>
              <a:t>…to observe external events experiences from a low psychological distance, but without </a:t>
            </a:r>
            <a:r>
              <a:rPr lang="en-US" sz="2400" dirty="0" err="1" smtClean="0">
                <a:solidFill>
                  <a:srgbClr val="C00000"/>
                </a:solidFill>
              </a:rPr>
              <a:t>imparing</a:t>
            </a:r>
            <a:r>
              <a:rPr lang="en-US" sz="2400" dirty="0" smtClean="0">
                <a:solidFill>
                  <a:srgbClr val="C00000"/>
                </a:solidFill>
              </a:rPr>
              <a:t> self-control</a:t>
            </a:r>
          </a:p>
          <a:p>
            <a:pPr marL="619125" lvl="1"/>
            <a:r>
              <a:rPr lang="en-US" sz="2400" dirty="0" smtClean="0">
                <a:solidFill>
                  <a:srgbClr val="C00000"/>
                </a:solidFill>
              </a:rPr>
              <a:t>…to examine habitual thought patterns, distorted cognitions, their antecedents and consequences</a:t>
            </a:r>
          </a:p>
          <a:p>
            <a:pPr marL="619125" lvl="1">
              <a:lnSpc>
                <a:spcPct val="100000"/>
              </a:lnSpc>
            </a:pPr>
            <a:r>
              <a:rPr lang="en-US" sz="2400" dirty="0" smtClean="0">
                <a:solidFill>
                  <a:srgbClr val="C00000"/>
                </a:solidFill>
              </a:rPr>
              <a:t>…to reduce the emotional arousal </a:t>
            </a:r>
            <a:endParaRPr lang="en-US" sz="1600" dirty="0" smtClean="0">
              <a:solidFill>
                <a:srgbClr val="C00000"/>
              </a:solidFill>
            </a:endParaRPr>
          </a:p>
          <a:p>
            <a:endParaRPr lang="en-US" sz="120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…and</a:t>
            </a:r>
            <a:r>
              <a:rPr lang="en-US" sz="1200" b="0" kern="1200" baseline="0" dirty="0" smtClean="0">
                <a:solidFill>
                  <a:schemeClr val="tx1"/>
                </a:solidFill>
                <a:effectLst/>
                <a:latin typeface="+mn-lt"/>
                <a:ea typeface="+mn-ea"/>
                <a:cs typeface="+mn-cs"/>
              </a:rPr>
              <a:t> act according to what’s really important to us: our values and broader goals. </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23C657-D366-4EDB-88F8-A95348082F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9823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23C657-D366-4EDB-88F8-A95348082F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76061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b="0" dirty="0" smtClean="0"/>
              <a:t> </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23C657-D366-4EDB-88F8-A95348082F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06984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23C657-D366-4EDB-88F8-A95348082F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89949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23C657-D366-4EDB-88F8-A95348082F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9464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1619" cy="6856214"/>
          </a:xfrm>
          <a:prstGeom prst="rect">
            <a:avLst/>
          </a:prstGeom>
        </p:spPr>
      </p:pic>
      <p:sp>
        <p:nvSpPr>
          <p:cNvPr id="2" name="Title 1"/>
          <p:cNvSpPr>
            <a:spLocks noGrp="1"/>
          </p:cNvSpPr>
          <p:nvPr>
            <p:ph type="ctrTitle"/>
          </p:nvPr>
        </p:nvSpPr>
        <p:spPr>
          <a:xfrm>
            <a:off x="2019300" y="1871132"/>
            <a:ext cx="5111752"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019300" y="3657597"/>
            <a:ext cx="5111752"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87425" y="5037663"/>
            <a:ext cx="673100" cy="279400"/>
          </a:xfrm>
        </p:spPr>
        <p:txBody>
          <a:bodyPr/>
          <a:lstStyle/>
          <a:p>
            <a:fld id="{8472CB63-1163-486E-9B7B-F2113B491341}" type="datetimeFigureOut">
              <a:rPr lang="en-US" smtClean="0"/>
              <a:pPr/>
              <a:t>28.10.19</a:t>
            </a:fld>
            <a:endParaRPr lang="en-US" dirty="0"/>
          </a:p>
        </p:txBody>
      </p:sp>
      <p:sp>
        <p:nvSpPr>
          <p:cNvPr id="5" name="Footer Placeholder 4"/>
          <p:cNvSpPr>
            <a:spLocks noGrp="1"/>
          </p:cNvSpPr>
          <p:nvPr>
            <p:ph type="ftr" sz="quarter" idx="11"/>
          </p:nvPr>
        </p:nvSpPr>
        <p:spPr>
          <a:xfrm>
            <a:off x="2019298" y="5037663"/>
            <a:ext cx="3910976" cy="279400"/>
          </a:xfrm>
        </p:spPr>
        <p:txBody>
          <a:bodyPr/>
          <a:lstStyle/>
          <a:p>
            <a:endParaRPr lang="en-US" dirty="0"/>
          </a:p>
        </p:txBody>
      </p:sp>
      <p:sp>
        <p:nvSpPr>
          <p:cNvPr id="6" name="Slide Number Placeholder 5"/>
          <p:cNvSpPr>
            <a:spLocks noGrp="1"/>
          </p:cNvSpPr>
          <p:nvPr>
            <p:ph type="sldNum" sz="quarter" idx="12"/>
          </p:nvPr>
        </p:nvSpPr>
        <p:spPr>
          <a:xfrm>
            <a:off x="6717677" y="5037663"/>
            <a:ext cx="413375" cy="279400"/>
          </a:xfrm>
        </p:spPr>
        <p:txBody>
          <a:bodyPr/>
          <a:lstStyle/>
          <a:p>
            <a:fld id="{3158F764-4382-4150-AA11-01B34594D68B}" type="slidenum">
              <a:rPr lang="en-US" smtClean="0"/>
              <a:pPr/>
              <a:t>‹#›</a:t>
            </a:fld>
            <a:endParaRPr lang="en-US" dirty="0"/>
          </a:p>
        </p:txBody>
      </p:sp>
      <p:cxnSp>
        <p:nvCxnSpPr>
          <p:cNvPr id="15" name="Straight Connector 14"/>
          <p:cNvCxnSpPr/>
          <p:nvPr/>
        </p:nvCxnSpPr>
        <p:spPr>
          <a:xfrm>
            <a:off x="2019299" y="3522131"/>
            <a:ext cx="5111751"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9842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58F764-4382-4150-AA11-01B34594D68B}" type="slidenum">
              <a:rPr lang="en-US" smtClean="0"/>
              <a:pPr/>
              <a:t>‹#›</a:t>
            </a:fld>
            <a:endParaRPr lang="en-US" dirty="0"/>
          </a:p>
        </p:txBody>
      </p:sp>
    </p:spTree>
    <p:extLst>
      <p:ext uri="{BB962C8B-B14F-4D97-AF65-F5344CB8AC3E}">
        <p14:creationId xmlns:p14="http://schemas.microsoft.com/office/powerpoint/2010/main" val="3287657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511300" y="3846054"/>
            <a:ext cx="6119018"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58F764-4382-4150-AA11-01B34594D68B}" type="slidenum">
              <a:rPr lang="en-US" smtClean="0"/>
              <a:pPr/>
              <a:t>‹#›</a:t>
            </a:fld>
            <a:endParaRPr lang="en-US" dirty="0"/>
          </a:p>
        </p:txBody>
      </p:sp>
      <p:cxnSp>
        <p:nvCxnSpPr>
          <p:cNvPr id="16" name="Straight Connector 15"/>
          <p:cNvCxnSpPr/>
          <p:nvPr/>
        </p:nvCxnSpPr>
        <p:spPr>
          <a:xfrm>
            <a:off x="1509542" y="3710585"/>
            <a:ext cx="6122535"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3563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73836" y="2560320"/>
            <a:ext cx="3538728"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6008" y="2560320"/>
            <a:ext cx="3538728"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58F764-4382-4150-AA11-01B34594D68B}" type="slidenum">
              <a:rPr lang="en-US" smtClean="0"/>
              <a:pPr/>
              <a:t>‹#›</a:t>
            </a:fld>
            <a:endParaRPr lang="en-US" dirty="0"/>
          </a:p>
        </p:txBody>
      </p:sp>
    </p:spTree>
    <p:extLst>
      <p:ext uri="{BB962C8B-B14F-4D97-AF65-F5344CB8AC3E}">
        <p14:creationId xmlns:p14="http://schemas.microsoft.com/office/powerpoint/2010/main" val="3898545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3243265"/>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5503" y="3243265"/>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158F764-4382-4150-AA11-01B34594D68B}" type="slidenum">
              <a:rPr lang="en-US" smtClean="0"/>
              <a:pPr/>
              <a:t>‹#›</a:t>
            </a:fld>
            <a:endParaRPr lang="en-US" dirty="0"/>
          </a:p>
        </p:txBody>
      </p:sp>
      <p:cxnSp>
        <p:nvCxnSpPr>
          <p:cNvPr id="18" name="Straight Connector 17"/>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9417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158F764-4382-4150-AA11-01B34594D68B}" type="slidenum">
              <a:rPr lang="en-US" smtClean="0"/>
              <a:pPr/>
              <a:t>‹#›</a:t>
            </a:fld>
            <a:endParaRPr lang="en-US" dirty="0"/>
          </a:p>
        </p:txBody>
      </p:sp>
      <p:cxnSp>
        <p:nvCxnSpPr>
          <p:cNvPr id="14" name="Straight Connector 13"/>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8947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158F764-4382-4150-AA11-01B34594D68B}" type="slidenum">
              <a:rPr lang="en-US" smtClean="0"/>
              <a:pPr/>
              <a:t>‹#›</a:t>
            </a:fld>
            <a:endParaRPr lang="en-US" dirty="0"/>
          </a:p>
        </p:txBody>
      </p:sp>
    </p:spTree>
    <p:extLst>
      <p:ext uri="{BB962C8B-B14F-4D97-AF65-F5344CB8AC3E}">
        <p14:creationId xmlns:p14="http://schemas.microsoft.com/office/powerpoint/2010/main" val="3610056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60" y="1388534"/>
            <a:ext cx="278884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064001" y="982133"/>
            <a:ext cx="4102100"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70360" y="3031065"/>
            <a:ext cx="2788841"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58F764-4382-4150-AA11-01B34594D68B}" type="slidenum">
              <a:rPr lang="en-US" smtClean="0"/>
              <a:pPr/>
              <a:t>‹#›</a:t>
            </a:fld>
            <a:endParaRPr lang="en-US" dirty="0"/>
          </a:p>
        </p:txBody>
      </p:sp>
      <p:cxnSp>
        <p:nvCxnSpPr>
          <p:cNvPr id="16" name="Straight Connector 15"/>
          <p:cNvCxnSpPr/>
          <p:nvPr/>
        </p:nvCxnSpPr>
        <p:spPr>
          <a:xfrm>
            <a:off x="1047127" y="2912533"/>
            <a:ext cx="26358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7247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6071125"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58F764-4382-4150-AA11-01B34594D68B}" type="slidenum">
              <a:rPr lang="en-US" smtClean="0"/>
              <a:pPr/>
              <a:t>‹#›</a:t>
            </a:fld>
            <a:endParaRPr lang="en-US" dirty="0"/>
          </a:p>
        </p:txBody>
      </p:sp>
    </p:spTree>
    <p:extLst>
      <p:ext uri="{BB962C8B-B14F-4D97-AF65-F5344CB8AC3E}">
        <p14:creationId xmlns:p14="http://schemas.microsoft.com/office/powerpoint/2010/main" val="3372020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1070" y="1041401"/>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58F764-4382-4150-AA11-01B34594D68B}" type="slidenum">
              <a:rPr lang="en-US" smtClean="0"/>
              <a:pPr/>
              <a:t>‹#›</a:t>
            </a:fld>
            <a:endParaRPr lang="en-US" dirty="0"/>
          </a:p>
        </p:txBody>
      </p:sp>
    </p:spTree>
    <p:extLst>
      <p:ext uri="{BB962C8B-B14F-4D97-AF65-F5344CB8AC3E}">
        <p14:creationId xmlns:p14="http://schemas.microsoft.com/office/powerpoint/2010/main" val="3208082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2" y="982132"/>
            <a:ext cx="7194549"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7902" y="4343402"/>
            <a:ext cx="7194549"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58F764-4382-4150-AA11-01B34594D68B}" type="slidenum">
              <a:rPr lang="en-US" smtClean="0"/>
              <a:pPr/>
              <a:t>‹#›</a:t>
            </a:fld>
            <a:endParaRPr lang="en-US" dirty="0"/>
          </a:p>
        </p:txBody>
      </p:sp>
      <p:cxnSp>
        <p:nvCxnSpPr>
          <p:cNvPr id="15" name="Straight Connector 14"/>
          <p:cNvCxnSpPr/>
          <p:nvPr/>
        </p:nvCxnSpPr>
        <p:spPr>
          <a:xfrm>
            <a:off x="1047127" y="4140199"/>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4871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982132"/>
            <a:ext cx="6972299"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110" y="3352800"/>
            <a:ext cx="66294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971551" y="4343402"/>
            <a:ext cx="7207250"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58F764-4382-4150-AA11-01B34594D68B}" type="slidenum">
              <a:rPr lang="en-US" smtClean="0"/>
              <a:pPr/>
              <a:t>‹#›</a:t>
            </a:fld>
            <a:endParaRPr lang="en-US" dirty="0"/>
          </a:p>
        </p:txBody>
      </p:sp>
      <p:sp>
        <p:nvSpPr>
          <p:cNvPr id="14" name="TextBox 13"/>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950200" y="2827870"/>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047127" y="4140199"/>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536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2" y="4777381"/>
            <a:ext cx="720725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58F764-4382-4150-AA11-01B34594D68B}" type="slidenum">
              <a:rPr lang="en-US" smtClean="0"/>
              <a:pPr/>
              <a:t>‹#›</a:t>
            </a:fld>
            <a:endParaRPr lang="en-US" dirty="0"/>
          </a:p>
        </p:txBody>
      </p:sp>
    </p:spTree>
    <p:extLst>
      <p:ext uri="{BB962C8B-B14F-4D97-AF65-F5344CB8AC3E}">
        <p14:creationId xmlns:p14="http://schemas.microsoft.com/office/powerpoint/2010/main" val="1010091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59" y="982132"/>
            <a:ext cx="6972299"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971552" y="3639312"/>
            <a:ext cx="7207251"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2" y="4529667"/>
            <a:ext cx="7207251"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58F764-4382-4150-AA11-01B34594D68B}" type="slidenum">
              <a:rPr lang="en-US" smtClean="0"/>
              <a:pPr/>
              <a:t>‹#›</a:t>
            </a:fld>
            <a:endParaRPr lang="en-US" dirty="0"/>
          </a:p>
        </p:txBody>
      </p:sp>
      <p:sp>
        <p:nvSpPr>
          <p:cNvPr id="12" name="TextBox 11"/>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950200" y="2599261"/>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047127" y="3429000"/>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0834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971552" y="3630168"/>
            <a:ext cx="7207251"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1" y="4470402"/>
            <a:ext cx="7207253"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58F764-4382-4150-AA11-01B34594D68B}" type="slidenum">
              <a:rPr lang="en-US" smtClean="0"/>
              <a:pPr/>
              <a:t>‹#›</a:t>
            </a:fld>
            <a:endParaRPr lang="en-US" dirty="0"/>
          </a:p>
        </p:txBody>
      </p:sp>
      <p:cxnSp>
        <p:nvCxnSpPr>
          <p:cNvPr id="15" name="Straight Connector 14"/>
          <p:cNvCxnSpPr/>
          <p:nvPr/>
        </p:nvCxnSpPr>
        <p:spPr>
          <a:xfrm>
            <a:off x="1047127" y="3429000"/>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5133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58F764-4382-4150-AA11-01B34594D68B}" type="slidenum">
              <a:rPr lang="en-US" smtClean="0"/>
              <a:pPr/>
              <a:t>‹#›</a:t>
            </a:fld>
            <a:endParaRPr lang="en-US" dirty="0"/>
          </a:p>
        </p:txBody>
      </p:sp>
      <p:cxnSp>
        <p:nvCxnSpPr>
          <p:cNvPr id="14" name="Straight Connector 13"/>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728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9" y="982133"/>
            <a:ext cx="1418171"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50" y="982132"/>
            <a:ext cx="5574769"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72CB63-1163-486E-9B7B-F2113B491341}" type="datetimeFigureOut">
              <a:rPr lang="en-US" smtClean="0"/>
              <a:pPr/>
              <a:t>28.10.19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58F764-4382-4150-AA11-01B34594D68B}" type="slidenum">
              <a:rPr lang="en-US" smtClean="0"/>
              <a:pPr/>
              <a:t>‹#›</a:t>
            </a:fld>
            <a:endParaRPr lang="en-US" dirty="0"/>
          </a:p>
        </p:txBody>
      </p:sp>
      <p:cxnSp>
        <p:nvCxnSpPr>
          <p:cNvPr id="14" name="Straight Connector 13"/>
          <p:cNvCxnSpPr/>
          <p:nvPr/>
        </p:nvCxnSpPr>
        <p:spPr>
          <a:xfrm>
            <a:off x="6647918"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187317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 y="0"/>
            <a:ext cx="9141619" cy="6856214"/>
          </a:xfrm>
          <a:prstGeom prst="rect">
            <a:avLst/>
          </a:prstGeom>
        </p:spPr>
      </p:pic>
      <p:sp>
        <p:nvSpPr>
          <p:cNvPr id="2" name="Title Placeholder 1"/>
          <p:cNvSpPr>
            <a:spLocks noGrp="1"/>
          </p:cNvSpPr>
          <p:nvPr>
            <p:ph type="title"/>
          </p:nvPr>
        </p:nvSpPr>
        <p:spPr>
          <a:xfrm>
            <a:off x="971552" y="982132"/>
            <a:ext cx="7200897"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2" y="2556932"/>
            <a:ext cx="7200897"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72CB63-1163-486E-9B7B-F2113B491341}" type="datetimeFigureOut">
              <a:rPr lang="en-US" smtClean="0"/>
              <a:pPr/>
              <a:t>28.10.19</a:t>
            </a:fld>
            <a:endParaRPr lang="en-US" dirty="0"/>
          </a:p>
        </p:txBody>
      </p:sp>
      <p:sp>
        <p:nvSpPr>
          <p:cNvPr id="5" name="Footer Placeholder 4"/>
          <p:cNvSpPr>
            <a:spLocks noGrp="1"/>
          </p:cNvSpPr>
          <p:nvPr>
            <p:ph type="ftr" sz="quarter" idx="3"/>
          </p:nvPr>
        </p:nvSpPr>
        <p:spPr>
          <a:xfrm>
            <a:off x="971552" y="5969000"/>
            <a:ext cx="5479425"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765427" y="5969000"/>
            <a:ext cx="40702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158F764-4382-4150-AA11-01B34594D68B}" type="slidenum">
              <a:rPr lang="en-US" smtClean="0"/>
              <a:pPr/>
              <a:t>‹#›</a:t>
            </a:fld>
            <a:endParaRPr lang="en-US" dirty="0"/>
          </a:p>
        </p:txBody>
      </p:sp>
    </p:spTree>
    <p:extLst>
      <p:ext uri="{BB962C8B-B14F-4D97-AF65-F5344CB8AC3E}">
        <p14:creationId xmlns:p14="http://schemas.microsoft.com/office/powerpoint/2010/main" val="2398466152"/>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chart" Target="../charts/char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chart" Target="../charts/char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chart" Target="../charts/char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72152" y="1834687"/>
            <a:ext cx="7305574" cy="991400"/>
          </a:xfrm>
          <a:prstGeom prst="rect">
            <a:avLst/>
          </a:prstGeom>
        </p:spPr>
        <p:txBody>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smtClean="0"/>
              <a:t>What Makes the State of Mindfulness Unique? </a:t>
            </a:r>
            <a:br>
              <a:rPr lang="en-US" sz="2400" b="1" dirty="0" smtClean="0"/>
            </a:br>
            <a:r>
              <a:rPr lang="en-US" sz="2400" b="1" dirty="0" smtClean="0"/>
              <a:t>The Perspective of Construal Level Theory</a:t>
            </a:r>
            <a:endParaRPr lang="en-US" sz="2400" dirty="0"/>
          </a:p>
        </p:txBody>
      </p:sp>
      <p:sp>
        <p:nvSpPr>
          <p:cNvPr id="3" name="Subtitle 2"/>
          <p:cNvSpPr txBox="1">
            <a:spLocks/>
          </p:cNvSpPr>
          <p:nvPr/>
        </p:nvSpPr>
        <p:spPr>
          <a:xfrm>
            <a:off x="972152" y="3402486"/>
            <a:ext cx="7305574" cy="1611414"/>
          </a:xfrm>
          <a:prstGeom prst="rect">
            <a:avLst/>
          </a:prstGeom>
        </p:spPr>
        <p:txBody>
          <a:bodyPr>
            <a:normAutofit fontScale="85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None/>
            </a:pPr>
            <a:r>
              <a:rPr lang="en-US" sz="2300" dirty="0" smtClean="0"/>
              <a:t>Iftah Yovel, </a:t>
            </a:r>
            <a:r>
              <a:rPr lang="en-US" sz="2300" dirty="0" err="1" smtClean="0"/>
              <a:t>Noa</a:t>
            </a:r>
            <a:r>
              <a:rPr lang="en-US" sz="2300" dirty="0" smtClean="0"/>
              <a:t> </a:t>
            </a:r>
            <a:r>
              <a:rPr lang="en-US" sz="2300" dirty="0" err="1" smtClean="0"/>
              <a:t>Bigman</a:t>
            </a:r>
            <a:r>
              <a:rPr lang="en-US" sz="2300" dirty="0" smtClean="0"/>
              <a:t>, Gidi Aviram</a:t>
            </a:r>
          </a:p>
          <a:p>
            <a:pPr marL="0" indent="0" algn="ctr">
              <a:buNone/>
            </a:pPr>
            <a:endParaRPr lang="en-US" sz="2300" dirty="0" smtClean="0"/>
          </a:p>
          <a:p>
            <a:pPr marL="0" indent="0" algn="ctr">
              <a:buNone/>
            </a:pPr>
            <a:r>
              <a:rPr lang="en-US" sz="2300" b="1" i="1" dirty="0" smtClean="0"/>
              <a:t>Department of Psychology</a:t>
            </a:r>
          </a:p>
          <a:p>
            <a:pPr marL="0" indent="0" algn="ctr">
              <a:buNone/>
            </a:pPr>
            <a:r>
              <a:rPr lang="en-US" sz="2300" b="1" i="1" dirty="0" smtClean="0"/>
              <a:t>The Hebrew University of Jerusalem</a:t>
            </a:r>
          </a:p>
          <a:p>
            <a:pPr marL="0" indent="0" algn="ctr">
              <a:buNone/>
            </a:pPr>
            <a:endParaRPr lang="en-US" sz="1400" dirty="0" smtClean="0"/>
          </a:p>
          <a:p>
            <a:pPr marL="0" indent="0" algn="ctr">
              <a:buNone/>
            </a:pPr>
            <a:endParaRPr lang="en-US" dirty="0"/>
          </a:p>
        </p:txBody>
      </p:sp>
      <p:pic>
        <p:nvPicPr>
          <p:cNvPr id="6" name="Picture 58" descr="http://www.huji.ac.il/huji/logos/HUJI_LogoHeb_hor.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449"/>
          <a:stretch/>
        </p:blipFill>
        <p:spPr bwMode="auto">
          <a:xfrm>
            <a:off x="893653" y="564914"/>
            <a:ext cx="830175" cy="117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114586" y="5388741"/>
            <a:ext cx="2911374" cy="646331"/>
          </a:xfrm>
          <a:prstGeom prst="rect">
            <a:avLst/>
          </a:prstGeom>
          <a:noFill/>
        </p:spPr>
        <p:txBody>
          <a:bodyPr wrap="none" rtlCol="0">
            <a:spAutoFit/>
          </a:bodyPr>
          <a:lstStyle/>
          <a:p>
            <a:pPr algn="ctr"/>
            <a:r>
              <a:rPr lang="en-US" b="1" i="1" dirty="0" smtClean="0"/>
              <a:t>“Meditation </a:t>
            </a:r>
            <a:r>
              <a:rPr lang="en-US" b="1" i="1" dirty="0"/>
              <a:t>in the Clinic</a:t>
            </a:r>
            <a:r>
              <a:rPr lang="en-US" b="1" i="1" dirty="0" smtClean="0"/>
              <a:t>?”</a:t>
            </a:r>
            <a:r>
              <a:rPr lang="en-US" b="1" dirty="0"/>
              <a:t> </a:t>
            </a:r>
            <a:endParaRPr lang="en-US" b="1" dirty="0" smtClean="0"/>
          </a:p>
          <a:p>
            <a:pPr algn="ctr"/>
            <a:r>
              <a:rPr lang="en-US" b="1" dirty="0" smtClean="0"/>
              <a:t>May 2019, Jerusalem </a:t>
            </a:r>
            <a:endParaRPr lang="en-US" dirty="0"/>
          </a:p>
        </p:txBody>
      </p:sp>
    </p:spTree>
    <p:extLst>
      <p:ext uri="{BB962C8B-B14F-4D97-AF65-F5344CB8AC3E}">
        <p14:creationId xmlns:p14="http://schemas.microsoft.com/office/powerpoint/2010/main" val="372883910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71552" y="1116882"/>
            <a:ext cx="7200897" cy="1303867"/>
          </a:xfrm>
        </p:spPr>
        <p:txBody>
          <a:bodyPr>
            <a:normAutofit/>
          </a:bodyPr>
          <a:lstStyle/>
          <a:p>
            <a:pPr algn="ctr"/>
            <a:r>
              <a:rPr lang="en-US" sz="3100" dirty="0" smtClean="0"/>
              <a:t>The Construct of Mindfulness </a:t>
            </a:r>
            <a:endParaRPr lang="he-IL" sz="3100" dirty="0"/>
          </a:p>
        </p:txBody>
      </p:sp>
      <p:sp>
        <p:nvSpPr>
          <p:cNvPr id="3" name="מציין מיקום תוכן 2"/>
          <p:cNvSpPr>
            <a:spLocks noGrp="1"/>
          </p:cNvSpPr>
          <p:nvPr>
            <p:ph idx="1"/>
          </p:nvPr>
        </p:nvSpPr>
        <p:spPr>
          <a:xfrm>
            <a:off x="971552" y="2421520"/>
            <a:ext cx="7200897" cy="3535859"/>
          </a:xfrm>
        </p:spPr>
        <p:txBody>
          <a:bodyPr>
            <a:noAutofit/>
          </a:bodyPr>
          <a:lstStyle/>
          <a:p>
            <a:r>
              <a:rPr lang="en-US" dirty="0" smtClean="0"/>
              <a:t>Research has been growing exponentially </a:t>
            </a:r>
          </a:p>
          <a:p>
            <a:r>
              <a:rPr lang="en-US" dirty="0" smtClean="0"/>
              <a:t>Mindfulness-based </a:t>
            </a:r>
            <a:r>
              <a:rPr lang="en-US" dirty="0"/>
              <a:t>clinical </a:t>
            </a:r>
            <a:r>
              <a:rPr lang="en-US" dirty="0" smtClean="0"/>
              <a:t>interventions</a:t>
            </a:r>
          </a:p>
          <a:p>
            <a:pPr lvl="1">
              <a:buFont typeface="Wingdings" panose="05000000000000000000" pitchFamily="2" charset="2"/>
              <a:buChar char="v"/>
            </a:pPr>
            <a:r>
              <a:rPr lang="en-US" sz="1800" dirty="0" smtClean="0"/>
              <a:t>Depression </a:t>
            </a:r>
            <a:r>
              <a:rPr lang="en-US" sz="1200" dirty="0" smtClean="0"/>
              <a:t>(Hofmann </a:t>
            </a:r>
            <a:r>
              <a:rPr lang="en-US" sz="1200" dirty="0"/>
              <a:t>et al., </a:t>
            </a:r>
            <a:r>
              <a:rPr lang="en-US" sz="1200" dirty="0" smtClean="0"/>
              <a:t>2010)</a:t>
            </a:r>
          </a:p>
          <a:p>
            <a:pPr lvl="1">
              <a:buFont typeface="Wingdings" panose="05000000000000000000" pitchFamily="2" charset="2"/>
              <a:buChar char="v"/>
            </a:pPr>
            <a:r>
              <a:rPr lang="en-US" sz="1800" dirty="0" smtClean="0"/>
              <a:t>Eating </a:t>
            </a:r>
            <a:r>
              <a:rPr lang="en-US" sz="1800" dirty="0"/>
              <a:t>disorders </a:t>
            </a:r>
            <a:r>
              <a:rPr lang="en-US" sz="1200" dirty="0"/>
              <a:t>(Tapper et al., 2009)</a:t>
            </a:r>
          </a:p>
          <a:p>
            <a:pPr lvl="1">
              <a:buFont typeface="Wingdings" panose="05000000000000000000" pitchFamily="2" charset="2"/>
              <a:buChar char="v"/>
            </a:pPr>
            <a:r>
              <a:rPr lang="en-US" sz="1600" dirty="0" smtClean="0"/>
              <a:t>Chronic </a:t>
            </a:r>
            <a:r>
              <a:rPr lang="en-US" sz="1600" dirty="0"/>
              <a:t>pain </a:t>
            </a:r>
            <a:r>
              <a:rPr lang="en-US" sz="1200" dirty="0"/>
              <a:t>(Grossman et al., 2007</a:t>
            </a:r>
            <a:r>
              <a:rPr lang="en-US" sz="1200" dirty="0" smtClean="0"/>
              <a:t>) </a:t>
            </a:r>
          </a:p>
          <a:p>
            <a:pPr lvl="1">
              <a:buFont typeface="Wingdings" panose="05000000000000000000" pitchFamily="2" charset="2"/>
              <a:buChar char="v"/>
            </a:pPr>
            <a:r>
              <a:rPr lang="en-US" sz="1800" dirty="0" smtClean="0"/>
              <a:t>Anxiety </a:t>
            </a:r>
            <a:r>
              <a:rPr lang="en-US" sz="1800" dirty="0"/>
              <a:t>disorders </a:t>
            </a:r>
            <a:r>
              <a:rPr lang="en-US" sz="1200" dirty="0"/>
              <a:t>(Hofmann  et al., 2010</a:t>
            </a:r>
            <a:r>
              <a:rPr lang="en-US" sz="1200" dirty="0" smtClean="0"/>
              <a:t>)</a:t>
            </a:r>
            <a:endParaRPr lang="en-US" sz="1200" dirty="0"/>
          </a:p>
          <a:p>
            <a:pPr lvl="1">
              <a:buFont typeface="Wingdings" panose="05000000000000000000" pitchFamily="2" charset="2"/>
              <a:buChar char="v"/>
            </a:pPr>
            <a:r>
              <a:rPr lang="en-US" sz="1800" dirty="0" smtClean="0"/>
              <a:t>…and many more </a:t>
            </a:r>
            <a:r>
              <a:rPr lang="en-US" sz="1200" dirty="0" smtClean="0"/>
              <a:t>(e.g., Creswell, 2017) </a:t>
            </a:r>
          </a:p>
          <a:p>
            <a:r>
              <a:rPr lang="en-US" dirty="0" smtClean="0"/>
              <a:t>Reduces stress, improves attention </a:t>
            </a:r>
            <a:r>
              <a:rPr lang="en-US" sz="1200" dirty="0"/>
              <a:t>(</a:t>
            </a:r>
            <a:r>
              <a:rPr lang="en-US" sz="1200" dirty="0" err="1"/>
              <a:t>Sedlmeier</a:t>
            </a:r>
            <a:r>
              <a:rPr lang="en-US" sz="1200" dirty="0"/>
              <a:t> et al., </a:t>
            </a:r>
            <a:r>
              <a:rPr lang="en-US" sz="1200" dirty="0" smtClean="0"/>
              <a:t>2012, Creswell, 2017</a:t>
            </a:r>
            <a:r>
              <a:rPr lang="en-US" sz="1200" dirty="0"/>
              <a:t> ) </a:t>
            </a:r>
          </a:p>
          <a:p>
            <a:endParaRPr lang="en-US" dirty="0" smtClean="0"/>
          </a:p>
          <a:p>
            <a:pPr algn="l" rtl="0">
              <a:buNone/>
            </a:pPr>
            <a:r>
              <a:rPr lang="en-US" dirty="0" smtClean="0"/>
              <a:t> </a:t>
            </a:r>
            <a:endParaRPr lang="he-IL" dirty="0"/>
          </a:p>
        </p:txBody>
      </p:sp>
    </p:spTree>
    <p:extLst>
      <p:ext uri="{BB962C8B-B14F-4D97-AF65-F5344CB8AC3E}">
        <p14:creationId xmlns:p14="http://schemas.microsoft.com/office/powerpoint/2010/main" val="1525053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p:txBody>
          <a:bodyPr/>
          <a:lstStyle/>
          <a:p>
            <a:r>
              <a:rPr lang="en-US" i="1" dirty="0"/>
              <a:t>Definitions </a:t>
            </a:r>
            <a:r>
              <a:rPr lang="en-US" i="1" dirty="0" smtClean="0"/>
              <a:t>of Mindfulness</a:t>
            </a:r>
            <a:endParaRPr lang="en-US" i="1" dirty="0"/>
          </a:p>
        </p:txBody>
      </p:sp>
      <p:sp>
        <p:nvSpPr>
          <p:cNvPr id="6" name="מציין מיקום תוכן 2"/>
          <p:cNvSpPr>
            <a:spLocks noGrp="1"/>
          </p:cNvSpPr>
          <p:nvPr>
            <p:ph idx="1"/>
          </p:nvPr>
        </p:nvSpPr>
        <p:spPr/>
        <p:txBody>
          <a:bodyPr>
            <a:normAutofit fontScale="92500" lnSpcReduction="10000"/>
          </a:bodyPr>
          <a:lstStyle/>
          <a:p>
            <a:r>
              <a:rPr lang="he-IL" sz="2600" dirty="0" smtClean="0"/>
              <a:t>"</a:t>
            </a:r>
            <a:r>
              <a:rPr lang="en-US" sz="2600" dirty="0" smtClean="0"/>
              <a:t>Nonjudgmental </a:t>
            </a:r>
            <a:r>
              <a:rPr lang="en-US" sz="2600" dirty="0"/>
              <a:t>and receptive attention to experiences in the present </a:t>
            </a:r>
            <a:r>
              <a:rPr lang="en-US" sz="2600" dirty="0" smtClean="0"/>
              <a:t>moment</a:t>
            </a:r>
            <a:r>
              <a:rPr lang="he-IL" sz="2600" dirty="0" smtClean="0"/>
              <a:t>"</a:t>
            </a:r>
            <a:r>
              <a:rPr lang="en-US" sz="2600" dirty="0" smtClean="0"/>
              <a:t> </a:t>
            </a:r>
            <a:r>
              <a:rPr lang="en-US" sz="1300" dirty="0" smtClean="0"/>
              <a:t>(</a:t>
            </a:r>
            <a:r>
              <a:rPr lang="en-US" sz="1300" dirty="0" err="1" smtClean="0"/>
              <a:t>Kabat-Zinn</a:t>
            </a:r>
            <a:r>
              <a:rPr lang="en-US" sz="1300" dirty="0"/>
              <a:t>, </a:t>
            </a:r>
            <a:r>
              <a:rPr lang="en-US" sz="1300" dirty="0" smtClean="0"/>
              <a:t>1990) </a:t>
            </a:r>
          </a:p>
          <a:p>
            <a:pPr marL="285750" lvl="1">
              <a:spcBef>
                <a:spcPts val="1000"/>
              </a:spcBef>
            </a:pPr>
            <a:r>
              <a:rPr lang="he-IL" sz="2600" dirty="0" smtClean="0"/>
              <a:t>"</a:t>
            </a:r>
            <a:r>
              <a:rPr lang="en-US" sz="2600" dirty="0" smtClean="0"/>
              <a:t>Attending </a:t>
            </a:r>
            <a:r>
              <a:rPr lang="en-US" sz="2600" dirty="0"/>
              <a:t>to experience itself, as it presents itself in the here and </a:t>
            </a:r>
            <a:r>
              <a:rPr lang="en-US" sz="2600" dirty="0" smtClean="0"/>
              <a:t>now</a:t>
            </a:r>
            <a:r>
              <a:rPr lang="he-IL" sz="2600" dirty="0" smtClean="0"/>
              <a:t>"</a:t>
            </a:r>
            <a:r>
              <a:rPr lang="en-US" sz="2800" dirty="0" smtClean="0"/>
              <a:t> </a:t>
            </a:r>
            <a:r>
              <a:rPr lang="en-US" sz="1300" dirty="0"/>
              <a:t>(Shapiro et al., </a:t>
            </a:r>
            <a:r>
              <a:rPr lang="en-US" sz="1300" dirty="0" smtClean="0"/>
              <a:t>2006)</a:t>
            </a:r>
            <a:endParaRPr lang="en-US" sz="1300" dirty="0"/>
          </a:p>
          <a:p>
            <a:r>
              <a:rPr lang="he-IL" sz="2600" dirty="0" smtClean="0"/>
              <a:t>"</a:t>
            </a:r>
            <a:r>
              <a:rPr lang="en-US" sz="2600" dirty="0" smtClean="0"/>
              <a:t>Observing </a:t>
            </a:r>
            <a:r>
              <a:rPr lang="en-US" sz="2600" dirty="0"/>
              <a:t>openly and </a:t>
            </a:r>
            <a:r>
              <a:rPr lang="en-US" sz="2600" dirty="0" smtClean="0"/>
              <a:t>receptively the </a:t>
            </a:r>
            <a:r>
              <a:rPr lang="en-US" sz="2600" dirty="0"/>
              <a:t>full spectrum of our experiences without immersing into them or reacting to them </a:t>
            </a:r>
            <a:r>
              <a:rPr lang="en-US" sz="2600" dirty="0" smtClean="0"/>
              <a:t>automatically</a:t>
            </a:r>
            <a:r>
              <a:rPr lang="he-IL" sz="2600" dirty="0" smtClean="0"/>
              <a:t>"</a:t>
            </a:r>
            <a:r>
              <a:rPr lang="en-US" sz="2600" dirty="0" smtClean="0"/>
              <a:t> </a:t>
            </a:r>
            <a:r>
              <a:rPr lang="en-US" sz="1300" dirty="0"/>
              <a:t>(Bishop et al., 2004)</a:t>
            </a:r>
          </a:p>
          <a:p>
            <a:pPr algn="l" rtl="0">
              <a:buNone/>
            </a:pPr>
            <a:r>
              <a:rPr lang="en-US" dirty="0" smtClean="0"/>
              <a:t> </a:t>
            </a:r>
            <a:endParaRPr lang="he-IL" dirty="0"/>
          </a:p>
        </p:txBody>
      </p:sp>
    </p:spTree>
    <p:extLst>
      <p:ext uri="{BB962C8B-B14F-4D97-AF65-F5344CB8AC3E}">
        <p14:creationId xmlns:p14="http://schemas.microsoft.com/office/powerpoint/2010/main" val="226981564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p:txBody>
          <a:bodyPr/>
          <a:lstStyle/>
          <a:p>
            <a:pPr algn="ctr"/>
            <a:r>
              <a:rPr lang="en-US" i="1" dirty="0"/>
              <a:t>Common Techniques</a:t>
            </a:r>
          </a:p>
        </p:txBody>
      </p:sp>
      <p:sp>
        <p:nvSpPr>
          <p:cNvPr id="11" name="Content Placeholder 2"/>
          <p:cNvSpPr>
            <a:spLocks noGrp="1"/>
          </p:cNvSpPr>
          <p:nvPr>
            <p:ph idx="1"/>
          </p:nvPr>
        </p:nvSpPr>
        <p:spPr/>
        <p:txBody>
          <a:bodyPr>
            <a:normAutofit/>
          </a:bodyPr>
          <a:lstStyle/>
          <a:p>
            <a:r>
              <a:rPr lang="en-US" sz="3000" dirty="0"/>
              <a:t>Observing one's </a:t>
            </a:r>
            <a:r>
              <a:rPr lang="en-US" sz="3000" dirty="0" smtClean="0"/>
              <a:t>breathing</a:t>
            </a:r>
          </a:p>
          <a:p>
            <a:r>
              <a:rPr lang="en-US" dirty="0" smtClean="0"/>
              <a:t>Body scan</a:t>
            </a:r>
          </a:p>
          <a:p>
            <a:r>
              <a:rPr lang="en-US" dirty="0" smtClean="0"/>
              <a:t>Labeling </a:t>
            </a:r>
            <a:r>
              <a:rPr lang="en-US" dirty="0"/>
              <a:t>internal </a:t>
            </a:r>
            <a:r>
              <a:rPr lang="en-US" dirty="0" smtClean="0"/>
              <a:t>experiences</a:t>
            </a:r>
            <a:endParaRPr lang="en-US" dirty="0"/>
          </a:p>
          <a:p>
            <a:endParaRPr lang="en-US" sz="3200" dirty="0"/>
          </a:p>
        </p:txBody>
      </p:sp>
    </p:spTree>
    <p:extLst>
      <p:ext uri="{BB962C8B-B14F-4D97-AF65-F5344CB8AC3E}">
        <p14:creationId xmlns:p14="http://schemas.microsoft.com/office/powerpoint/2010/main" val="246872277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289" y="1091759"/>
            <a:ext cx="7902282" cy="1303867"/>
          </a:xfrm>
        </p:spPr>
        <p:txBody>
          <a:bodyPr>
            <a:normAutofit/>
          </a:bodyPr>
          <a:lstStyle/>
          <a:p>
            <a:r>
              <a:rPr lang="en-US" sz="3200" b="1" i="1" dirty="0" smtClean="0"/>
              <a:t>Elusive Construct, Lack of Theories</a:t>
            </a:r>
            <a:endParaRPr lang="en-US" sz="3200" b="1" i="1" dirty="0"/>
          </a:p>
        </p:txBody>
      </p:sp>
      <p:sp>
        <p:nvSpPr>
          <p:cNvPr id="3" name="Content Placeholder 2"/>
          <p:cNvSpPr>
            <a:spLocks noGrp="1"/>
          </p:cNvSpPr>
          <p:nvPr>
            <p:ph idx="1"/>
          </p:nvPr>
        </p:nvSpPr>
        <p:spPr>
          <a:xfrm>
            <a:off x="606288" y="2556932"/>
            <a:ext cx="7566161" cy="3318936"/>
          </a:xfrm>
        </p:spPr>
        <p:txBody>
          <a:bodyPr>
            <a:normAutofit/>
          </a:bodyPr>
          <a:lstStyle/>
          <a:p>
            <a:r>
              <a:rPr lang="en-US" dirty="0" smtClean="0">
                <a:solidFill>
                  <a:schemeClr val="tx1"/>
                </a:solidFill>
              </a:rPr>
              <a:t>A “surprising </a:t>
            </a:r>
            <a:r>
              <a:rPr lang="en-US" u="sng" dirty="0">
                <a:solidFill>
                  <a:schemeClr val="tx1"/>
                </a:solidFill>
              </a:rPr>
              <a:t>lack of elaborate psychological theories</a:t>
            </a:r>
            <a:r>
              <a:rPr lang="en-US" dirty="0">
                <a:solidFill>
                  <a:schemeClr val="tx1"/>
                </a:solidFill>
              </a:rPr>
              <a:t>”  </a:t>
            </a:r>
            <a:r>
              <a:rPr lang="en-US" sz="1200" dirty="0">
                <a:solidFill>
                  <a:schemeClr val="tx1"/>
                </a:solidFill>
              </a:rPr>
              <a:t>(Sedlmeier et al., 2012 </a:t>
            </a:r>
            <a:r>
              <a:rPr lang="en-US" sz="1200" dirty="0" smtClean="0">
                <a:solidFill>
                  <a:schemeClr val="tx1"/>
                </a:solidFill>
              </a:rPr>
              <a:t>)</a:t>
            </a:r>
          </a:p>
          <a:p>
            <a:r>
              <a:rPr lang="en-US" dirty="0" smtClean="0">
                <a:solidFill>
                  <a:schemeClr val="tx1"/>
                </a:solidFill>
              </a:rPr>
              <a:t>“</a:t>
            </a:r>
            <a:r>
              <a:rPr lang="en-US" u="sng" dirty="0" smtClean="0">
                <a:solidFill>
                  <a:schemeClr val="tx1"/>
                </a:solidFill>
              </a:rPr>
              <a:t>Mysterious</a:t>
            </a:r>
            <a:r>
              <a:rPr lang="en-US" dirty="0" smtClean="0">
                <a:solidFill>
                  <a:schemeClr val="tx1"/>
                </a:solidFill>
              </a:rPr>
              <a:t> </a:t>
            </a:r>
            <a:r>
              <a:rPr lang="en-US" dirty="0">
                <a:solidFill>
                  <a:schemeClr val="tx1"/>
                </a:solidFill>
              </a:rPr>
              <a:t>and </a:t>
            </a:r>
            <a:r>
              <a:rPr lang="en-US" u="sng" dirty="0" smtClean="0">
                <a:solidFill>
                  <a:schemeClr val="tx1"/>
                </a:solidFill>
              </a:rPr>
              <a:t>complex</a:t>
            </a:r>
            <a:r>
              <a:rPr lang="en-US" dirty="0" smtClean="0">
                <a:solidFill>
                  <a:schemeClr val="tx1"/>
                </a:solidFill>
              </a:rPr>
              <a:t>” </a:t>
            </a:r>
            <a:r>
              <a:rPr lang="en-US" sz="1200" dirty="0">
                <a:solidFill>
                  <a:schemeClr val="tx1"/>
                </a:solidFill>
              </a:rPr>
              <a:t>(Shapiro et al., 2006)</a:t>
            </a:r>
          </a:p>
          <a:p>
            <a:r>
              <a:rPr lang="en-US" dirty="0" smtClean="0">
                <a:solidFill>
                  <a:schemeClr val="tx1"/>
                </a:solidFill>
              </a:rPr>
              <a:t>“</a:t>
            </a:r>
            <a:r>
              <a:rPr lang="en-US" u="sng" dirty="0" smtClean="0">
                <a:solidFill>
                  <a:schemeClr val="tx1"/>
                </a:solidFill>
              </a:rPr>
              <a:t>Unclear</a:t>
            </a:r>
            <a:r>
              <a:rPr lang="en-US" dirty="0" smtClean="0">
                <a:solidFill>
                  <a:schemeClr val="tx1"/>
                </a:solidFill>
              </a:rPr>
              <a:t> </a:t>
            </a:r>
            <a:r>
              <a:rPr lang="en-US" dirty="0">
                <a:solidFill>
                  <a:schemeClr val="tx1"/>
                </a:solidFill>
              </a:rPr>
              <a:t>and </a:t>
            </a:r>
            <a:r>
              <a:rPr lang="en-US" u="sng" dirty="0" smtClean="0">
                <a:solidFill>
                  <a:schemeClr val="tx1"/>
                </a:solidFill>
              </a:rPr>
              <a:t>confusing</a:t>
            </a:r>
            <a:r>
              <a:rPr lang="en-US" dirty="0" smtClean="0">
                <a:solidFill>
                  <a:schemeClr val="tx1"/>
                </a:solidFill>
              </a:rPr>
              <a:t>”</a:t>
            </a:r>
            <a:r>
              <a:rPr lang="en-US" sz="2600" dirty="0" smtClean="0">
                <a:solidFill>
                  <a:schemeClr val="tx1"/>
                </a:solidFill>
              </a:rPr>
              <a:t> </a:t>
            </a:r>
            <a:r>
              <a:rPr lang="en-US" sz="1200" dirty="0">
                <a:solidFill>
                  <a:schemeClr val="tx1"/>
                </a:solidFill>
              </a:rPr>
              <a:t>(Brown &amp; Cordon, 2009 )    </a:t>
            </a:r>
            <a:r>
              <a:rPr lang="en-US" dirty="0">
                <a:solidFill>
                  <a:schemeClr val="tx1"/>
                </a:solidFill>
              </a:rPr>
              <a:t> </a:t>
            </a:r>
            <a:endParaRPr lang="en-US" dirty="0" smtClean="0">
              <a:solidFill>
                <a:schemeClr val="tx1"/>
              </a:solidFill>
            </a:endParaRPr>
          </a:p>
          <a:p>
            <a:r>
              <a:rPr lang="en-US" dirty="0">
                <a:solidFill>
                  <a:schemeClr val="tx1"/>
                </a:solidFill>
              </a:rPr>
              <a:t>No </a:t>
            </a:r>
            <a:r>
              <a:rPr lang="en-US" dirty="0" smtClean="0">
                <a:solidFill>
                  <a:schemeClr val="tx1"/>
                </a:solidFill>
              </a:rPr>
              <a:t>agreement </a:t>
            </a:r>
            <a:r>
              <a:rPr lang="en-US" dirty="0">
                <a:solidFill>
                  <a:schemeClr val="tx1"/>
                </a:solidFill>
              </a:rPr>
              <a:t>about the concept of mindfulness </a:t>
            </a:r>
            <a:r>
              <a:rPr lang="en-US" sz="1200" dirty="0">
                <a:solidFill>
                  <a:schemeClr val="tx1"/>
                </a:solidFill>
              </a:rPr>
              <a:t>(Van Dam et al, 2017)</a:t>
            </a:r>
          </a:p>
          <a:p>
            <a:endParaRPr lang="en-US" dirty="0">
              <a:solidFill>
                <a:schemeClr val="tx1"/>
              </a:solidFill>
            </a:endParaRPr>
          </a:p>
          <a:p>
            <a:pPr marL="0" indent="0">
              <a:buNone/>
            </a:pPr>
            <a:endParaRPr lang="en-US" dirty="0">
              <a:solidFill>
                <a:schemeClr val="tx1"/>
              </a:solidFill>
            </a:endParaRPr>
          </a:p>
        </p:txBody>
      </p:sp>
    </p:spTree>
    <p:extLst>
      <p:ext uri="{BB962C8B-B14F-4D97-AF65-F5344CB8AC3E}">
        <p14:creationId xmlns:p14="http://schemas.microsoft.com/office/powerpoint/2010/main" val="250954289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07257"/>
            <a:ext cx="7200897" cy="1303867"/>
          </a:xfrm>
        </p:spPr>
        <p:txBody>
          <a:bodyPr>
            <a:normAutofit/>
          </a:bodyPr>
          <a:lstStyle/>
          <a:p>
            <a:pPr algn="ctr"/>
            <a:r>
              <a:rPr lang="en-US" sz="3500" b="1" dirty="0" smtClean="0">
                <a:solidFill>
                  <a:srgbClr val="003300"/>
                </a:solidFill>
              </a:rPr>
              <a:t>Proposed Model of Mindfulness</a:t>
            </a:r>
            <a:endParaRPr lang="en-US" sz="3500" b="1" dirty="0">
              <a:solidFill>
                <a:srgbClr val="003300"/>
              </a:solidFill>
            </a:endParaRPr>
          </a:p>
        </p:txBody>
      </p:sp>
      <p:sp>
        <p:nvSpPr>
          <p:cNvPr id="3" name="Content Placeholder 2"/>
          <p:cNvSpPr>
            <a:spLocks noGrp="1"/>
          </p:cNvSpPr>
          <p:nvPr>
            <p:ph idx="1"/>
          </p:nvPr>
        </p:nvSpPr>
        <p:spPr/>
        <p:txBody>
          <a:bodyPr/>
          <a:lstStyle/>
          <a:p>
            <a:pPr>
              <a:spcAft>
                <a:spcPts val="0"/>
              </a:spcAft>
            </a:pPr>
            <a:r>
              <a:rPr lang="en-US" dirty="0" smtClean="0">
                <a:solidFill>
                  <a:srgbClr val="002060"/>
                </a:solidFill>
              </a:rPr>
              <a:t>A theoretical conceptualization, based </a:t>
            </a:r>
            <a:r>
              <a:rPr lang="en-US" dirty="0">
                <a:solidFill>
                  <a:srgbClr val="002060"/>
                </a:solidFill>
              </a:rPr>
              <a:t>on the perspective of </a:t>
            </a:r>
            <a:r>
              <a:rPr lang="en-US" dirty="0" smtClean="0">
                <a:solidFill>
                  <a:srgbClr val="002060"/>
                </a:solidFill>
              </a:rPr>
              <a:t>Construal Level Theory</a:t>
            </a:r>
          </a:p>
          <a:p>
            <a:pPr marL="182563" indent="0">
              <a:spcAft>
                <a:spcPts val="0"/>
              </a:spcAft>
              <a:buNone/>
            </a:pPr>
            <a:r>
              <a:rPr lang="en-US" b="1" dirty="0" smtClean="0">
                <a:solidFill>
                  <a:srgbClr val="002060"/>
                </a:solidFill>
              </a:rPr>
              <a:t> </a:t>
            </a:r>
            <a:r>
              <a:rPr lang="en-US" dirty="0" smtClean="0">
                <a:solidFill>
                  <a:srgbClr val="002060"/>
                </a:solidFill>
              </a:rPr>
              <a:t>(</a:t>
            </a:r>
            <a:r>
              <a:rPr lang="en-US" b="1" dirty="0" smtClean="0">
                <a:solidFill>
                  <a:srgbClr val="002060"/>
                </a:solidFill>
              </a:rPr>
              <a:t>CLT</a:t>
            </a:r>
            <a:r>
              <a:rPr lang="en-US" dirty="0" smtClean="0">
                <a:solidFill>
                  <a:srgbClr val="002060"/>
                </a:solidFill>
              </a:rPr>
              <a:t>;</a:t>
            </a:r>
            <a:r>
              <a:rPr lang="en-US" sz="1800" dirty="0" smtClean="0">
                <a:solidFill>
                  <a:srgbClr val="002060"/>
                </a:solidFill>
              </a:rPr>
              <a:t> Trope &amp; Liberman, 2010</a:t>
            </a:r>
            <a:r>
              <a:rPr lang="en-US" dirty="0" smtClean="0">
                <a:solidFill>
                  <a:srgbClr val="002060"/>
                </a:solidFill>
              </a:rPr>
              <a:t>)</a:t>
            </a:r>
          </a:p>
          <a:p>
            <a:endParaRPr lang="en-US" dirty="0" smtClean="0">
              <a:solidFill>
                <a:srgbClr val="002060"/>
              </a:solidFill>
            </a:endParaRPr>
          </a:p>
          <a:p>
            <a:endParaRPr lang="en-US" dirty="0">
              <a:solidFill>
                <a:srgbClr val="002060"/>
              </a:solidFill>
            </a:endParaRPr>
          </a:p>
        </p:txBody>
      </p:sp>
    </p:spTree>
    <p:extLst>
      <p:ext uri="{BB962C8B-B14F-4D97-AF65-F5344CB8AC3E}">
        <p14:creationId xmlns:p14="http://schemas.microsoft.com/office/powerpoint/2010/main" val="155835162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552" y="2556932"/>
            <a:ext cx="7406904" cy="3318936"/>
          </a:xfrm>
        </p:spPr>
        <p:txBody>
          <a:bodyPr/>
          <a:lstStyle/>
          <a:p>
            <a:r>
              <a:rPr lang="en-US" dirty="0" smtClean="0"/>
              <a:t>Offers </a:t>
            </a:r>
            <a:r>
              <a:rPr lang="en-US" dirty="0"/>
              <a:t>a comprehensive account of the effects of </a:t>
            </a:r>
            <a:r>
              <a:rPr lang="en-US" b="1" dirty="0"/>
              <a:t>construal level </a:t>
            </a:r>
            <a:r>
              <a:rPr lang="en-US" dirty="0" smtClean="0"/>
              <a:t>and </a:t>
            </a:r>
            <a:r>
              <a:rPr lang="en-US" b="1" dirty="0" smtClean="0"/>
              <a:t>psychological distance </a:t>
            </a:r>
            <a:r>
              <a:rPr lang="en-US" dirty="0" smtClean="0"/>
              <a:t>on </a:t>
            </a:r>
            <a:r>
              <a:rPr lang="en-US" dirty="0"/>
              <a:t>cognitive </a:t>
            </a:r>
            <a:r>
              <a:rPr lang="en-US" dirty="0" smtClean="0"/>
              <a:t>processing</a:t>
            </a:r>
            <a:endParaRPr lang="en-US" dirty="0"/>
          </a:p>
        </p:txBody>
      </p:sp>
      <p:sp>
        <p:nvSpPr>
          <p:cNvPr id="4" name="Title 1"/>
          <p:cNvSpPr>
            <a:spLocks noGrp="1"/>
          </p:cNvSpPr>
          <p:nvPr>
            <p:ph type="title"/>
          </p:nvPr>
        </p:nvSpPr>
        <p:spPr/>
        <p:txBody>
          <a:bodyPr>
            <a:normAutofit/>
          </a:bodyPr>
          <a:lstStyle/>
          <a:p>
            <a:pPr algn="ctr">
              <a:spcBef>
                <a:spcPts val="1200"/>
              </a:spcBef>
            </a:pPr>
            <a:r>
              <a:rPr lang="en-US" sz="3100" dirty="0" smtClean="0"/>
              <a:t>Construal-Level Theory (CLT)</a:t>
            </a:r>
            <a:r>
              <a:rPr lang="en-US" sz="3100" u="sng" dirty="0" smtClean="0"/>
              <a:t/>
            </a:r>
            <a:br>
              <a:rPr lang="en-US" sz="3100" u="sng" dirty="0" smtClean="0"/>
            </a:br>
            <a:r>
              <a:rPr lang="en-US" sz="1800" dirty="0" smtClean="0"/>
              <a:t>Liberman &amp;</a:t>
            </a:r>
            <a:r>
              <a:rPr lang="en-US" sz="1800" baseline="30000" dirty="0" smtClean="0"/>
              <a:t> </a:t>
            </a:r>
            <a:r>
              <a:rPr lang="en-US" sz="1800" dirty="0" smtClean="0"/>
              <a:t>Trope, </a:t>
            </a:r>
            <a:r>
              <a:rPr lang="en-US" sz="1800" i="1" dirty="0" smtClean="0"/>
              <a:t>Science</a:t>
            </a:r>
            <a:r>
              <a:rPr lang="en-US" sz="1800" dirty="0" smtClean="0"/>
              <a:t>, 2008</a:t>
            </a:r>
            <a:endParaRPr lang="he-IL" sz="1800" dirty="0"/>
          </a:p>
        </p:txBody>
      </p:sp>
    </p:spTree>
    <p:extLst>
      <p:ext uri="{BB962C8B-B14F-4D97-AF65-F5344CB8AC3E}">
        <p14:creationId xmlns:p14="http://schemas.microsoft.com/office/powerpoint/2010/main" val="172073072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366" y="1119452"/>
            <a:ext cx="7527851" cy="1303867"/>
          </a:xfrm>
        </p:spPr>
        <p:txBody>
          <a:bodyPr>
            <a:normAutofit/>
          </a:bodyPr>
          <a:lstStyle/>
          <a:p>
            <a:pPr algn="ctr">
              <a:spcBef>
                <a:spcPts val="1200"/>
              </a:spcBef>
            </a:pPr>
            <a:r>
              <a:rPr lang="en-US" sz="3100" dirty="0" smtClean="0"/>
              <a:t>Construal-Level Theory (CLT)</a:t>
            </a:r>
            <a:endParaRPr lang="he-IL" sz="2200" dirty="0"/>
          </a:p>
        </p:txBody>
      </p:sp>
      <p:sp>
        <p:nvSpPr>
          <p:cNvPr id="3" name="Content Placeholder 2"/>
          <p:cNvSpPr>
            <a:spLocks noGrp="1"/>
          </p:cNvSpPr>
          <p:nvPr>
            <p:ph idx="1"/>
          </p:nvPr>
        </p:nvSpPr>
        <p:spPr>
          <a:xfrm>
            <a:off x="662152" y="2390649"/>
            <a:ext cx="7693575" cy="1929101"/>
          </a:xfrm>
        </p:spPr>
        <p:txBody>
          <a:bodyPr>
            <a:noAutofit/>
          </a:bodyPr>
          <a:lstStyle/>
          <a:p>
            <a:pPr>
              <a:spcAft>
                <a:spcPts val="0"/>
              </a:spcAft>
            </a:pPr>
            <a:r>
              <a:rPr lang="en-US" dirty="0" smtClean="0"/>
              <a:t>Objects, events can be represented at different </a:t>
            </a:r>
            <a:r>
              <a:rPr lang="en-US" b="1" u="sng" dirty="0" smtClean="0"/>
              <a:t>levels of construal:</a:t>
            </a:r>
          </a:p>
          <a:p>
            <a:pPr marL="268288" indent="0">
              <a:spcAft>
                <a:spcPts val="0"/>
              </a:spcAft>
              <a:buNone/>
            </a:pPr>
            <a:r>
              <a:rPr lang="en-US" dirty="0" smtClean="0">
                <a:solidFill>
                  <a:schemeClr val="tx1"/>
                </a:solidFill>
              </a:rPr>
              <a:t>Extent </a:t>
            </a:r>
            <a:r>
              <a:rPr lang="en-US" dirty="0">
                <a:solidFill>
                  <a:schemeClr val="tx1"/>
                </a:solidFill>
              </a:rPr>
              <a:t>to which thinking </a:t>
            </a:r>
            <a:r>
              <a:rPr lang="en-US" dirty="0" smtClean="0">
                <a:solidFill>
                  <a:schemeClr val="tx1"/>
                </a:solidFill>
              </a:rPr>
              <a:t>is abstract vs. concrete</a:t>
            </a:r>
            <a:endParaRPr lang="en-US" dirty="0" smtClean="0"/>
          </a:p>
          <a:p>
            <a:pPr marL="265113" indent="0" algn="l" rtl="0">
              <a:spcBef>
                <a:spcPts val="0"/>
              </a:spcBef>
              <a:spcAft>
                <a:spcPts val="0"/>
              </a:spcAft>
              <a:buNone/>
            </a:pPr>
            <a:r>
              <a:rPr lang="en-US" b="1" dirty="0" smtClean="0"/>
              <a:t>Lower</a:t>
            </a:r>
            <a:r>
              <a:rPr lang="en-US" dirty="0" smtClean="0"/>
              <a:t> (concrete, non-schematic and contextualized) </a:t>
            </a:r>
            <a:r>
              <a:rPr lang="en-US" i="1" dirty="0" smtClean="0"/>
              <a:t>vs.</a:t>
            </a:r>
            <a:r>
              <a:rPr lang="en-US" dirty="0" smtClean="0"/>
              <a:t> </a:t>
            </a:r>
            <a:r>
              <a:rPr lang="en-US" b="1" dirty="0" smtClean="0"/>
              <a:t>higher</a:t>
            </a:r>
            <a:r>
              <a:rPr lang="en-US" dirty="0" smtClean="0"/>
              <a:t> (abstract, schematic and decontextualized)</a:t>
            </a:r>
            <a:endParaRPr lang="he-IL"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5757" y="4789931"/>
            <a:ext cx="1263500" cy="1011466"/>
          </a:xfrm>
          <a:prstGeom prst="rect">
            <a:avLst/>
          </a:prstGeom>
        </p:spPr>
      </p:pic>
      <p:pic>
        <p:nvPicPr>
          <p:cNvPr id="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727"/>
          <a:stretch/>
        </p:blipFill>
        <p:spPr bwMode="auto">
          <a:xfrm>
            <a:off x="3572309" y="4445868"/>
            <a:ext cx="1799063" cy="1045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8800" y="4789931"/>
            <a:ext cx="1048963" cy="998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27927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674" y="1116882"/>
            <a:ext cx="7798982" cy="1303867"/>
          </a:xfrm>
        </p:spPr>
        <p:txBody>
          <a:bodyPr>
            <a:normAutofit/>
          </a:bodyPr>
          <a:lstStyle/>
          <a:p>
            <a:r>
              <a:rPr lang="en-US" sz="2800" dirty="0" smtClean="0"/>
              <a:t>Construal-Level Theory and </a:t>
            </a:r>
            <a:r>
              <a:rPr lang="en-US" sz="2800" b="1" dirty="0" smtClean="0"/>
              <a:t>Psychological Distance</a:t>
            </a:r>
            <a:endParaRPr lang="he-IL" sz="2800" b="1" dirty="0"/>
          </a:p>
        </p:txBody>
      </p:sp>
      <p:sp>
        <p:nvSpPr>
          <p:cNvPr id="3" name="Content Placeholder 2"/>
          <p:cNvSpPr>
            <a:spLocks noGrp="1"/>
          </p:cNvSpPr>
          <p:nvPr>
            <p:ph idx="1"/>
          </p:nvPr>
        </p:nvSpPr>
        <p:spPr/>
        <p:txBody>
          <a:bodyPr>
            <a:normAutofit/>
          </a:bodyPr>
          <a:lstStyle/>
          <a:p>
            <a:pPr algn="l" rtl="0"/>
            <a:r>
              <a:rPr lang="en-US" dirty="0" smtClean="0"/>
              <a:t>Experience is bound to “</a:t>
            </a:r>
            <a:r>
              <a:rPr lang="en-US" u="sng" dirty="0" smtClean="0"/>
              <a:t>me</a:t>
            </a:r>
            <a:r>
              <a:rPr lang="en-US" dirty="0" smtClean="0"/>
              <a:t>, in the </a:t>
            </a:r>
            <a:r>
              <a:rPr lang="en-US" u="sng" dirty="0" smtClean="0"/>
              <a:t>here</a:t>
            </a:r>
            <a:r>
              <a:rPr lang="en-US" dirty="0" smtClean="0"/>
              <a:t> and </a:t>
            </a:r>
            <a:r>
              <a:rPr lang="en-US" u="sng" dirty="0" smtClean="0"/>
              <a:t>now</a:t>
            </a:r>
            <a:r>
              <a:rPr lang="en-US" dirty="0" smtClean="0"/>
              <a:t>”</a:t>
            </a:r>
          </a:p>
          <a:p>
            <a:r>
              <a:rPr lang="en-US" dirty="0" smtClean="0"/>
              <a:t>We can mentally </a:t>
            </a:r>
            <a:r>
              <a:rPr lang="en-US" dirty="0"/>
              <a:t>transcend </a:t>
            </a:r>
            <a:r>
              <a:rPr lang="en-US" dirty="0" smtClean="0"/>
              <a:t>these along </a:t>
            </a:r>
            <a:r>
              <a:rPr lang="en-US" dirty="0"/>
              <a:t>different dimensions of psychological distance (e.g., temporal, </a:t>
            </a:r>
            <a:r>
              <a:rPr lang="en-US" dirty="0" smtClean="0"/>
              <a:t>spatial, social), </a:t>
            </a:r>
            <a:r>
              <a:rPr lang="en-US" dirty="0"/>
              <a:t>which are cognitively </a:t>
            </a:r>
            <a:r>
              <a:rPr lang="en-US" dirty="0" smtClean="0"/>
              <a:t>associated</a:t>
            </a:r>
          </a:p>
          <a:p>
            <a:pPr marL="0" indent="0">
              <a:buNone/>
            </a:pPr>
            <a:r>
              <a:rPr lang="en-US" i="1" dirty="0"/>
              <a:t> </a:t>
            </a:r>
            <a:r>
              <a:rPr lang="en-US" i="1" dirty="0" smtClean="0"/>
              <a:t>    [A long time ago, in a _______ place…]</a:t>
            </a:r>
          </a:p>
        </p:txBody>
      </p:sp>
    </p:spTree>
    <p:extLst>
      <p:ext uri="{BB962C8B-B14F-4D97-AF65-F5344CB8AC3E}">
        <p14:creationId xmlns:p14="http://schemas.microsoft.com/office/powerpoint/2010/main" val="18776783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674" y="1116882"/>
            <a:ext cx="7798982" cy="1303867"/>
          </a:xfrm>
        </p:spPr>
        <p:txBody>
          <a:bodyPr>
            <a:normAutofit/>
          </a:bodyPr>
          <a:lstStyle/>
          <a:p>
            <a:r>
              <a:rPr lang="en-US" sz="2800" dirty="0" smtClean="0"/>
              <a:t>Psychological Distance and Construal Level</a:t>
            </a:r>
            <a:endParaRPr lang="he-IL" sz="2800" dirty="0"/>
          </a:p>
        </p:txBody>
      </p:sp>
      <p:sp>
        <p:nvSpPr>
          <p:cNvPr id="3" name="Content Placeholder 2"/>
          <p:cNvSpPr>
            <a:spLocks noGrp="1"/>
          </p:cNvSpPr>
          <p:nvPr>
            <p:ph idx="1"/>
          </p:nvPr>
        </p:nvSpPr>
        <p:spPr/>
        <p:txBody>
          <a:bodyPr/>
          <a:lstStyle/>
          <a:p>
            <a:pPr marL="0" indent="0" algn="l" rtl="0">
              <a:buNone/>
            </a:pPr>
            <a:r>
              <a:rPr lang="en-US" dirty="0" smtClean="0">
                <a:solidFill>
                  <a:schemeClr val="tx1"/>
                </a:solidFill>
              </a:rPr>
              <a:t>High-level </a:t>
            </a:r>
            <a:r>
              <a:rPr lang="en-US" dirty="0">
                <a:solidFill>
                  <a:schemeClr val="tx1"/>
                </a:solidFill>
              </a:rPr>
              <a:t>construals </a:t>
            </a:r>
            <a:r>
              <a:rPr lang="en-US" dirty="0" smtClean="0">
                <a:solidFill>
                  <a:schemeClr val="tx1"/>
                </a:solidFill>
              </a:rPr>
              <a:t>are used to represent </a:t>
            </a:r>
            <a:r>
              <a:rPr lang="en-US" dirty="0">
                <a:solidFill>
                  <a:schemeClr val="tx1"/>
                </a:solidFill>
              </a:rPr>
              <a:t>distal </a:t>
            </a:r>
            <a:r>
              <a:rPr lang="en-US" dirty="0" smtClean="0">
                <a:solidFill>
                  <a:schemeClr val="tx1"/>
                </a:solidFill>
              </a:rPr>
              <a:t>objects or events: </a:t>
            </a:r>
          </a:p>
          <a:p>
            <a:pPr marL="630238" indent="-342900"/>
            <a:r>
              <a:rPr lang="en-US" dirty="0" smtClean="0">
                <a:solidFill>
                  <a:schemeClr val="tx1"/>
                </a:solidFill>
              </a:rPr>
              <a:t>Convey only essential, invariant features (vs. incidental, situation-specific), </a:t>
            </a:r>
            <a:r>
              <a:rPr lang="en-US" dirty="0" smtClean="0"/>
              <a:t>which </a:t>
            </a:r>
            <a:r>
              <a:rPr lang="en-US" dirty="0"/>
              <a:t>remain invariant across different </a:t>
            </a:r>
            <a:r>
              <a:rPr lang="en-US" dirty="0" smtClean="0"/>
              <a:t>distances</a:t>
            </a:r>
          </a:p>
          <a:p>
            <a:pPr marL="630238" indent="-342900"/>
            <a:r>
              <a:rPr lang="en-US" dirty="0" smtClean="0"/>
              <a:t>Remove </a:t>
            </a:r>
            <a:r>
              <a:rPr lang="en-US" dirty="0"/>
              <a:t>more incidental, situation-specific </a:t>
            </a:r>
            <a:r>
              <a:rPr lang="en-US" dirty="0" smtClean="0"/>
              <a:t>features </a:t>
            </a:r>
            <a:r>
              <a:rPr lang="en-US" sz="1200" dirty="0"/>
              <a:t>(Trope &amp; Liberman, 2010)</a:t>
            </a:r>
            <a:endParaRPr lang="en-US" sz="1200" dirty="0" smtClean="0"/>
          </a:p>
          <a:p>
            <a:pPr algn="l" rtl="0"/>
            <a:endParaRPr lang="he-IL" dirty="0"/>
          </a:p>
        </p:txBody>
      </p:sp>
    </p:spTree>
    <p:extLst>
      <p:ext uri="{BB962C8B-B14F-4D97-AF65-F5344CB8AC3E}">
        <p14:creationId xmlns:p14="http://schemas.microsoft.com/office/powerpoint/2010/main" val="23832035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26507"/>
            <a:ext cx="7200897" cy="1303867"/>
          </a:xfrm>
        </p:spPr>
        <p:txBody>
          <a:bodyPr>
            <a:normAutofit/>
          </a:bodyPr>
          <a:lstStyle/>
          <a:p>
            <a:r>
              <a:rPr lang="en-US" sz="3200" i="1" dirty="0" smtClean="0"/>
              <a:t>CLT: Impact</a:t>
            </a:r>
            <a:endParaRPr lang="en-US" sz="3200" i="1" dirty="0"/>
          </a:p>
        </p:txBody>
      </p:sp>
      <p:sp>
        <p:nvSpPr>
          <p:cNvPr id="3" name="Content Placeholder 2"/>
          <p:cNvSpPr>
            <a:spLocks noGrp="1"/>
          </p:cNvSpPr>
          <p:nvPr>
            <p:ph idx="1"/>
          </p:nvPr>
        </p:nvSpPr>
        <p:spPr>
          <a:xfrm>
            <a:off x="646386" y="2446570"/>
            <a:ext cx="7960311" cy="3318936"/>
          </a:xfrm>
        </p:spPr>
        <p:txBody>
          <a:bodyPr>
            <a:normAutofit/>
          </a:bodyPr>
          <a:lstStyle/>
          <a:p>
            <a:pPr>
              <a:buFont typeface="Arial" panose="020B0604020202020204" pitchFamily="34" charset="0"/>
              <a:buChar char="•"/>
            </a:pPr>
            <a:r>
              <a:rPr lang="en-US" dirty="0" smtClean="0">
                <a:solidFill>
                  <a:schemeClr val="tx1"/>
                </a:solidFill>
              </a:rPr>
              <a:t>Fundamental attribution error (correspondence bias): inferences on self vs. others’ behaviors </a:t>
            </a:r>
            <a:r>
              <a:rPr lang="en-US" sz="2100" dirty="0" smtClean="0">
                <a:solidFill>
                  <a:schemeClr val="tx1"/>
                </a:solidFill>
              </a:rPr>
              <a:t>(in- vs. outgroup, </a:t>
            </a:r>
            <a:r>
              <a:rPr lang="en-US" sz="2100" dirty="0" err="1" smtClean="0">
                <a:solidFill>
                  <a:schemeClr val="tx1"/>
                </a:solidFill>
              </a:rPr>
              <a:t>etc</a:t>
            </a:r>
            <a:r>
              <a:rPr lang="en-US" sz="2100" dirty="0" smtClean="0">
                <a:solidFill>
                  <a:schemeClr val="tx1"/>
                </a:solidFill>
              </a:rPr>
              <a:t>)</a:t>
            </a:r>
          </a:p>
          <a:p>
            <a:pPr>
              <a:buFont typeface="Arial" panose="020B0604020202020204" pitchFamily="34" charset="0"/>
              <a:buChar char="•"/>
            </a:pPr>
            <a:r>
              <a:rPr lang="en-US" dirty="0" smtClean="0">
                <a:solidFill>
                  <a:schemeClr val="tx1"/>
                </a:solidFill>
              </a:rPr>
              <a:t>Behavior in the near vs. distant future (e.g., description</a:t>
            </a:r>
            <a:r>
              <a:rPr lang="en-US" dirty="0">
                <a:solidFill>
                  <a:schemeClr val="tx1"/>
                </a:solidFill>
              </a:rPr>
              <a:t>, influences) </a:t>
            </a:r>
            <a:endParaRPr lang="en-US" dirty="0" smtClean="0">
              <a:solidFill>
                <a:schemeClr val="tx1"/>
              </a:solidFill>
            </a:endParaRPr>
          </a:p>
          <a:p>
            <a:pPr marL="0" indent="0">
              <a:buNone/>
            </a:pPr>
            <a:endParaRPr lang="en-US" dirty="0" smtClean="0">
              <a:solidFill>
                <a:schemeClr val="tx1"/>
              </a:solidFill>
            </a:endParaRPr>
          </a:p>
          <a:p>
            <a:pPr>
              <a:buFont typeface="Arial" panose="020B0604020202020204" pitchFamily="34" charset="0"/>
              <a:buChar char="•"/>
            </a:pPr>
            <a:endParaRPr lang="en-US" dirty="0" smtClean="0">
              <a:solidFill>
                <a:schemeClr val="tx1"/>
              </a:solidFill>
            </a:endParaRPr>
          </a:p>
          <a:p>
            <a:pPr>
              <a:buFont typeface="Wingdings" panose="05000000000000000000" pitchFamily="2" charset="2"/>
              <a:buChar char="§"/>
            </a:pPr>
            <a:endParaRPr lang="en-US" dirty="0" smtClean="0">
              <a:solidFill>
                <a:schemeClr val="tx1"/>
              </a:solidFill>
            </a:endParaRPr>
          </a:p>
        </p:txBody>
      </p:sp>
    </p:spTree>
    <p:extLst>
      <p:ext uri="{BB962C8B-B14F-4D97-AF65-F5344CB8AC3E}">
        <p14:creationId xmlns:p14="http://schemas.microsoft.com/office/powerpoint/2010/main" val="22613002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26507"/>
            <a:ext cx="7200897" cy="1303867"/>
          </a:xfrm>
        </p:spPr>
        <p:txBody>
          <a:bodyPr>
            <a:normAutofit/>
          </a:bodyPr>
          <a:lstStyle/>
          <a:p>
            <a:r>
              <a:rPr lang="en-US" sz="3100" dirty="0"/>
              <a:t>Construal-Level Theory and </a:t>
            </a:r>
            <a:r>
              <a:rPr lang="en-US" sz="3100" dirty="0" smtClean="0"/>
              <a:t>Self Control</a:t>
            </a:r>
            <a:endParaRPr lang="en-US" sz="3100" dirty="0"/>
          </a:p>
        </p:txBody>
      </p:sp>
      <p:sp>
        <p:nvSpPr>
          <p:cNvPr id="3" name="Content Placeholder 2"/>
          <p:cNvSpPr>
            <a:spLocks noGrp="1"/>
          </p:cNvSpPr>
          <p:nvPr>
            <p:ph idx="1"/>
          </p:nvPr>
        </p:nvSpPr>
        <p:spPr>
          <a:xfrm>
            <a:off x="646386" y="2446570"/>
            <a:ext cx="7960311" cy="3318936"/>
          </a:xfrm>
        </p:spPr>
        <p:txBody>
          <a:bodyPr>
            <a:normAutofit/>
          </a:bodyPr>
          <a:lstStyle/>
          <a:p>
            <a:pPr>
              <a:buFont typeface="Wingdings" panose="05000000000000000000" pitchFamily="2" charset="2"/>
              <a:buChar char="§"/>
            </a:pPr>
            <a:r>
              <a:rPr lang="en-US" dirty="0" smtClean="0">
                <a:solidFill>
                  <a:schemeClr val="tx1"/>
                </a:solidFill>
              </a:rPr>
              <a:t>CLT associates low </a:t>
            </a:r>
            <a:r>
              <a:rPr lang="en-US" dirty="0">
                <a:solidFill>
                  <a:schemeClr val="tx1"/>
                </a:solidFill>
              </a:rPr>
              <a:t>psychological </a:t>
            </a:r>
            <a:r>
              <a:rPr lang="en-US" dirty="0" smtClean="0">
                <a:solidFill>
                  <a:schemeClr val="tx1"/>
                </a:solidFill>
              </a:rPr>
              <a:t>distance/low construals with automatic</a:t>
            </a:r>
            <a:r>
              <a:rPr lang="en-US" dirty="0">
                <a:solidFill>
                  <a:schemeClr val="tx1"/>
                </a:solidFill>
              </a:rPr>
              <a:t>, habitual behaviors and </a:t>
            </a:r>
            <a:r>
              <a:rPr lang="en-US" dirty="0" smtClean="0">
                <a:solidFill>
                  <a:schemeClr val="tx1"/>
                </a:solidFill>
              </a:rPr>
              <a:t>poor self-control: </a:t>
            </a:r>
          </a:p>
          <a:p>
            <a:pPr marL="268288" indent="0">
              <a:buNone/>
            </a:pPr>
            <a:r>
              <a:rPr lang="en-US" dirty="0" smtClean="0">
                <a:solidFill>
                  <a:schemeClr val="tx1"/>
                </a:solidFill>
              </a:rPr>
              <a:t>Concrete thinking facilitates decision making based on local, immediate incentives, vs. global, abstract considerations </a:t>
            </a:r>
            <a:r>
              <a:rPr lang="en-US" sz="1200" dirty="0" smtClean="0">
                <a:solidFill>
                  <a:schemeClr val="tx1"/>
                </a:solidFill>
              </a:rPr>
              <a:t>(Fujita, 2008)</a:t>
            </a:r>
            <a:endParaRPr lang="en-US" sz="1200" dirty="0">
              <a:solidFill>
                <a:schemeClr val="tx1"/>
              </a:solidFill>
            </a:endParaRPr>
          </a:p>
        </p:txBody>
      </p:sp>
    </p:spTree>
    <p:extLst>
      <p:ext uri="{BB962C8B-B14F-4D97-AF65-F5344CB8AC3E}">
        <p14:creationId xmlns:p14="http://schemas.microsoft.com/office/powerpoint/2010/main" val="85281715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500" dirty="0"/>
              <a:t>The effect of psychological distance on self-control:</a:t>
            </a:r>
          </a:p>
          <a:p>
            <a:pPr lvl="1"/>
            <a:r>
              <a:rPr lang="en-US" sz="2400" dirty="0" smtClean="0"/>
              <a:t>Delayed gratification: Greater </a:t>
            </a:r>
            <a:r>
              <a:rPr lang="en-US" sz="2400" dirty="0"/>
              <a:t>temporal or spatial distance from a tempting object </a:t>
            </a:r>
            <a:r>
              <a:rPr lang="en-US" sz="1600" dirty="0"/>
              <a:t>(Metcalfe &amp; </a:t>
            </a:r>
            <a:r>
              <a:rPr lang="en-US" sz="1600" dirty="0" err="1"/>
              <a:t>Mischel</a:t>
            </a:r>
            <a:r>
              <a:rPr lang="en-US" sz="1600" dirty="0"/>
              <a:t>, 1999)</a:t>
            </a:r>
          </a:p>
          <a:p>
            <a:pPr lvl="1"/>
            <a:r>
              <a:rPr lang="en-US" sz="2400" dirty="0"/>
              <a:t>Thinking about a tempting object in abstract terms </a:t>
            </a:r>
            <a:r>
              <a:rPr lang="en-US" sz="1600" dirty="0"/>
              <a:t>(</a:t>
            </a:r>
            <a:r>
              <a:rPr lang="en-US" sz="1600" dirty="0" err="1"/>
              <a:t>Mischel</a:t>
            </a:r>
            <a:r>
              <a:rPr lang="en-US" sz="1600" dirty="0"/>
              <a:t> et al., 1989)</a:t>
            </a:r>
            <a:endParaRPr lang="he-IL" dirty="0"/>
          </a:p>
          <a:p>
            <a:pPr lvl="1"/>
            <a:r>
              <a:rPr lang="en-US" sz="2400" dirty="0"/>
              <a:t>Priming construal level</a:t>
            </a:r>
            <a:r>
              <a:rPr lang="en-US" dirty="0"/>
              <a:t> </a:t>
            </a:r>
            <a:r>
              <a:rPr lang="en-US" sz="1600" dirty="0"/>
              <a:t>(Fujita et al., 2006)</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20910" y="5020403"/>
            <a:ext cx="1487463" cy="1126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a:spLocks noGrp="1"/>
          </p:cNvSpPr>
          <p:nvPr>
            <p:ph type="title"/>
          </p:nvPr>
        </p:nvSpPr>
        <p:spPr/>
        <p:txBody>
          <a:bodyPr>
            <a:normAutofit/>
          </a:bodyPr>
          <a:lstStyle/>
          <a:p>
            <a:r>
              <a:rPr lang="en-US" sz="3100" dirty="0"/>
              <a:t>Construal-Level Theory and </a:t>
            </a:r>
            <a:r>
              <a:rPr lang="en-US" sz="3100" dirty="0" smtClean="0"/>
              <a:t>Self Control</a:t>
            </a:r>
            <a:endParaRPr lang="en-US" sz="3100" dirty="0"/>
          </a:p>
        </p:txBody>
      </p:sp>
    </p:spTree>
    <p:extLst>
      <p:ext uri="{BB962C8B-B14F-4D97-AF65-F5344CB8AC3E}">
        <p14:creationId xmlns:p14="http://schemas.microsoft.com/office/powerpoint/2010/main" val="342511425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26507"/>
            <a:ext cx="7200897" cy="1303867"/>
          </a:xfrm>
        </p:spPr>
        <p:txBody>
          <a:bodyPr>
            <a:normAutofit/>
          </a:bodyPr>
          <a:lstStyle/>
          <a:p>
            <a:pPr algn="ctr"/>
            <a:r>
              <a:rPr lang="en-US" sz="3100" dirty="0"/>
              <a:t>Construal-Level Theory and </a:t>
            </a:r>
            <a:r>
              <a:rPr lang="en-US" sz="3100" u="sng" dirty="0" smtClean="0"/>
              <a:t>Mindfulness</a:t>
            </a:r>
            <a:endParaRPr lang="he-IL" sz="3100" u="sng" dirty="0"/>
          </a:p>
        </p:txBody>
      </p:sp>
      <p:sp>
        <p:nvSpPr>
          <p:cNvPr id="6" name="Content Placeholder 2"/>
          <p:cNvSpPr txBox="1">
            <a:spLocks/>
          </p:cNvSpPr>
          <p:nvPr/>
        </p:nvSpPr>
        <p:spPr>
          <a:xfrm>
            <a:off x="971552" y="2665934"/>
            <a:ext cx="7200897" cy="241933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dirty="0" smtClean="0"/>
              <a:t>“Attending to </a:t>
            </a:r>
            <a:r>
              <a:rPr lang="en-US" b="1" u="sng" dirty="0" smtClean="0">
                <a:solidFill>
                  <a:srgbClr val="0000CC"/>
                </a:solidFill>
              </a:rPr>
              <a:t>experience itself, as it presents itself</a:t>
            </a:r>
            <a:r>
              <a:rPr lang="en-US" dirty="0" smtClean="0">
                <a:solidFill>
                  <a:srgbClr val="0000CC"/>
                </a:solidFill>
              </a:rPr>
              <a:t> </a:t>
            </a:r>
            <a:r>
              <a:rPr lang="en-US" dirty="0" smtClean="0"/>
              <a:t>in the </a:t>
            </a:r>
            <a:r>
              <a:rPr lang="en-US" b="1" u="sng" dirty="0" smtClean="0">
                <a:solidFill>
                  <a:srgbClr val="0000CC"/>
                </a:solidFill>
              </a:rPr>
              <a:t>here and now</a:t>
            </a:r>
            <a:r>
              <a:rPr lang="en-US" dirty="0" smtClean="0"/>
              <a:t>” </a:t>
            </a:r>
            <a:r>
              <a:rPr lang="en-US" sz="1800" dirty="0" smtClean="0"/>
              <a:t>(Shapiro et al., 2006)</a:t>
            </a:r>
          </a:p>
          <a:p>
            <a:r>
              <a:rPr lang="en-US" sz="2500" dirty="0" smtClean="0"/>
              <a:t>Mindfulness instructions: </a:t>
            </a:r>
            <a:r>
              <a:rPr lang="en-US" sz="2500" i="1" dirty="0">
                <a:solidFill>
                  <a:srgbClr val="0000CC"/>
                </a:solidFill>
              </a:rPr>
              <a:t>“</a:t>
            </a:r>
            <a:r>
              <a:rPr lang="en-US" sz="2600" i="1" dirty="0">
                <a:solidFill>
                  <a:srgbClr val="0000CC"/>
                </a:solidFill>
              </a:rPr>
              <a:t>Feel the air as it goes through the nostrils </a:t>
            </a:r>
            <a:r>
              <a:rPr lang="en-US" sz="2600" i="1" dirty="0" smtClean="0">
                <a:solidFill>
                  <a:srgbClr val="0000CC"/>
                </a:solidFill>
              </a:rPr>
              <a:t>when </a:t>
            </a:r>
            <a:r>
              <a:rPr lang="en-US" sz="2600" i="1" dirty="0">
                <a:solidFill>
                  <a:srgbClr val="0000CC"/>
                </a:solidFill>
              </a:rPr>
              <a:t>you breath</a:t>
            </a:r>
            <a:r>
              <a:rPr lang="en-US" sz="2500" i="1" dirty="0">
                <a:solidFill>
                  <a:srgbClr val="0000CC"/>
                </a:solidFill>
              </a:rPr>
              <a:t>…”</a:t>
            </a:r>
          </a:p>
          <a:p>
            <a:endParaRPr lang="en-US" sz="1800" dirty="0"/>
          </a:p>
        </p:txBody>
      </p:sp>
    </p:spTree>
    <p:extLst>
      <p:ext uri="{BB962C8B-B14F-4D97-AF65-F5344CB8AC3E}">
        <p14:creationId xmlns:p14="http://schemas.microsoft.com/office/powerpoint/2010/main" val="2211074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26507"/>
            <a:ext cx="7200897" cy="1303867"/>
          </a:xfrm>
        </p:spPr>
        <p:txBody>
          <a:bodyPr>
            <a:normAutofit/>
          </a:bodyPr>
          <a:lstStyle/>
          <a:p>
            <a:pPr algn="ctr"/>
            <a:r>
              <a:rPr lang="en-US" sz="3100" dirty="0"/>
              <a:t>Construal-Level Theory and </a:t>
            </a:r>
            <a:r>
              <a:rPr lang="en-US" sz="3100" dirty="0" smtClean="0"/>
              <a:t>Mindfulness</a:t>
            </a:r>
            <a:endParaRPr lang="he-IL" sz="3100" dirty="0"/>
          </a:p>
        </p:txBody>
      </p:sp>
      <p:sp>
        <p:nvSpPr>
          <p:cNvPr id="7" name="Content Placeholder 2"/>
          <p:cNvSpPr>
            <a:spLocks noGrp="1"/>
          </p:cNvSpPr>
          <p:nvPr>
            <p:ph idx="1"/>
          </p:nvPr>
        </p:nvSpPr>
        <p:spPr>
          <a:xfrm>
            <a:off x="1295401" y="2556932"/>
            <a:ext cx="6773561" cy="3318936"/>
          </a:xfrm>
        </p:spPr>
        <p:txBody>
          <a:bodyPr/>
          <a:lstStyle/>
          <a:p>
            <a:pPr marL="0" indent="0">
              <a:buNone/>
            </a:pPr>
            <a:r>
              <a:rPr lang="en-US" sz="2800" dirty="0" smtClean="0"/>
              <a:t>According to CLT</a:t>
            </a:r>
            <a:r>
              <a:rPr lang="en-US" sz="2800" dirty="0"/>
              <a:t>, mindfulness involves:</a:t>
            </a:r>
          </a:p>
          <a:p>
            <a:pPr lvl="1"/>
            <a:r>
              <a:rPr lang="en-US" sz="2400" dirty="0" smtClean="0"/>
              <a:t>Low </a:t>
            </a:r>
            <a:r>
              <a:rPr lang="en-US" sz="2400" dirty="0"/>
              <a:t>psychological distance from </a:t>
            </a:r>
            <a:r>
              <a:rPr lang="en-US" sz="2400" dirty="0" smtClean="0"/>
              <a:t>experiences</a:t>
            </a:r>
            <a:endParaRPr lang="en-US" sz="2400" dirty="0"/>
          </a:p>
          <a:p>
            <a:pPr lvl="1"/>
            <a:r>
              <a:rPr lang="en-US" sz="2400" dirty="0"/>
              <a:t> </a:t>
            </a:r>
            <a:r>
              <a:rPr lang="en-US" sz="2400" dirty="0" smtClean="0"/>
              <a:t>Low </a:t>
            </a:r>
            <a:r>
              <a:rPr lang="en-US" sz="2400" dirty="0"/>
              <a:t>construal level of </a:t>
            </a:r>
            <a:r>
              <a:rPr lang="en-US" sz="2400" dirty="0" smtClean="0"/>
              <a:t>them</a:t>
            </a:r>
            <a:r>
              <a:rPr lang="en-US" sz="2400" dirty="0"/>
              <a:t> </a:t>
            </a:r>
            <a:endParaRPr lang="he-IL" sz="2400" dirty="0"/>
          </a:p>
          <a:p>
            <a:endParaRPr lang="en-US" dirty="0"/>
          </a:p>
        </p:txBody>
      </p:sp>
    </p:spTree>
    <p:extLst>
      <p:ext uri="{BB962C8B-B14F-4D97-AF65-F5344CB8AC3E}">
        <p14:creationId xmlns:p14="http://schemas.microsoft.com/office/powerpoint/2010/main" val="9076906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07257"/>
            <a:ext cx="7200897" cy="1303867"/>
          </a:xfrm>
        </p:spPr>
        <p:txBody>
          <a:bodyPr>
            <a:normAutofit/>
          </a:bodyPr>
          <a:lstStyle/>
          <a:p>
            <a:pPr algn="ctr"/>
            <a:r>
              <a:rPr lang="en-US" sz="3100" b="1" i="1" dirty="0" smtClean="0">
                <a:solidFill>
                  <a:srgbClr val="FF0000"/>
                </a:solidFill>
              </a:rPr>
              <a:t>But: Mindfulness Impairs Self-Control..?</a:t>
            </a:r>
            <a:endParaRPr lang="en-US" sz="3100" b="1" i="1" dirty="0">
              <a:solidFill>
                <a:srgbClr val="FF0000"/>
              </a:solidFill>
            </a:endParaRPr>
          </a:p>
        </p:txBody>
      </p:sp>
      <p:sp>
        <p:nvSpPr>
          <p:cNvPr id="3" name="Content Placeholder 2"/>
          <p:cNvSpPr>
            <a:spLocks noGrp="1"/>
          </p:cNvSpPr>
          <p:nvPr>
            <p:ph idx="1"/>
          </p:nvPr>
        </p:nvSpPr>
        <p:spPr>
          <a:xfrm>
            <a:off x="971552" y="2504350"/>
            <a:ext cx="7517930" cy="3372562"/>
          </a:xfrm>
        </p:spPr>
        <p:txBody>
          <a:bodyPr>
            <a:normAutofit lnSpcReduction="10000"/>
          </a:bodyPr>
          <a:lstStyle/>
          <a:p>
            <a:pPr marL="0" lvl="1" indent="0">
              <a:buNone/>
            </a:pPr>
            <a:r>
              <a:rPr lang="en-US" sz="2400" dirty="0" smtClean="0"/>
              <a:t>Mindfulness </a:t>
            </a:r>
            <a:r>
              <a:rPr lang="en-US" sz="2400" b="1" u="sng" dirty="0" smtClean="0"/>
              <a:t>increases</a:t>
            </a:r>
            <a:r>
              <a:rPr lang="en-US" sz="2400" dirty="0" smtClean="0"/>
              <a:t> self-regulation:</a:t>
            </a:r>
          </a:p>
          <a:p>
            <a:pPr marL="698500" lvl="2" indent="-342900" defTabSz="1343025">
              <a:buFont typeface="Wingdings" panose="05000000000000000000" pitchFamily="2" charset="2"/>
              <a:buChar char="§"/>
            </a:pPr>
            <a:r>
              <a:rPr lang="he-IL" sz="2400" dirty="0" smtClean="0"/>
              <a:t>"</a:t>
            </a:r>
            <a:r>
              <a:rPr lang="en-US" sz="2400" dirty="0"/>
              <a:t>Observing openly and receptively the full spectrum of our experiences </a:t>
            </a:r>
            <a:r>
              <a:rPr lang="en-US" sz="2400" b="1" dirty="0" smtClean="0">
                <a:solidFill>
                  <a:srgbClr val="FF0000"/>
                </a:solidFill>
              </a:rPr>
              <a:t>without</a:t>
            </a:r>
            <a:r>
              <a:rPr lang="en-US" sz="2400" dirty="0" smtClean="0"/>
              <a:t> </a:t>
            </a:r>
            <a:r>
              <a:rPr lang="en-US" sz="2400" b="1" dirty="0" smtClean="0">
                <a:solidFill>
                  <a:srgbClr val="FF0000"/>
                </a:solidFill>
              </a:rPr>
              <a:t>immersing into them or reacting to them automatically</a:t>
            </a:r>
            <a:r>
              <a:rPr lang="he-IL" sz="2400" dirty="0" smtClean="0"/>
              <a:t>"</a:t>
            </a:r>
            <a:r>
              <a:rPr lang="en-US" sz="2400" dirty="0" smtClean="0"/>
              <a:t> </a:t>
            </a:r>
            <a:r>
              <a:rPr lang="en-US" sz="1200" dirty="0" smtClean="0"/>
              <a:t>(Bishop et al., 2004)</a:t>
            </a:r>
          </a:p>
          <a:p>
            <a:pPr marL="698500" lvl="2" indent="-342900" defTabSz="1343025">
              <a:buFont typeface="Wingdings" panose="05000000000000000000" pitchFamily="2" charset="2"/>
              <a:buChar char="§"/>
            </a:pPr>
            <a:r>
              <a:rPr lang="en-US" sz="2400" dirty="0" smtClean="0">
                <a:solidFill>
                  <a:schemeClr val="tx1"/>
                </a:solidFill>
              </a:rPr>
              <a:t>Meditators observe </a:t>
            </a:r>
            <a:r>
              <a:rPr lang="en-US" sz="2400" dirty="0">
                <a:solidFill>
                  <a:schemeClr val="tx1"/>
                </a:solidFill>
              </a:rPr>
              <a:t>their </a:t>
            </a:r>
            <a:r>
              <a:rPr lang="en-US" sz="2400" dirty="0" smtClean="0">
                <a:solidFill>
                  <a:schemeClr val="tx1"/>
                </a:solidFill>
              </a:rPr>
              <a:t>emotions</a:t>
            </a:r>
            <a:r>
              <a:rPr lang="en-US" sz="2400" dirty="0">
                <a:solidFill>
                  <a:schemeClr val="tx1"/>
                </a:solidFill>
              </a:rPr>
              <a:t>, thoughts, impulses, discomfort – without reacting to </a:t>
            </a:r>
            <a:r>
              <a:rPr lang="en-US" sz="2400" dirty="0" smtClean="0">
                <a:solidFill>
                  <a:schemeClr val="tx1"/>
                </a:solidFill>
              </a:rPr>
              <a:t>them, without </a:t>
            </a:r>
            <a:r>
              <a:rPr lang="en-US" sz="2400" dirty="0">
                <a:solidFill>
                  <a:schemeClr val="tx1"/>
                </a:solidFill>
              </a:rPr>
              <a:t>changing their posture</a:t>
            </a:r>
            <a:endParaRPr lang="en-US" sz="2400" dirty="0" smtClean="0"/>
          </a:p>
          <a:p>
            <a:pPr marL="698500" lvl="2" indent="-342900" defTabSz="1343025">
              <a:buFont typeface="Wingdings" panose="05000000000000000000" pitchFamily="2" charset="2"/>
              <a:buChar char="§"/>
            </a:pPr>
            <a:r>
              <a:rPr lang="en-US" sz="2400" dirty="0" smtClean="0"/>
              <a:t>Numerous studies </a:t>
            </a:r>
            <a:r>
              <a:rPr lang="en-US" sz="1200" dirty="0" smtClean="0"/>
              <a:t>(</a:t>
            </a:r>
            <a:r>
              <a:rPr lang="en-US" sz="1200" dirty="0"/>
              <a:t>e.g., Arch &amp; Craske, 2006; Broderick, 2005; </a:t>
            </a:r>
            <a:r>
              <a:rPr lang="en-US" sz="1200" dirty="0" err="1"/>
              <a:t>Erisman</a:t>
            </a:r>
            <a:r>
              <a:rPr lang="en-US" sz="1200" dirty="0"/>
              <a:t> &amp; Roemer, 2010</a:t>
            </a:r>
            <a:r>
              <a:rPr lang="en-US" sz="1200" dirty="0" smtClean="0"/>
              <a:t>)</a:t>
            </a:r>
            <a:endParaRPr lang="en-US" sz="1200" dirty="0"/>
          </a:p>
          <a:p>
            <a:endParaRPr lang="en-US" dirty="0"/>
          </a:p>
          <a:p>
            <a:pPr marL="1371600" lvl="3" indent="0">
              <a:buNone/>
            </a:pPr>
            <a:endParaRPr lang="en-US" dirty="0" smtClean="0"/>
          </a:p>
          <a:p>
            <a:pPr marL="1371600" lvl="3" indent="0">
              <a:buNone/>
            </a:pPr>
            <a:endParaRPr lang="en-US" dirty="0"/>
          </a:p>
        </p:txBody>
      </p:sp>
    </p:spTree>
    <p:extLst>
      <p:ext uri="{BB962C8B-B14F-4D97-AF65-F5344CB8AC3E}">
        <p14:creationId xmlns:p14="http://schemas.microsoft.com/office/powerpoint/2010/main" val="42297084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7331" y="1409700"/>
            <a:ext cx="7200897" cy="969856"/>
          </a:xfrm>
        </p:spPr>
        <p:txBody>
          <a:bodyPr/>
          <a:lstStyle/>
          <a:p>
            <a:pPr marL="444500" indent="-444500">
              <a:buFont typeface="Wingdings" panose="05000000000000000000" pitchFamily="2" charset="2"/>
              <a:buChar char="Ø"/>
            </a:pPr>
            <a:r>
              <a:rPr lang="en-US" dirty="0" smtClean="0">
                <a:solidFill>
                  <a:schemeClr val="tx1"/>
                </a:solidFill>
              </a:rPr>
              <a:t>Describing mindfulness </a:t>
            </a:r>
            <a:r>
              <a:rPr lang="en-US" dirty="0">
                <a:solidFill>
                  <a:schemeClr val="tx1"/>
                </a:solidFill>
              </a:rPr>
              <a:t>as involving low psychological distance </a:t>
            </a:r>
            <a:r>
              <a:rPr lang="en-US" dirty="0" smtClean="0">
                <a:solidFill>
                  <a:schemeClr val="tx1"/>
                </a:solidFill>
              </a:rPr>
              <a:t>contradicts its inherent </a:t>
            </a:r>
            <a:r>
              <a:rPr lang="en-US" dirty="0">
                <a:solidFill>
                  <a:schemeClr val="tx1"/>
                </a:solidFill>
              </a:rPr>
              <a:t>non-reactive </a:t>
            </a:r>
            <a:r>
              <a:rPr lang="en-US" dirty="0" smtClean="0">
                <a:solidFill>
                  <a:schemeClr val="tx1"/>
                </a:solidFill>
              </a:rPr>
              <a:t>nature..?</a:t>
            </a:r>
            <a:endParaRPr lang="en-US" dirty="0"/>
          </a:p>
        </p:txBody>
      </p:sp>
    </p:spTree>
    <p:extLst>
      <p:ext uri="{BB962C8B-B14F-4D97-AF65-F5344CB8AC3E}">
        <p14:creationId xmlns:p14="http://schemas.microsoft.com/office/powerpoint/2010/main" val="407186084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solidFill>
                  <a:prstClr val="black"/>
                </a:solidFill>
              </a:rPr>
              <a:t>“A </a:t>
            </a:r>
            <a:r>
              <a:rPr lang="en-US" u="sng" dirty="0">
                <a:solidFill>
                  <a:prstClr val="black"/>
                </a:solidFill>
              </a:rPr>
              <a:t>mental gap</a:t>
            </a:r>
            <a:r>
              <a:rPr lang="en-US" dirty="0">
                <a:solidFill>
                  <a:prstClr val="black"/>
                </a:solidFill>
              </a:rPr>
              <a:t> between attention and its objects" </a:t>
            </a:r>
            <a:r>
              <a:rPr lang="en-US" sz="1100" dirty="0">
                <a:solidFill>
                  <a:prstClr val="black"/>
                </a:solidFill>
              </a:rPr>
              <a:t>(Brown et al., </a:t>
            </a:r>
            <a:r>
              <a:rPr lang="en-US" sz="1100" dirty="0" smtClean="0">
                <a:solidFill>
                  <a:prstClr val="black"/>
                </a:solidFill>
              </a:rPr>
              <a:t>2007)</a:t>
            </a:r>
          </a:p>
          <a:p>
            <a:r>
              <a:rPr lang="en-US" dirty="0" smtClean="0">
                <a:solidFill>
                  <a:prstClr val="black"/>
                </a:solidFill>
              </a:rPr>
              <a:t>“A </a:t>
            </a:r>
            <a:r>
              <a:rPr lang="en-US" u="sng" dirty="0">
                <a:solidFill>
                  <a:prstClr val="black"/>
                </a:solidFill>
              </a:rPr>
              <a:t>sense of distance</a:t>
            </a:r>
            <a:r>
              <a:rPr lang="en-US" dirty="0">
                <a:solidFill>
                  <a:prstClr val="black"/>
                </a:solidFill>
              </a:rPr>
              <a:t> between that thought and the awareness viewing it" </a:t>
            </a:r>
            <a:r>
              <a:rPr lang="en-US" sz="1100" dirty="0">
                <a:solidFill>
                  <a:prstClr val="black"/>
                </a:solidFill>
              </a:rPr>
              <a:t>(</a:t>
            </a:r>
            <a:r>
              <a:rPr lang="en-US" sz="1100" dirty="0" err="1">
                <a:solidFill>
                  <a:prstClr val="black"/>
                </a:solidFill>
              </a:rPr>
              <a:t>Gunaratana</a:t>
            </a:r>
            <a:r>
              <a:rPr lang="en-US" sz="1100" dirty="0">
                <a:solidFill>
                  <a:prstClr val="black"/>
                </a:solidFill>
              </a:rPr>
              <a:t>, </a:t>
            </a:r>
            <a:r>
              <a:rPr lang="en-US" sz="1100" dirty="0" smtClean="0">
                <a:solidFill>
                  <a:prstClr val="black"/>
                </a:solidFill>
              </a:rPr>
              <a:t>2002)</a:t>
            </a:r>
          </a:p>
          <a:p>
            <a:pPr lvl="0"/>
            <a:r>
              <a:rPr lang="en-US" dirty="0" smtClean="0">
                <a:solidFill>
                  <a:prstClr val="black"/>
                </a:solidFill>
              </a:rPr>
              <a:t>Affect labeling: </a:t>
            </a:r>
            <a:r>
              <a:rPr lang="en-US" u="sng" dirty="0" smtClean="0">
                <a:solidFill>
                  <a:prstClr val="black"/>
                </a:solidFill>
              </a:rPr>
              <a:t>abstract</a:t>
            </a:r>
            <a:r>
              <a:rPr lang="en-US" dirty="0" smtClean="0">
                <a:solidFill>
                  <a:prstClr val="black"/>
                </a:solidFill>
              </a:rPr>
              <a:t> </a:t>
            </a:r>
            <a:r>
              <a:rPr lang="en-US" dirty="0">
                <a:solidFill>
                  <a:prstClr val="black"/>
                </a:solidFill>
              </a:rPr>
              <a:t>verbalization of current emotional </a:t>
            </a:r>
            <a:r>
              <a:rPr lang="en-US" dirty="0" smtClean="0">
                <a:solidFill>
                  <a:prstClr val="black"/>
                </a:solidFill>
              </a:rPr>
              <a:t>experience – a </a:t>
            </a:r>
            <a:r>
              <a:rPr lang="en-US" dirty="0">
                <a:solidFill>
                  <a:prstClr val="black"/>
                </a:solidFill>
              </a:rPr>
              <a:t>common technique in mindfulness meditation </a:t>
            </a:r>
            <a:r>
              <a:rPr lang="en-US" sz="1100" dirty="0">
                <a:solidFill>
                  <a:prstClr val="black"/>
                </a:solidFill>
              </a:rPr>
              <a:t>(Lieberman, Inagaki, </a:t>
            </a:r>
            <a:r>
              <a:rPr lang="en-US" sz="1100" dirty="0" err="1">
                <a:solidFill>
                  <a:prstClr val="black"/>
                </a:solidFill>
              </a:rPr>
              <a:t>Tabibnia</a:t>
            </a:r>
            <a:r>
              <a:rPr lang="en-US" sz="1100" dirty="0">
                <a:solidFill>
                  <a:prstClr val="black"/>
                </a:solidFill>
              </a:rPr>
              <a:t>, &amp; Crockett, 2011)</a:t>
            </a:r>
            <a:r>
              <a:rPr lang="en-US" sz="1100" dirty="0" smtClean="0">
                <a:solidFill>
                  <a:prstClr val="black"/>
                </a:solidFill>
              </a:rPr>
              <a:t> </a:t>
            </a:r>
            <a:endParaRPr lang="en-US" sz="1100" dirty="0">
              <a:solidFill>
                <a:prstClr val="black"/>
              </a:solidFill>
            </a:endParaRPr>
          </a:p>
          <a:p>
            <a:endParaRPr lang="en-US" dirty="0" smtClean="0">
              <a:solidFill>
                <a:prstClr val="black"/>
              </a:solidFill>
            </a:endParaRPr>
          </a:p>
          <a:p>
            <a:endParaRPr lang="en-US" dirty="0"/>
          </a:p>
        </p:txBody>
      </p:sp>
      <p:sp>
        <p:nvSpPr>
          <p:cNvPr id="5" name="Title 1"/>
          <p:cNvSpPr>
            <a:spLocks noGrp="1"/>
          </p:cNvSpPr>
          <p:nvPr>
            <p:ph type="title"/>
          </p:nvPr>
        </p:nvSpPr>
        <p:spPr>
          <a:xfrm>
            <a:off x="623939" y="982132"/>
            <a:ext cx="7949901" cy="1303867"/>
          </a:xfrm>
        </p:spPr>
        <p:txBody>
          <a:bodyPr>
            <a:normAutofit/>
          </a:bodyPr>
          <a:lstStyle/>
          <a:p>
            <a:pPr algn="ctr"/>
            <a:r>
              <a:rPr lang="en-US" sz="3100" b="1" i="1" dirty="0" smtClean="0">
                <a:solidFill>
                  <a:srgbClr val="FF0000"/>
                </a:solidFill>
              </a:rPr>
              <a:t>Also: </a:t>
            </a:r>
            <a:r>
              <a:rPr lang="en-US" sz="3100" b="1" i="1" u="sng" dirty="0" smtClean="0">
                <a:solidFill>
                  <a:srgbClr val="FF0000"/>
                </a:solidFill>
              </a:rPr>
              <a:t>Is it really</a:t>
            </a:r>
            <a:r>
              <a:rPr lang="en-US" sz="3100" b="1" i="1" dirty="0" smtClean="0">
                <a:solidFill>
                  <a:srgbClr val="FF0000"/>
                </a:solidFill>
              </a:rPr>
              <a:t> low distance/construal level..?</a:t>
            </a:r>
            <a:endParaRPr lang="en-US" sz="3100" b="1" i="1" dirty="0">
              <a:solidFill>
                <a:srgbClr val="FF0000"/>
              </a:solidFill>
            </a:endParaRPr>
          </a:p>
        </p:txBody>
      </p:sp>
    </p:spTree>
    <p:extLst>
      <p:ext uri="{BB962C8B-B14F-4D97-AF65-F5344CB8AC3E}">
        <p14:creationId xmlns:p14="http://schemas.microsoft.com/office/powerpoint/2010/main" val="107759634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2768" y="1547308"/>
            <a:ext cx="7794571" cy="1754326"/>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4800"/>
              </a:spcBef>
              <a:spcAft>
                <a:spcPts val="0"/>
              </a:spcAft>
              <a:buClrTx/>
              <a:buSzTx/>
              <a:buFont typeface="Wingdings" panose="05000000000000000000" pitchFamily="2" charset="2"/>
              <a:buChar char="Ø"/>
              <a:tabLst/>
              <a:defRPr/>
            </a:pPr>
            <a:r>
              <a:rPr lang="en-US" sz="3400" i="1" dirty="0" smtClean="0">
                <a:solidFill>
                  <a:srgbClr val="003300"/>
                </a:solidFill>
                <a:latin typeface="David" panose="020E0502060401010101" pitchFamily="34" charset="-79"/>
                <a:cs typeface="David" panose="020E0502060401010101" pitchFamily="34" charset="-79"/>
              </a:rPr>
              <a:t>High or low psychological distance?</a:t>
            </a:r>
          </a:p>
          <a:p>
            <a:pPr marL="457200" marR="0" lvl="0" indent="-457200" algn="l" defTabSz="914400" rtl="0" eaLnBrk="1" fontAlgn="auto" latinLnBrk="0" hangingPunct="1">
              <a:lnSpc>
                <a:spcPct val="100000"/>
              </a:lnSpc>
              <a:spcBef>
                <a:spcPts val="4800"/>
              </a:spcBef>
              <a:spcAft>
                <a:spcPts val="0"/>
              </a:spcAft>
              <a:buClrTx/>
              <a:buSzTx/>
              <a:buFont typeface="Wingdings" panose="05000000000000000000" pitchFamily="2" charset="2"/>
              <a:buChar char="Ø"/>
              <a:tabLst/>
              <a:defRPr/>
            </a:pPr>
            <a:r>
              <a:rPr kumimoji="0" lang="en-US" sz="3400" i="1" u="none" strike="noStrike" kern="1200" cap="none" spc="0" normalizeH="0" baseline="0" noProof="0" dirty="0" smtClean="0">
                <a:ln>
                  <a:noFill/>
                </a:ln>
                <a:solidFill>
                  <a:srgbClr val="003300"/>
                </a:solidFill>
                <a:effectLst/>
                <a:uLnTx/>
                <a:uFillTx/>
                <a:latin typeface="David" panose="020E0502060401010101" pitchFamily="34" charset="-79"/>
                <a:cs typeface="David" panose="020E0502060401010101" pitchFamily="34" charset="-79"/>
              </a:rPr>
              <a:t>High</a:t>
            </a:r>
            <a:r>
              <a:rPr kumimoji="0" lang="en-US" sz="3400" i="1" u="none" strike="noStrike" kern="1200" cap="none" spc="0" normalizeH="0" noProof="0" dirty="0" smtClean="0">
                <a:ln>
                  <a:noFill/>
                </a:ln>
                <a:solidFill>
                  <a:srgbClr val="003300"/>
                </a:solidFill>
                <a:effectLst/>
                <a:uLnTx/>
                <a:uFillTx/>
                <a:latin typeface="David" panose="020E0502060401010101" pitchFamily="34" charset="-79"/>
                <a:cs typeface="David" panose="020E0502060401010101" pitchFamily="34" charset="-79"/>
              </a:rPr>
              <a:t> or low construal level?</a:t>
            </a:r>
            <a:endParaRPr kumimoji="0" lang="en-US" sz="3400" i="1" u="none" strike="noStrike" kern="1200" cap="none" spc="0" normalizeH="0" baseline="0" noProof="0" dirty="0">
              <a:ln>
                <a:noFill/>
              </a:ln>
              <a:solidFill>
                <a:srgbClr val="003300"/>
              </a:solidFill>
              <a:effectLst/>
              <a:uLnTx/>
              <a:uFillTx/>
              <a:latin typeface="David" panose="020E0502060401010101" pitchFamily="34" charset="-79"/>
              <a:cs typeface="David" panose="020E0502060401010101" pitchFamily="34" charset="-79"/>
            </a:endParaRPr>
          </a:p>
        </p:txBody>
      </p:sp>
      <p:sp>
        <p:nvSpPr>
          <p:cNvPr id="3" name="TextBox 2"/>
          <p:cNvSpPr txBox="1"/>
          <p:nvPr/>
        </p:nvSpPr>
        <p:spPr>
          <a:xfrm>
            <a:off x="3270325" y="3937299"/>
            <a:ext cx="3961341" cy="1261884"/>
          </a:xfrm>
          <a:prstGeom prst="rect">
            <a:avLst/>
          </a:prstGeom>
          <a:noFill/>
        </p:spPr>
        <p:txBody>
          <a:bodyPr wrap="none" rtlCol="0">
            <a:spAutoFit/>
          </a:bodyPr>
          <a:lstStyle/>
          <a:p>
            <a:r>
              <a:rPr lang="en-US" sz="7600" b="1" i="1" dirty="0" smtClean="0">
                <a:effectLst>
                  <a:outerShdw blurRad="38100" dist="38100" dir="2700000" algn="tl">
                    <a:srgbClr val="000000">
                      <a:alpha val="43137"/>
                    </a:srgbClr>
                  </a:outerShdw>
                </a:effectLst>
              </a:rPr>
              <a:t>…both..?</a:t>
            </a:r>
            <a:endParaRPr lang="en-US" sz="76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238982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algn="ctr"/>
            <a:r>
              <a:rPr lang="en-US" i="1" dirty="0"/>
              <a:t>The Model</a:t>
            </a:r>
            <a:endParaRPr lang="en-US" dirty="0"/>
          </a:p>
        </p:txBody>
      </p:sp>
      <p:sp>
        <p:nvSpPr>
          <p:cNvPr id="6" name="Content Placeholder 2"/>
          <p:cNvSpPr>
            <a:spLocks noGrp="1"/>
          </p:cNvSpPr>
          <p:nvPr>
            <p:ph idx="1"/>
          </p:nvPr>
        </p:nvSpPr>
        <p:spPr/>
        <p:txBody>
          <a:bodyPr/>
          <a:lstStyle/>
          <a:p>
            <a:r>
              <a:rPr lang="en-US" sz="2800" dirty="0" smtClean="0"/>
              <a:t>Two dimensions </a:t>
            </a:r>
            <a:r>
              <a:rPr lang="en-US" sz="2800" dirty="0"/>
              <a:t>of psychological </a:t>
            </a:r>
            <a:r>
              <a:rPr lang="en-US" sz="2800" dirty="0" smtClean="0"/>
              <a:t>distance:</a:t>
            </a:r>
            <a:endParaRPr lang="en-US" sz="2800" dirty="0"/>
          </a:p>
          <a:p>
            <a:pPr marL="284163" indent="0">
              <a:buNone/>
            </a:pPr>
            <a:r>
              <a:rPr lang="en-US" sz="2800" b="1" u="sng" dirty="0" smtClean="0">
                <a:solidFill>
                  <a:srgbClr val="7030A0"/>
                </a:solidFill>
              </a:rPr>
              <a:t>Sensory/external</a:t>
            </a:r>
            <a:r>
              <a:rPr lang="en-US" dirty="0" smtClean="0"/>
              <a:t> vs</a:t>
            </a:r>
            <a:r>
              <a:rPr lang="en-US" dirty="0"/>
              <a:t>. </a:t>
            </a:r>
            <a:r>
              <a:rPr lang="en-US" sz="2800" b="1" u="sng" dirty="0" smtClean="0">
                <a:solidFill>
                  <a:srgbClr val="C00000"/>
                </a:solidFill>
              </a:rPr>
              <a:t>Mental/internal</a:t>
            </a:r>
            <a:r>
              <a:rPr lang="en-US" dirty="0" smtClean="0"/>
              <a:t> experiences</a:t>
            </a:r>
            <a:r>
              <a:rPr lang="he-IL" dirty="0" smtClean="0"/>
              <a:t> </a:t>
            </a:r>
            <a:r>
              <a:rPr lang="en-US" dirty="0" smtClean="0"/>
              <a:t> </a:t>
            </a:r>
            <a:endParaRPr lang="en-US" dirty="0"/>
          </a:p>
          <a:p>
            <a:endParaRPr lang="en-US" dirty="0"/>
          </a:p>
          <a:p>
            <a:endParaRPr lang="en-US" dirty="0"/>
          </a:p>
        </p:txBody>
      </p:sp>
    </p:spTree>
    <p:extLst>
      <p:ext uri="{BB962C8B-B14F-4D97-AF65-F5344CB8AC3E}">
        <p14:creationId xmlns:p14="http://schemas.microsoft.com/office/powerpoint/2010/main" val="388004083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7742" y="1001382"/>
            <a:ext cx="6547585" cy="1303867"/>
          </a:xfrm>
        </p:spPr>
        <p:txBody>
          <a:bodyPr>
            <a:normAutofit/>
          </a:bodyPr>
          <a:lstStyle/>
          <a:p>
            <a:pPr algn="ctr"/>
            <a:r>
              <a:rPr lang="en-US" sz="3700" b="1" i="1" dirty="0" smtClean="0"/>
              <a:t>Two Dimensions of Experience</a:t>
            </a:r>
            <a:endParaRPr lang="en-US" sz="3700" b="1" i="1" dirty="0"/>
          </a:p>
        </p:txBody>
      </p:sp>
      <p:sp>
        <p:nvSpPr>
          <p:cNvPr id="3" name="Content Placeholder 2"/>
          <p:cNvSpPr>
            <a:spLocks noGrp="1"/>
          </p:cNvSpPr>
          <p:nvPr>
            <p:ph idx="1"/>
          </p:nvPr>
        </p:nvSpPr>
        <p:spPr>
          <a:xfrm>
            <a:off x="584200" y="2418946"/>
            <a:ext cx="8039099" cy="3669034"/>
          </a:xfrm>
        </p:spPr>
        <p:txBody>
          <a:bodyPr>
            <a:normAutofit fontScale="92500" lnSpcReduction="10000"/>
          </a:bodyPr>
          <a:lstStyle/>
          <a:p>
            <a:pPr>
              <a:spcAft>
                <a:spcPts val="0"/>
              </a:spcAft>
            </a:pPr>
            <a:r>
              <a:rPr lang="en-US" sz="2800" b="1" u="sng" dirty="0" smtClean="0">
                <a:solidFill>
                  <a:srgbClr val="0000CC"/>
                </a:solidFill>
              </a:rPr>
              <a:t>Sensory/external experiences</a:t>
            </a:r>
            <a:r>
              <a:rPr lang="en-US" dirty="0" smtClean="0">
                <a:solidFill>
                  <a:srgbClr val="0000CC"/>
                </a:solidFill>
              </a:rPr>
              <a:t>: </a:t>
            </a:r>
            <a:r>
              <a:rPr lang="en-US" sz="2600" dirty="0" smtClean="0">
                <a:solidFill>
                  <a:srgbClr val="0000CC"/>
                </a:solidFill>
              </a:rPr>
              <a:t>external to the mind (e.g., sights, sounds, smells, senses)</a:t>
            </a:r>
          </a:p>
          <a:p>
            <a:pPr marL="269875" indent="0">
              <a:spcBef>
                <a:spcPts val="0"/>
              </a:spcBef>
              <a:buNone/>
            </a:pPr>
            <a:r>
              <a:rPr lang="en-US" sz="2600" dirty="0" smtClean="0"/>
              <a:t>“…collection of holistic </a:t>
            </a:r>
            <a:r>
              <a:rPr lang="en-US" sz="2600" dirty="0"/>
              <a:t>images of the sort that a camera, video recorder, or audio recorder captures.”  </a:t>
            </a:r>
            <a:r>
              <a:rPr lang="en-US" sz="1800" dirty="0"/>
              <a:t>(Barsalou, </a:t>
            </a:r>
            <a:r>
              <a:rPr lang="en-US" sz="1800" dirty="0" smtClean="0"/>
              <a:t>2003)</a:t>
            </a:r>
          </a:p>
          <a:p>
            <a:pPr>
              <a:spcBef>
                <a:spcPts val="1800"/>
              </a:spcBef>
              <a:spcAft>
                <a:spcPts val="0"/>
              </a:spcAft>
            </a:pPr>
            <a:r>
              <a:rPr lang="en-US" sz="2800" b="1" u="sng" dirty="0" smtClean="0">
                <a:solidFill>
                  <a:srgbClr val="C00000"/>
                </a:solidFill>
              </a:rPr>
              <a:t>Mental/internal experiences</a:t>
            </a:r>
            <a:r>
              <a:rPr lang="en-US" sz="2800" b="1" dirty="0" smtClean="0">
                <a:solidFill>
                  <a:srgbClr val="C00000"/>
                </a:solidFill>
              </a:rPr>
              <a:t>: </a:t>
            </a:r>
            <a:r>
              <a:rPr lang="en-US" sz="2600" dirty="0" smtClean="0">
                <a:solidFill>
                  <a:srgbClr val="C00000"/>
                </a:solidFill>
              </a:rPr>
              <a:t>Thoughts, memories, concepts</a:t>
            </a:r>
          </a:p>
          <a:p>
            <a:pPr marL="269875" indent="0">
              <a:spcBef>
                <a:spcPts val="0"/>
              </a:spcBef>
              <a:buNone/>
            </a:pPr>
            <a:r>
              <a:rPr lang="en-US" sz="2600" dirty="0" smtClean="0"/>
              <a:t>An inferential </a:t>
            </a:r>
            <a:r>
              <a:rPr lang="en-US" sz="2600" dirty="0"/>
              <a:t>conceptual </a:t>
            </a:r>
            <a:r>
              <a:rPr lang="en-US" sz="2600" dirty="0" smtClean="0"/>
              <a:t>system, </a:t>
            </a:r>
            <a:r>
              <a:rPr lang="en-US" sz="2600" dirty="0"/>
              <a:t>based on general knowledge and previous </a:t>
            </a:r>
            <a:r>
              <a:rPr lang="en-US" sz="2600" dirty="0" smtClean="0"/>
              <a:t>experiences </a:t>
            </a:r>
          </a:p>
          <a:p>
            <a:pPr marL="269875" indent="0">
              <a:spcBef>
                <a:spcPts val="0"/>
              </a:spcBef>
              <a:buNone/>
            </a:pPr>
            <a:r>
              <a:rPr lang="en-US" sz="2600" dirty="0" smtClean="0"/>
              <a:t>Allows the mind to go beyond perceptual input  </a:t>
            </a:r>
            <a:r>
              <a:rPr lang="en-US" sz="1800" dirty="0"/>
              <a:t>(Barsalou, 2003)</a:t>
            </a:r>
            <a:r>
              <a:rPr lang="he-IL" sz="1800" dirty="0" smtClean="0"/>
              <a:t> </a:t>
            </a:r>
            <a:r>
              <a:rPr lang="en-US" sz="1800" dirty="0" smtClean="0"/>
              <a:t> </a:t>
            </a:r>
          </a:p>
          <a:p>
            <a:endParaRPr lang="en-US" dirty="0"/>
          </a:p>
        </p:txBody>
      </p:sp>
    </p:spTree>
    <p:extLst>
      <p:ext uri="{BB962C8B-B14F-4D97-AF65-F5344CB8AC3E}">
        <p14:creationId xmlns:p14="http://schemas.microsoft.com/office/powerpoint/2010/main" val="7179567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7114" y="2447777"/>
            <a:ext cx="7835704" cy="3782541"/>
          </a:xfrm>
        </p:spPr>
        <p:txBody>
          <a:bodyPr>
            <a:normAutofit/>
          </a:bodyPr>
          <a:lstStyle/>
          <a:p>
            <a:pPr>
              <a:spcAft>
                <a:spcPts val="0"/>
              </a:spcAft>
            </a:pPr>
            <a:r>
              <a:rPr lang="en-US" dirty="0" smtClean="0"/>
              <a:t>Our minds wander off constantly, disengaging us from many aspects of direct experience </a:t>
            </a:r>
            <a:r>
              <a:rPr lang="en-US" sz="1200" dirty="0" smtClean="0"/>
              <a:t>(Williams, 2008)</a:t>
            </a:r>
          </a:p>
          <a:p>
            <a:pPr>
              <a:spcAft>
                <a:spcPts val="0"/>
              </a:spcAft>
            </a:pPr>
            <a:r>
              <a:rPr lang="en-US" dirty="0" smtClean="0"/>
              <a:t>We often become </a:t>
            </a:r>
            <a:r>
              <a:rPr lang="en-US" dirty="0"/>
              <a:t>distracted </a:t>
            </a:r>
            <a:r>
              <a:rPr lang="en-US" dirty="0" smtClean="0"/>
              <a:t>by stimulus-independent mode of thinking </a:t>
            </a:r>
            <a:r>
              <a:rPr lang="en-US" sz="1200" dirty="0" smtClean="0"/>
              <a:t>(e.g., Smallwood &amp; </a:t>
            </a:r>
            <a:r>
              <a:rPr lang="en-US" sz="1200" dirty="0" err="1" smtClean="0"/>
              <a:t>Schooler</a:t>
            </a:r>
            <a:r>
              <a:rPr lang="en-US" sz="1200" dirty="0" smtClean="0"/>
              <a:t>, 2006). </a:t>
            </a:r>
            <a:endParaRPr lang="en-US" sz="1200" b="1" dirty="0" smtClean="0"/>
          </a:p>
          <a:p>
            <a:pPr>
              <a:spcAft>
                <a:spcPts val="0"/>
              </a:spcAft>
            </a:pPr>
            <a:r>
              <a:rPr lang="en-US" b="1" dirty="0" smtClean="0"/>
              <a:t>“The default system”: </a:t>
            </a:r>
            <a:r>
              <a:rPr lang="en-US" dirty="0"/>
              <a:t>the neural network that remains active </a:t>
            </a:r>
            <a:r>
              <a:rPr lang="en-US" dirty="0" smtClean="0"/>
              <a:t>with no external demands;     same </a:t>
            </a:r>
            <a:r>
              <a:rPr lang="en-US" dirty="0"/>
              <a:t>regions </a:t>
            </a:r>
            <a:r>
              <a:rPr lang="en-US" dirty="0" smtClean="0"/>
              <a:t>are </a:t>
            </a:r>
            <a:r>
              <a:rPr lang="en-US" dirty="0"/>
              <a:t>activated during mind-wandering </a:t>
            </a:r>
            <a:r>
              <a:rPr lang="en-US" b="1" dirty="0" smtClean="0"/>
              <a:t> </a:t>
            </a:r>
            <a:r>
              <a:rPr lang="en-US" sz="1200" dirty="0" smtClean="0">
                <a:solidFill>
                  <a:schemeClr val="tx1"/>
                </a:solidFill>
              </a:rPr>
              <a:t>(e.g., </a:t>
            </a:r>
            <a:r>
              <a:rPr lang="en-US" sz="1200" dirty="0" err="1" smtClean="0">
                <a:solidFill>
                  <a:schemeClr val="tx1"/>
                </a:solidFill>
              </a:rPr>
              <a:t>Killingsworth</a:t>
            </a:r>
            <a:r>
              <a:rPr lang="en-US" sz="1200" dirty="0" smtClean="0">
                <a:solidFill>
                  <a:schemeClr val="tx1"/>
                </a:solidFill>
              </a:rPr>
              <a:t> &amp; Gilbert, 2010, Mason et al., 2007)               </a:t>
            </a:r>
          </a:p>
          <a:p>
            <a:pPr marL="0" indent="0">
              <a:spcAft>
                <a:spcPts val="0"/>
              </a:spcAft>
              <a:buNone/>
            </a:pPr>
            <a:r>
              <a:rPr lang="en-US" sz="800" dirty="0" smtClean="0">
                <a:solidFill>
                  <a:schemeClr val="tx1"/>
                </a:solidFill>
              </a:rPr>
              <a:t>    </a:t>
            </a:r>
          </a:p>
          <a:p>
            <a:pPr marL="284163" indent="0">
              <a:spcAft>
                <a:spcPts val="0"/>
              </a:spcAft>
              <a:buNone/>
            </a:pPr>
            <a:r>
              <a:rPr lang="en-US" b="1" dirty="0" smtClean="0">
                <a:solidFill>
                  <a:schemeClr val="tx1"/>
                </a:solidFill>
              </a:rPr>
              <a:t>“</a:t>
            </a:r>
            <a:r>
              <a:rPr lang="en-US" b="1" dirty="0">
                <a:solidFill>
                  <a:schemeClr val="tx1"/>
                </a:solidFill>
              </a:rPr>
              <a:t>Jumping monkey”  </a:t>
            </a:r>
            <a:r>
              <a:rPr lang="en-US" sz="1200" dirty="0" smtClean="0">
                <a:solidFill>
                  <a:schemeClr val="tx1"/>
                </a:solidFill>
              </a:rPr>
              <a:t>(</a:t>
            </a:r>
            <a:r>
              <a:rPr lang="en-US" sz="1200" dirty="0" err="1" smtClean="0">
                <a:solidFill>
                  <a:schemeClr val="tx1"/>
                </a:solidFill>
              </a:rPr>
              <a:t>Gunaratana</a:t>
            </a:r>
            <a:r>
              <a:rPr lang="en-US" sz="1200" dirty="0">
                <a:solidFill>
                  <a:schemeClr val="tx1"/>
                </a:solidFill>
              </a:rPr>
              <a:t>, </a:t>
            </a:r>
            <a:r>
              <a:rPr lang="en-US" sz="1200" dirty="0" smtClean="0">
                <a:solidFill>
                  <a:schemeClr val="tx1"/>
                </a:solidFill>
              </a:rPr>
              <a:t>2002)</a:t>
            </a:r>
            <a:endParaRPr lang="en-US" sz="1200" dirty="0">
              <a:solidFill>
                <a:schemeClr val="tx1"/>
              </a:solidFill>
            </a:endParaRPr>
          </a:p>
        </p:txBody>
      </p:sp>
      <p:sp>
        <p:nvSpPr>
          <p:cNvPr id="4" name="Title 1"/>
          <p:cNvSpPr>
            <a:spLocks noGrp="1"/>
          </p:cNvSpPr>
          <p:nvPr>
            <p:ph type="title"/>
          </p:nvPr>
        </p:nvSpPr>
        <p:spPr>
          <a:xfrm>
            <a:off x="650930" y="1007389"/>
            <a:ext cx="7826644" cy="1386969"/>
          </a:xfrm>
        </p:spPr>
        <p:txBody>
          <a:bodyPr>
            <a:normAutofit/>
          </a:bodyPr>
          <a:lstStyle/>
          <a:p>
            <a:r>
              <a:rPr lang="en-US" sz="2800" b="1" i="1" dirty="0">
                <a:solidFill>
                  <a:srgbClr val="0000CC"/>
                </a:solidFill>
              </a:rPr>
              <a:t>Distance From External/Sensory Experiences</a:t>
            </a:r>
          </a:p>
        </p:txBody>
      </p:sp>
    </p:spTree>
    <p:extLst>
      <p:ext uri="{BB962C8B-B14F-4D97-AF65-F5344CB8AC3E}">
        <p14:creationId xmlns:p14="http://schemas.microsoft.com/office/powerpoint/2010/main" val="40954486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7114" y="2447777"/>
            <a:ext cx="7835704" cy="3782541"/>
          </a:xfrm>
        </p:spPr>
        <p:txBody>
          <a:bodyPr>
            <a:normAutofit/>
          </a:bodyPr>
          <a:lstStyle/>
          <a:p>
            <a:pPr>
              <a:spcAft>
                <a:spcPts val="0"/>
              </a:spcAft>
            </a:pPr>
            <a:r>
              <a:rPr lang="en-US" dirty="0" smtClean="0">
                <a:solidFill>
                  <a:schemeClr val="tx1"/>
                </a:solidFill>
              </a:rPr>
              <a:t>People tend to be absorbed </a:t>
            </a:r>
            <a:r>
              <a:rPr lang="en-US" dirty="0">
                <a:solidFill>
                  <a:schemeClr val="tx1"/>
                </a:solidFill>
              </a:rPr>
              <a:t>by their own feelings, emotions, </a:t>
            </a:r>
            <a:r>
              <a:rPr lang="en-US" dirty="0" smtClean="0">
                <a:solidFill>
                  <a:schemeClr val="tx1"/>
                </a:solidFill>
              </a:rPr>
              <a:t>cognitions </a:t>
            </a:r>
            <a:r>
              <a:rPr lang="en-US" sz="1200" dirty="0" smtClean="0">
                <a:solidFill>
                  <a:schemeClr val="tx1"/>
                </a:solidFill>
              </a:rPr>
              <a:t>(</a:t>
            </a:r>
            <a:r>
              <a:rPr lang="en-US" sz="1200" dirty="0" err="1" smtClean="0">
                <a:solidFill>
                  <a:schemeClr val="tx1"/>
                </a:solidFill>
              </a:rPr>
              <a:t>Pronin</a:t>
            </a:r>
            <a:r>
              <a:rPr lang="en-US" sz="1200" dirty="0" smtClean="0">
                <a:solidFill>
                  <a:schemeClr val="tx1"/>
                </a:solidFill>
              </a:rPr>
              <a:t>, 2008)</a:t>
            </a:r>
            <a:endParaRPr lang="he-IL" sz="1200" dirty="0" smtClean="0">
              <a:solidFill>
                <a:schemeClr val="tx1"/>
              </a:solidFill>
            </a:endParaRPr>
          </a:p>
          <a:p>
            <a:pPr>
              <a:spcBef>
                <a:spcPts val="3600"/>
              </a:spcBef>
            </a:pPr>
            <a:r>
              <a:rPr lang="en-US" dirty="0" smtClean="0">
                <a:solidFill>
                  <a:schemeClr val="tx1"/>
                </a:solidFill>
              </a:rPr>
              <a:t>Internal </a:t>
            </a:r>
            <a:r>
              <a:rPr lang="en-US" dirty="0">
                <a:solidFill>
                  <a:schemeClr val="tx1"/>
                </a:solidFill>
              </a:rPr>
              <a:t>events can also be experienced from a high psychological </a:t>
            </a:r>
            <a:r>
              <a:rPr lang="en-US" dirty="0" smtClean="0">
                <a:solidFill>
                  <a:schemeClr val="tx1"/>
                </a:solidFill>
              </a:rPr>
              <a:t>distance: </a:t>
            </a:r>
          </a:p>
          <a:p>
            <a:pPr marL="284163" indent="0">
              <a:spcBef>
                <a:spcPts val="0"/>
              </a:spcBef>
              <a:buNone/>
            </a:pPr>
            <a:r>
              <a:rPr lang="en-US" dirty="0" smtClean="0"/>
              <a:t>Observe them without </a:t>
            </a:r>
            <a:r>
              <a:rPr lang="en-US" dirty="0"/>
              <a:t>being absorbed by them </a:t>
            </a:r>
            <a:r>
              <a:rPr lang="en-US" dirty="0" smtClean="0"/>
              <a:t>or </a:t>
            </a:r>
            <a:r>
              <a:rPr lang="en-US" dirty="0"/>
              <a:t>without habitually reacting to them</a:t>
            </a:r>
            <a:r>
              <a:rPr lang="en-US" dirty="0" smtClean="0">
                <a:solidFill>
                  <a:schemeClr val="tx1"/>
                </a:solidFill>
              </a:rPr>
              <a:t> </a:t>
            </a:r>
            <a:r>
              <a:rPr lang="en-US" sz="1200" dirty="0">
                <a:solidFill>
                  <a:schemeClr val="tx1"/>
                </a:solidFill>
              </a:rPr>
              <a:t>(</a:t>
            </a:r>
            <a:r>
              <a:rPr lang="en-US" sz="1200" dirty="0" smtClean="0">
                <a:solidFill>
                  <a:schemeClr val="tx1"/>
                </a:solidFill>
              </a:rPr>
              <a:t>Kross &amp; </a:t>
            </a:r>
            <a:r>
              <a:rPr lang="en-US" sz="1200" dirty="0">
                <a:solidFill>
                  <a:schemeClr val="tx1"/>
                </a:solidFill>
              </a:rPr>
              <a:t>Ayduk, </a:t>
            </a:r>
            <a:r>
              <a:rPr lang="en-US" sz="1200" dirty="0" smtClean="0">
                <a:solidFill>
                  <a:schemeClr val="tx1"/>
                </a:solidFill>
              </a:rPr>
              <a:t>2005; Teasdale </a:t>
            </a:r>
            <a:r>
              <a:rPr lang="en-US" sz="1200" dirty="0">
                <a:solidFill>
                  <a:schemeClr val="tx1"/>
                </a:solidFill>
              </a:rPr>
              <a:t>et al., 2002</a:t>
            </a:r>
            <a:r>
              <a:rPr lang="en-US" sz="1200" dirty="0" smtClean="0">
                <a:solidFill>
                  <a:schemeClr val="tx1"/>
                </a:solidFill>
              </a:rPr>
              <a:t>)</a:t>
            </a:r>
          </a:p>
        </p:txBody>
      </p:sp>
      <p:sp>
        <p:nvSpPr>
          <p:cNvPr id="4" name="Title 1"/>
          <p:cNvSpPr>
            <a:spLocks noGrp="1"/>
          </p:cNvSpPr>
          <p:nvPr>
            <p:ph type="title"/>
          </p:nvPr>
        </p:nvSpPr>
        <p:spPr>
          <a:xfrm>
            <a:off x="650930" y="1007389"/>
            <a:ext cx="7826644" cy="1386969"/>
          </a:xfrm>
        </p:spPr>
        <p:txBody>
          <a:bodyPr>
            <a:normAutofit/>
          </a:bodyPr>
          <a:lstStyle/>
          <a:p>
            <a:r>
              <a:rPr lang="en-US" sz="2800" b="1" i="1" dirty="0">
                <a:solidFill>
                  <a:srgbClr val="FF0000"/>
                </a:solidFill>
              </a:rPr>
              <a:t>Distance From Internal/Mental </a:t>
            </a:r>
            <a:r>
              <a:rPr lang="en-US" sz="2800" b="1" i="1" dirty="0" smtClean="0">
                <a:solidFill>
                  <a:srgbClr val="FF0000"/>
                </a:solidFill>
              </a:rPr>
              <a:t>Experiences </a:t>
            </a:r>
            <a:endParaRPr lang="en-US" sz="2500" i="1" dirty="0">
              <a:solidFill>
                <a:srgbClr val="FF0000"/>
              </a:solidFill>
            </a:endParaRPr>
          </a:p>
        </p:txBody>
      </p:sp>
    </p:spTree>
    <p:extLst>
      <p:ext uri="{BB962C8B-B14F-4D97-AF65-F5344CB8AC3E}">
        <p14:creationId xmlns:p14="http://schemas.microsoft.com/office/powerpoint/2010/main" val="27192076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Arrow Connector 17"/>
          <p:cNvCxnSpPr/>
          <p:nvPr/>
        </p:nvCxnSpPr>
        <p:spPr>
          <a:xfrm flipH="1" flipV="1">
            <a:off x="4233557" y="1213947"/>
            <a:ext cx="4725" cy="50264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989463" y="3634854"/>
            <a:ext cx="6093196" cy="318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561911" y="3605369"/>
            <a:ext cx="705141" cy="369332"/>
          </a:xfrm>
          <a:prstGeom prst="rect">
            <a:avLst/>
          </a:prstGeom>
          <a:noFill/>
        </p:spPr>
        <p:txBody>
          <a:bodyPr wrap="square" rtlCol="1">
            <a:spAutoFit/>
          </a:bodyPr>
          <a:lstStyle/>
          <a:p>
            <a:r>
              <a:rPr lang="en-US" dirty="0" smtClean="0">
                <a:solidFill>
                  <a:srgbClr val="FF0000"/>
                </a:solidFill>
              </a:rPr>
              <a:t>High</a:t>
            </a:r>
            <a:endParaRPr lang="he-IL" dirty="0">
              <a:solidFill>
                <a:srgbClr val="FF0000"/>
              </a:solidFill>
            </a:endParaRPr>
          </a:p>
        </p:txBody>
      </p:sp>
      <p:sp>
        <p:nvSpPr>
          <p:cNvPr id="20" name="TextBox 19"/>
          <p:cNvSpPr txBox="1"/>
          <p:nvPr/>
        </p:nvSpPr>
        <p:spPr>
          <a:xfrm>
            <a:off x="922089" y="3614993"/>
            <a:ext cx="603031" cy="369332"/>
          </a:xfrm>
          <a:prstGeom prst="rect">
            <a:avLst/>
          </a:prstGeom>
          <a:noFill/>
        </p:spPr>
        <p:txBody>
          <a:bodyPr wrap="square" rtlCol="1">
            <a:spAutoFit/>
          </a:bodyPr>
          <a:lstStyle/>
          <a:p>
            <a:r>
              <a:rPr lang="en-US" dirty="0" smtClean="0">
                <a:solidFill>
                  <a:srgbClr val="FF0000"/>
                </a:solidFill>
              </a:rPr>
              <a:t>Low</a:t>
            </a:r>
            <a:endParaRPr lang="he-IL" dirty="0">
              <a:solidFill>
                <a:srgbClr val="FF0000"/>
              </a:solidFill>
            </a:endParaRPr>
          </a:p>
        </p:txBody>
      </p:sp>
      <p:sp>
        <p:nvSpPr>
          <p:cNvPr id="21" name="TextBox 20"/>
          <p:cNvSpPr txBox="1"/>
          <p:nvPr/>
        </p:nvSpPr>
        <p:spPr>
          <a:xfrm>
            <a:off x="4238283" y="1231274"/>
            <a:ext cx="810018" cy="369332"/>
          </a:xfrm>
          <a:prstGeom prst="rect">
            <a:avLst/>
          </a:prstGeom>
          <a:noFill/>
        </p:spPr>
        <p:txBody>
          <a:bodyPr wrap="square" rtlCol="1">
            <a:spAutoFit/>
          </a:bodyPr>
          <a:lstStyle/>
          <a:p>
            <a:r>
              <a:rPr lang="en-US" dirty="0" smtClean="0">
                <a:solidFill>
                  <a:srgbClr val="FF0000"/>
                </a:solidFill>
              </a:rPr>
              <a:t>High</a:t>
            </a:r>
            <a:endParaRPr lang="he-IL" dirty="0">
              <a:solidFill>
                <a:srgbClr val="FF0000"/>
              </a:solidFill>
            </a:endParaRPr>
          </a:p>
        </p:txBody>
      </p:sp>
      <p:sp>
        <p:nvSpPr>
          <p:cNvPr id="22" name="TextBox 21"/>
          <p:cNvSpPr txBox="1"/>
          <p:nvPr/>
        </p:nvSpPr>
        <p:spPr>
          <a:xfrm>
            <a:off x="4225087" y="5871091"/>
            <a:ext cx="603031" cy="369332"/>
          </a:xfrm>
          <a:prstGeom prst="rect">
            <a:avLst/>
          </a:prstGeom>
          <a:noFill/>
        </p:spPr>
        <p:txBody>
          <a:bodyPr wrap="square" rtlCol="1">
            <a:spAutoFit/>
          </a:bodyPr>
          <a:lstStyle/>
          <a:p>
            <a:r>
              <a:rPr lang="en-US" dirty="0" smtClean="0">
                <a:solidFill>
                  <a:srgbClr val="FF0000"/>
                </a:solidFill>
              </a:rPr>
              <a:t>Low</a:t>
            </a:r>
            <a:endParaRPr lang="he-IL" dirty="0">
              <a:solidFill>
                <a:srgbClr val="FF0000"/>
              </a:solidFill>
            </a:endParaRPr>
          </a:p>
        </p:txBody>
      </p:sp>
      <p:sp>
        <p:nvSpPr>
          <p:cNvPr id="14" name="TextBox 13"/>
          <p:cNvSpPr txBox="1"/>
          <p:nvPr/>
        </p:nvSpPr>
        <p:spPr>
          <a:xfrm>
            <a:off x="2533480" y="509922"/>
            <a:ext cx="3402524" cy="677108"/>
          </a:xfrm>
          <a:prstGeom prst="rect">
            <a:avLst/>
          </a:prstGeom>
          <a:noFill/>
        </p:spPr>
        <p:txBody>
          <a:bodyPr wrap="square" rtlCol="0">
            <a:spAutoFit/>
          </a:bodyPr>
          <a:lstStyle/>
          <a:p>
            <a:pPr algn="ctr"/>
            <a:r>
              <a:rPr lang="en-US" sz="1900" dirty="0" smtClean="0">
                <a:solidFill>
                  <a:srgbClr val="0000CC"/>
                </a:solidFill>
              </a:rPr>
              <a:t>Psych distance from </a:t>
            </a:r>
            <a:r>
              <a:rPr lang="en-US" sz="1900" b="1" u="sng" dirty="0" smtClean="0">
                <a:solidFill>
                  <a:srgbClr val="0000CC"/>
                </a:solidFill>
              </a:rPr>
              <a:t>sensory/ external</a:t>
            </a:r>
            <a:r>
              <a:rPr lang="en-US" sz="1900" dirty="0" smtClean="0">
                <a:solidFill>
                  <a:srgbClr val="0000CC"/>
                </a:solidFill>
              </a:rPr>
              <a:t> experiences</a:t>
            </a:r>
            <a:endParaRPr lang="en-US" sz="1900" dirty="0">
              <a:solidFill>
                <a:srgbClr val="0000CC"/>
              </a:solidFill>
            </a:endParaRPr>
          </a:p>
        </p:txBody>
      </p:sp>
      <p:sp>
        <p:nvSpPr>
          <p:cNvPr id="16" name="Rectangle 15"/>
          <p:cNvSpPr/>
          <p:nvPr/>
        </p:nvSpPr>
        <p:spPr>
          <a:xfrm>
            <a:off x="7292398" y="3060660"/>
            <a:ext cx="1524339" cy="1200329"/>
          </a:xfrm>
          <a:prstGeom prst="rect">
            <a:avLst/>
          </a:prstGeom>
        </p:spPr>
        <p:txBody>
          <a:bodyPr wrap="square">
            <a:spAutoFit/>
          </a:bodyPr>
          <a:lstStyle/>
          <a:p>
            <a:r>
              <a:rPr lang="en-US" dirty="0" smtClean="0">
                <a:solidFill>
                  <a:srgbClr val="C00000"/>
                </a:solidFill>
              </a:rPr>
              <a:t>Psych </a:t>
            </a:r>
            <a:r>
              <a:rPr lang="en-US" dirty="0">
                <a:solidFill>
                  <a:srgbClr val="C00000"/>
                </a:solidFill>
              </a:rPr>
              <a:t>distance </a:t>
            </a:r>
            <a:r>
              <a:rPr lang="en-US" dirty="0" smtClean="0">
                <a:solidFill>
                  <a:srgbClr val="C00000"/>
                </a:solidFill>
              </a:rPr>
              <a:t>from </a:t>
            </a:r>
            <a:r>
              <a:rPr lang="en-US" b="1" u="sng" dirty="0" smtClean="0">
                <a:solidFill>
                  <a:srgbClr val="C00000"/>
                </a:solidFill>
              </a:rPr>
              <a:t>mental/ internal </a:t>
            </a:r>
            <a:r>
              <a:rPr lang="en-US" dirty="0" smtClean="0">
                <a:solidFill>
                  <a:srgbClr val="C00000"/>
                </a:solidFill>
              </a:rPr>
              <a:t>experiences</a:t>
            </a:r>
            <a:endParaRPr lang="en-US" dirty="0">
              <a:solidFill>
                <a:srgbClr val="C00000"/>
              </a:solidFill>
            </a:endParaRPr>
          </a:p>
        </p:txBody>
      </p:sp>
    </p:spTree>
    <p:extLst>
      <p:ext uri="{BB962C8B-B14F-4D97-AF65-F5344CB8AC3E}">
        <p14:creationId xmlns:p14="http://schemas.microsoft.com/office/powerpoint/2010/main" val="246423524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7742" y="1001382"/>
            <a:ext cx="6547585" cy="1303867"/>
          </a:xfrm>
        </p:spPr>
        <p:txBody>
          <a:bodyPr>
            <a:normAutofit/>
          </a:bodyPr>
          <a:lstStyle/>
          <a:p>
            <a:pPr algn="ctr"/>
            <a:r>
              <a:rPr lang="en-US" sz="3200" b="1" i="1" dirty="0" smtClean="0"/>
              <a:t>Two Dimensions of Experience</a:t>
            </a:r>
            <a:endParaRPr lang="en-US" sz="3200" b="1" i="1" dirty="0"/>
          </a:p>
        </p:txBody>
      </p:sp>
      <p:sp>
        <p:nvSpPr>
          <p:cNvPr id="3" name="Content Placeholder 2"/>
          <p:cNvSpPr>
            <a:spLocks noGrp="1"/>
          </p:cNvSpPr>
          <p:nvPr>
            <p:ph idx="1"/>
          </p:nvPr>
        </p:nvSpPr>
        <p:spPr>
          <a:xfrm>
            <a:off x="584200" y="2418946"/>
            <a:ext cx="8039099" cy="3669034"/>
          </a:xfrm>
        </p:spPr>
        <p:txBody>
          <a:bodyPr>
            <a:normAutofit/>
          </a:bodyPr>
          <a:lstStyle/>
          <a:p>
            <a:pPr>
              <a:spcAft>
                <a:spcPts val="0"/>
              </a:spcAft>
            </a:pPr>
            <a:r>
              <a:rPr lang="en-US" sz="2600" dirty="0" smtClean="0"/>
              <a:t>Not totally independent from each other: e.g., </a:t>
            </a:r>
            <a:r>
              <a:rPr lang="en-US" dirty="0" smtClean="0"/>
              <a:t>when attentive </a:t>
            </a:r>
            <a:r>
              <a:rPr lang="en-US" dirty="0"/>
              <a:t>to the external surroundings </a:t>
            </a:r>
            <a:r>
              <a:rPr lang="en-US" dirty="0" smtClean="0"/>
              <a:t>(a </a:t>
            </a:r>
            <a:r>
              <a:rPr lang="en-US" dirty="0"/>
              <a:t>demanding task), </a:t>
            </a:r>
            <a:r>
              <a:rPr lang="en-US" dirty="0" smtClean="0"/>
              <a:t>the mind is less </a:t>
            </a:r>
            <a:r>
              <a:rPr lang="en-US" dirty="0"/>
              <a:t>immersed in </a:t>
            </a:r>
            <a:r>
              <a:rPr lang="en-US" dirty="0" smtClean="0"/>
              <a:t>internal events (thoughts, feelings etc.)</a:t>
            </a:r>
          </a:p>
          <a:p>
            <a:pPr>
              <a:spcBef>
                <a:spcPts val="3000"/>
              </a:spcBef>
              <a:spcAft>
                <a:spcPts val="0"/>
              </a:spcAft>
            </a:pPr>
            <a:r>
              <a:rPr lang="en-US" sz="2600" dirty="0" smtClean="0"/>
              <a:t>…but still different dimensions: e.g., during high threat </a:t>
            </a:r>
            <a:r>
              <a:rPr lang="en-US" sz="1200" dirty="0" smtClean="0"/>
              <a:t>(</a:t>
            </a:r>
            <a:r>
              <a:rPr lang="en-US" sz="1200" dirty="0" err="1"/>
              <a:t>Koster</a:t>
            </a:r>
            <a:r>
              <a:rPr lang="en-US" sz="1200" dirty="0"/>
              <a:t>, </a:t>
            </a:r>
            <a:r>
              <a:rPr lang="en-US" sz="1200" dirty="0" err="1"/>
              <a:t>Crombez</a:t>
            </a:r>
            <a:r>
              <a:rPr lang="en-US" sz="1200" dirty="0"/>
              <a:t>, Van </a:t>
            </a:r>
            <a:r>
              <a:rPr lang="en-US" sz="1200" dirty="0" err="1"/>
              <a:t>Damme</a:t>
            </a:r>
            <a:r>
              <a:rPr lang="en-US" sz="1200" dirty="0"/>
              <a:t>, </a:t>
            </a:r>
            <a:r>
              <a:rPr lang="en-US" sz="1200" dirty="0" err="1"/>
              <a:t>Verschuere</a:t>
            </a:r>
            <a:r>
              <a:rPr lang="en-US" sz="1200" dirty="0"/>
              <a:t>, &amp; De Houwer, 2004</a:t>
            </a:r>
            <a:r>
              <a:rPr lang="en-US" sz="1200" dirty="0" smtClean="0"/>
              <a:t>)</a:t>
            </a:r>
          </a:p>
          <a:p>
            <a:pPr marL="0" indent="0">
              <a:buNone/>
            </a:pPr>
            <a:endParaRPr lang="en-US" dirty="0"/>
          </a:p>
        </p:txBody>
      </p:sp>
    </p:spTree>
    <p:extLst>
      <p:ext uri="{BB962C8B-B14F-4D97-AF65-F5344CB8AC3E}">
        <p14:creationId xmlns:p14="http://schemas.microsoft.com/office/powerpoint/2010/main" val="12174156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772" y="1164662"/>
            <a:ext cx="7584709" cy="1217588"/>
          </a:xfrm>
        </p:spPr>
        <p:txBody>
          <a:bodyPr>
            <a:noAutofit/>
          </a:bodyPr>
          <a:lstStyle/>
          <a:p>
            <a:r>
              <a:rPr lang="en-US" sz="2700" b="1" i="1" dirty="0" smtClean="0">
                <a:solidFill>
                  <a:srgbClr val="0000CC"/>
                </a:solidFill>
              </a:rPr>
              <a:t>Sensory/External  </a:t>
            </a:r>
            <a:r>
              <a:rPr lang="en-US" sz="2700" dirty="0" smtClean="0">
                <a:solidFill>
                  <a:srgbClr val="0000CC"/>
                </a:solidFill>
              </a:rPr>
              <a:t>Experiences in Mindfulness:</a:t>
            </a:r>
            <a:br>
              <a:rPr lang="en-US" sz="2700" dirty="0" smtClean="0">
                <a:solidFill>
                  <a:srgbClr val="0000CC"/>
                </a:solidFill>
              </a:rPr>
            </a:br>
            <a:r>
              <a:rPr lang="en-US" sz="2700" b="1" u="sng" dirty="0" smtClean="0">
                <a:solidFill>
                  <a:srgbClr val="0000CC"/>
                </a:solidFill>
              </a:rPr>
              <a:t>Low</a:t>
            </a:r>
            <a:r>
              <a:rPr lang="en-US" sz="2700" dirty="0" smtClean="0">
                <a:solidFill>
                  <a:srgbClr val="0000CC"/>
                </a:solidFill>
              </a:rPr>
              <a:t> </a:t>
            </a:r>
            <a:r>
              <a:rPr lang="en-US" sz="2700" dirty="0">
                <a:solidFill>
                  <a:srgbClr val="0000CC"/>
                </a:solidFill>
              </a:rPr>
              <a:t>Psychological Distance </a:t>
            </a:r>
            <a:r>
              <a:rPr lang="en-US" sz="2700" dirty="0" smtClean="0">
                <a:solidFill>
                  <a:srgbClr val="0000CC"/>
                </a:solidFill>
              </a:rPr>
              <a:t>and Construal Level</a:t>
            </a:r>
            <a:endParaRPr lang="en-US" sz="2700" dirty="0">
              <a:solidFill>
                <a:srgbClr val="0000CC"/>
              </a:solidFill>
            </a:endParaRPr>
          </a:p>
        </p:txBody>
      </p:sp>
      <p:sp>
        <p:nvSpPr>
          <p:cNvPr id="5" name="Content Placeholder 2"/>
          <p:cNvSpPr txBox="1">
            <a:spLocks/>
          </p:cNvSpPr>
          <p:nvPr/>
        </p:nvSpPr>
        <p:spPr>
          <a:xfrm>
            <a:off x="1062461" y="2708510"/>
            <a:ext cx="7200897" cy="241933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dirty="0" smtClean="0"/>
              <a:t>“Attending to </a:t>
            </a:r>
            <a:r>
              <a:rPr lang="en-US" b="1" u="sng" dirty="0" smtClean="0">
                <a:solidFill>
                  <a:srgbClr val="0000CC"/>
                </a:solidFill>
              </a:rPr>
              <a:t>experience itself, as it presents itself</a:t>
            </a:r>
            <a:r>
              <a:rPr lang="en-US" dirty="0" smtClean="0">
                <a:solidFill>
                  <a:srgbClr val="0000CC"/>
                </a:solidFill>
              </a:rPr>
              <a:t> </a:t>
            </a:r>
            <a:r>
              <a:rPr lang="en-US" dirty="0" smtClean="0"/>
              <a:t>in the </a:t>
            </a:r>
            <a:r>
              <a:rPr lang="en-US" b="1" u="sng" dirty="0" smtClean="0">
                <a:solidFill>
                  <a:srgbClr val="0000CC"/>
                </a:solidFill>
              </a:rPr>
              <a:t>here and now</a:t>
            </a:r>
            <a:r>
              <a:rPr lang="en-US" dirty="0" smtClean="0"/>
              <a:t>” </a:t>
            </a:r>
            <a:r>
              <a:rPr lang="en-US" sz="1800" dirty="0" smtClean="0"/>
              <a:t>(Shapiro et al., 2006)</a:t>
            </a:r>
          </a:p>
          <a:p>
            <a:r>
              <a:rPr lang="en-US" sz="2500" dirty="0" smtClean="0"/>
              <a:t>Mindfulness instructions: </a:t>
            </a:r>
            <a:r>
              <a:rPr lang="en-US" sz="2500" i="1" dirty="0">
                <a:solidFill>
                  <a:srgbClr val="0000CC"/>
                </a:solidFill>
              </a:rPr>
              <a:t>“</a:t>
            </a:r>
            <a:r>
              <a:rPr lang="en-US" sz="2600" i="1" dirty="0">
                <a:solidFill>
                  <a:srgbClr val="0000CC"/>
                </a:solidFill>
              </a:rPr>
              <a:t>Feel the air as it goes through the nostrils in and out as you breath</a:t>
            </a:r>
            <a:r>
              <a:rPr lang="en-US" sz="2500" i="1" dirty="0">
                <a:solidFill>
                  <a:srgbClr val="0000CC"/>
                </a:solidFill>
              </a:rPr>
              <a:t>…”</a:t>
            </a:r>
          </a:p>
          <a:p>
            <a:endParaRPr lang="en-US" sz="1800" dirty="0"/>
          </a:p>
        </p:txBody>
      </p:sp>
    </p:spTree>
    <p:extLst>
      <p:ext uri="{BB962C8B-B14F-4D97-AF65-F5344CB8AC3E}">
        <p14:creationId xmlns:p14="http://schemas.microsoft.com/office/powerpoint/2010/main" val="147078947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16531"/>
            <a:ext cx="7330237" cy="1159843"/>
          </a:xfrm>
        </p:spPr>
        <p:txBody>
          <a:bodyPr>
            <a:normAutofit fontScale="90000"/>
          </a:bodyPr>
          <a:lstStyle/>
          <a:p>
            <a:r>
              <a:rPr lang="en-US" sz="3000" b="1" i="1" dirty="0" smtClean="0">
                <a:solidFill>
                  <a:srgbClr val="C00000"/>
                </a:solidFill>
              </a:rPr>
              <a:t>Mental/Internal Experiences </a:t>
            </a:r>
            <a:r>
              <a:rPr lang="en-US" sz="3000" dirty="0" smtClean="0">
                <a:solidFill>
                  <a:srgbClr val="C00000"/>
                </a:solidFill>
              </a:rPr>
              <a:t>in Mindfulness: </a:t>
            </a:r>
            <a:br>
              <a:rPr lang="en-US" sz="3000" dirty="0" smtClean="0">
                <a:solidFill>
                  <a:srgbClr val="C00000"/>
                </a:solidFill>
              </a:rPr>
            </a:br>
            <a:r>
              <a:rPr lang="en-US" sz="3000" b="1" u="sng" dirty="0" smtClean="0">
                <a:solidFill>
                  <a:srgbClr val="C00000"/>
                </a:solidFill>
              </a:rPr>
              <a:t>High</a:t>
            </a:r>
            <a:r>
              <a:rPr lang="en-US" sz="3000" dirty="0" smtClean="0">
                <a:solidFill>
                  <a:srgbClr val="C00000"/>
                </a:solidFill>
              </a:rPr>
              <a:t> </a:t>
            </a:r>
            <a:r>
              <a:rPr lang="en-US" sz="3000" dirty="0">
                <a:solidFill>
                  <a:srgbClr val="C00000"/>
                </a:solidFill>
              </a:rPr>
              <a:t>Construal Level </a:t>
            </a:r>
            <a:r>
              <a:rPr lang="en-US" sz="3000" dirty="0" smtClean="0">
                <a:solidFill>
                  <a:srgbClr val="C00000"/>
                </a:solidFill>
              </a:rPr>
              <a:t>and </a:t>
            </a:r>
            <a:r>
              <a:rPr lang="en-US" sz="3000" smtClean="0">
                <a:solidFill>
                  <a:srgbClr val="C00000"/>
                </a:solidFill>
              </a:rPr>
              <a:t>Psychological Distance</a:t>
            </a:r>
            <a:endParaRPr lang="en-US" sz="3000" dirty="0">
              <a:solidFill>
                <a:srgbClr val="C00000"/>
              </a:solidFill>
            </a:endParaRPr>
          </a:p>
        </p:txBody>
      </p:sp>
      <p:sp>
        <p:nvSpPr>
          <p:cNvPr id="3" name="Content Placeholder 2"/>
          <p:cNvSpPr>
            <a:spLocks noGrp="1"/>
          </p:cNvSpPr>
          <p:nvPr>
            <p:ph idx="1"/>
          </p:nvPr>
        </p:nvSpPr>
        <p:spPr>
          <a:xfrm>
            <a:off x="971552" y="2493133"/>
            <a:ext cx="7200897" cy="3248445"/>
          </a:xfrm>
        </p:spPr>
        <p:txBody>
          <a:bodyPr>
            <a:normAutofit/>
          </a:bodyPr>
          <a:lstStyle/>
          <a:p>
            <a:r>
              <a:rPr lang="en-US" dirty="0"/>
              <a:t>“A </a:t>
            </a:r>
            <a:r>
              <a:rPr lang="en-US" b="1" u="sng" dirty="0"/>
              <a:t>mental gap</a:t>
            </a:r>
            <a:r>
              <a:rPr lang="en-US" dirty="0"/>
              <a:t> between attention and its objects</a:t>
            </a:r>
            <a:r>
              <a:rPr lang="en-US" dirty="0" smtClean="0"/>
              <a:t>” </a:t>
            </a:r>
            <a:r>
              <a:rPr lang="en-US" sz="1800" dirty="0" smtClean="0"/>
              <a:t>(Brown et al., 2007);    </a:t>
            </a:r>
            <a:r>
              <a:rPr lang="en-US" dirty="0" smtClean="0"/>
              <a:t>“A </a:t>
            </a:r>
            <a:r>
              <a:rPr lang="en-US" b="1" u="sng" dirty="0"/>
              <a:t>sense of distance</a:t>
            </a:r>
            <a:r>
              <a:rPr lang="en-US" dirty="0"/>
              <a:t> between </a:t>
            </a:r>
            <a:r>
              <a:rPr lang="en-US" dirty="0" smtClean="0"/>
              <a:t>that thought </a:t>
            </a:r>
            <a:r>
              <a:rPr lang="en-US" dirty="0"/>
              <a:t>and the awareness viewing it</a:t>
            </a:r>
            <a:r>
              <a:rPr lang="en-US" dirty="0" smtClean="0"/>
              <a:t>” </a:t>
            </a:r>
            <a:r>
              <a:rPr lang="en-US" sz="1800" dirty="0" smtClean="0"/>
              <a:t>(</a:t>
            </a:r>
            <a:r>
              <a:rPr lang="en-US" sz="1800" dirty="0"/>
              <a:t>Gunaratana, </a:t>
            </a:r>
            <a:r>
              <a:rPr lang="en-US" sz="1800" dirty="0" smtClean="0"/>
              <a:t>2002)</a:t>
            </a:r>
            <a:endParaRPr lang="en-US" sz="1800" dirty="0"/>
          </a:p>
          <a:p>
            <a:r>
              <a:rPr lang="en-US" dirty="0" smtClean="0"/>
              <a:t>Affect labeling: </a:t>
            </a:r>
            <a:r>
              <a:rPr lang="en-US" b="1" u="sng" dirty="0">
                <a:solidFill>
                  <a:schemeClr val="tx1"/>
                </a:solidFill>
              </a:rPr>
              <a:t>abstract</a:t>
            </a:r>
            <a:r>
              <a:rPr lang="en-US" dirty="0">
                <a:solidFill>
                  <a:schemeClr val="tx1"/>
                </a:solidFill>
              </a:rPr>
              <a:t> verbalization of current </a:t>
            </a:r>
            <a:r>
              <a:rPr lang="en-US" dirty="0" smtClean="0">
                <a:solidFill>
                  <a:schemeClr val="tx1"/>
                </a:solidFill>
              </a:rPr>
              <a:t>mental experience (</a:t>
            </a:r>
            <a:r>
              <a:rPr lang="en-US" b="1" dirty="0" smtClean="0">
                <a:solidFill>
                  <a:schemeClr val="tx1"/>
                </a:solidFill>
              </a:rPr>
              <a:t>high</a:t>
            </a:r>
            <a:r>
              <a:rPr lang="en-US" dirty="0" smtClean="0">
                <a:solidFill>
                  <a:schemeClr val="tx1"/>
                </a:solidFill>
              </a:rPr>
              <a:t> construals)</a:t>
            </a:r>
          </a:p>
          <a:p>
            <a:r>
              <a:rPr lang="en-US" b="1" u="sng" dirty="0" smtClean="0">
                <a:solidFill>
                  <a:schemeClr val="tx1"/>
                </a:solidFill>
              </a:rPr>
              <a:t>CLT</a:t>
            </a:r>
            <a:r>
              <a:rPr lang="en-US" dirty="0" smtClean="0">
                <a:solidFill>
                  <a:schemeClr val="tx1"/>
                </a:solidFill>
              </a:rPr>
              <a:t>: abstractness facilitates a larger distance </a:t>
            </a:r>
            <a:r>
              <a:rPr lang="en-US" sz="1200" dirty="0" smtClean="0">
                <a:solidFill>
                  <a:schemeClr val="tx1"/>
                </a:solidFill>
              </a:rPr>
              <a:t>(Trope &amp; Liberman, 2010)</a:t>
            </a:r>
            <a:endParaRPr lang="en-US" sz="1200" dirty="0"/>
          </a:p>
        </p:txBody>
      </p:sp>
    </p:spTree>
    <p:extLst>
      <p:ext uri="{BB962C8B-B14F-4D97-AF65-F5344CB8AC3E}">
        <p14:creationId xmlns:p14="http://schemas.microsoft.com/office/powerpoint/2010/main" val="128690751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Arrow Connector 17"/>
          <p:cNvCxnSpPr/>
          <p:nvPr/>
        </p:nvCxnSpPr>
        <p:spPr>
          <a:xfrm flipH="1" flipV="1">
            <a:off x="4233557" y="1213947"/>
            <a:ext cx="4725" cy="50264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989463" y="3634854"/>
            <a:ext cx="6093196" cy="318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561911" y="3605369"/>
            <a:ext cx="705141" cy="369332"/>
          </a:xfrm>
          <a:prstGeom prst="rect">
            <a:avLst/>
          </a:prstGeom>
          <a:noFill/>
        </p:spPr>
        <p:txBody>
          <a:bodyPr wrap="square" rtlCol="1">
            <a:spAutoFit/>
          </a:bodyPr>
          <a:lstStyle/>
          <a:p>
            <a:r>
              <a:rPr lang="en-US" dirty="0" smtClean="0">
                <a:solidFill>
                  <a:srgbClr val="FF0000"/>
                </a:solidFill>
              </a:rPr>
              <a:t>High</a:t>
            </a:r>
            <a:endParaRPr lang="he-IL" dirty="0">
              <a:solidFill>
                <a:srgbClr val="FF0000"/>
              </a:solidFill>
            </a:endParaRPr>
          </a:p>
        </p:txBody>
      </p:sp>
      <p:sp>
        <p:nvSpPr>
          <p:cNvPr id="20" name="TextBox 19"/>
          <p:cNvSpPr txBox="1"/>
          <p:nvPr/>
        </p:nvSpPr>
        <p:spPr>
          <a:xfrm>
            <a:off x="922089" y="3614993"/>
            <a:ext cx="603031" cy="369332"/>
          </a:xfrm>
          <a:prstGeom prst="rect">
            <a:avLst/>
          </a:prstGeom>
          <a:noFill/>
        </p:spPr>
        <p:txBody>
          <a:bodyPr wrap="square" rtlCol="1">
            <a:spAutoFit/>
          </a:bodyPr>
          <a:lstStyle/>
          <a:p>
            <a:r>
              <a:rPr lang="en-US" dirty="0" smtClean="0">
                <a:solidFill>
                  <a:srgbClr val="FF0000"/>
                </a:solidFill>
              </a:rPr>
              <a:t>Low</a:t>
            </a:r>
            <a:endParaRPr lang="he-IL" dirty="0">
              <a:solidFill>
                <a:srgbClr val="FF0000"/>
              </a:solidFill>
            </a:endParaRPr>
          </a:p>
        </p:txBody>
      </p:sp>
      <p:sp>
        <p:nvSpPr>
          <p:cNvPr id="21" name="TextBox 20"/>
          <p:cNvSpPr txBox="1"/>
          <p:nvPr/>
        </p:nvSpPr>
        <p:spPr>
          <a:xfrm>
            <a:off x="4238283" y="1231274"/>
            <a:ext cx="810018" cy="369332"/>
          </a:xfrm>
          <a:prstGeom prst="rect">
            <a:avLst/>
          </a:prstGeom>
          <a:noFill/>
        </p:spPr>
        <p:txBody>
          <a:bodyPr wrap="square" rtlCol="1">
            <a:spAutoFit/>
          </a:bodyPr>
          <a:lstStyle/>
          <a:p>
            <a:r>
              <a:rPr lang="en-US" dirty="0" smtClean="0">
                <a:solidFill>
                  <a:srgbClr val="FF0000"/>
                </a:solidFill>
              </a:rPr>
              <a:t>High</a:t>
            </a:r>
            <a:endParaRPr lang="he-IL" dirty="0">
              <a:solidFill>
                <a:srgbClr val="FF0000"/>
              </a:solidFill>
            </a:endParaRPr>
          </a:p>
        </p:txBody>
      </p:sp>
      <p:sp>
        <p:nvSpPr>
          <p:cNvPr id="22" name="TextBox 21"/>
          <p:cNvSpPr txBox="1"/>
          <p:nvPr/>
        </p:nvSpPr>
        <p:spPr>
          <a:xfrm>
            <a:off x="4225087" y="5871091"/>
            <a:ext cx="603031" cy="369332"/>
          </a:xfrm>
          <a:prstGeom prst="rect">
            <a:avLst/>
          </a:prstGeom>
          <a:noFill/>
        </p:spPr>
        <p:txBody>
          <a:bodyPr wrap="square" rtlCol="1">
            <a:spAutoFit/>
          </a:bodyPr>
          <a:lstStyle/>
          <a:p>
            <a:r>
              <a:rPr lang="en-US" dirty="0" smtClean="0">
                <a:solidFill>
                  <a:srgbClr val="FF0000"/>
                </a:solidFill>
              </a:rPr>
              <a:t>Low</a:t>
            </a:r>
            <a:endParaRPr lang="he-IL" dirty="0">
              <a:solidFill>
                <a:srgbClr val="FF0000"/>
              </a:solidFill>
            </a:endParaRPr>
          </a:p>
        </p:txBody>
      </p:sp>
      <p:sp>
        <p:nvSpPr>
          <p:cNvPr id="14" name="TextBox 13"/>
          <p:cNvSpPr txBox="1"/>
          <p:nvPr/>
        </p:nvSpPr>
        <p:spPr>
          <a:xfrm>
            <a:off x="2533480" y="509922"/>
            <a:ext cx="3402524" cy="677108"/>
          </a:xfrm>
          <a:prstGeom prst="rect">
            <a:avLst/>
          </a:prstGeom>
          <a:noFill/>
        </p:spPr>
        <p:txBody>
          <a:bodyPr wrap="square" rtlCol="0">
            <a:spAutoFit/>
          </a:bodyPr>
          <a:lstStyle/>
          <a:p>
            <a:pPr algn="ctr"/>
            <a:r>
              <a:rPr lang="en-US" sz="1900" dirty="0" smtClean="0">
                <a:solidFill>
                  <a:srgbClr val="0000CC"/>
                </a:solidFill>
              </a:rPr>
              <a:t>Psych distance from </a:t>
            </a:r>
            <a:r>
              <a:rPr lang="en-US" sz="1900" b="1" u="sng" dirty="0" smtClean="0">
                <a:solidFill>
                  <a:srgbClr val="0000CC"/>
                </a:solidFill>
              </a:rPr>
              <a:t>sensory/ external</a:t>
            </a:r>
            <a:r>
              <a:rPr lang="en-US" sz="1900" dirty="0" smtClean="0">
                <a:solidFill>
                  <a:srgbClr val="0000CC"/>
                </a:solidFill>
              </a:rPr>
              <a:t> experiences</a:t>
            </a:r>
            <a:endParaRPr lang="en-US" sz="1900" dirty="0">
              <a:solidFill>
                <a:srgbClr val="0000CC"/>
              </a:solidFill>
            </a:endParaRPr>
          </a:p>
        </p:txBody>
      </p:sp>
      <p:sp>
        <p:nvSpPr>
          <p:cNvPr id="16" name="Rectangle 15"/>
          <p:cNvSpPr/>
          <p:nvPr/>
        </p:nvSpPr>
        <p:spPr>
          <a:xfrm>
            <a:off x="7292398" y="3060660"/>
            <a:ext cx="1524339" cy="1200329"/>
          </a:xfrm>
          <a:prstGeom prst="rect">
            <a:avLst/>
          </a:prstGeom>
        </p:spPr>
        <p:txBody>
          <a:bodyPr wrap="square">
            <a:spAutoFit/>
          </a:bodyPr>
          <a:lstStyle/>
          <a:p>
            <a:r>
              <a:rPr lang="en-US" dirty="0" smtClean="0">
                <a:solidFill>
                  <a:srgbClr val="C00000"/>
                </a:solidFill>
              </a:rPr>
              <a:t>Psych </a:t>
            </a:r>
            <a:r>
              <a:rPr lang="en-US" dirty="0">
                <a:solidFill>
                  <a:srgbClr val="C00000"/>
                </a:solidFill>
              </a:rPr>
              <a:t>distance </a:t>
            </a:r>
            <a:r>
              <a:rPr lang="en-US" dirty="0" smtClean="0">
                <a:solidFill>
                  <a:srgbClr val="C00000"/>
                </a:solidFill>
              </a:rPr>
              <a:t>from </a:t>
            </a:r>
            <a:r>
              <a:rPr lang="en-US" b="1" u="sng" dirty="0" smtClean="0">
                <a:solidFill>
                  <a:srgbClr val="C00000"/>
                </a:solidFill>
              </a:rPr>
              <a:t>mental/ internal </a:t>
            </a:r>
            <a:r>
              <a:rPr lang="en-US" dirty="0" smtClean="0">
                <a:solidFill>
                  <a:srgbClr val="C00000"/>
                </a:solidFill>
              </a:rPr>
              <a:t>experiences</a:t>
            </a:r>
            <a:endParaRPr lang="en-US" dirty="0">
              <a:solidFill>
                <a:srgbClr val="C00000"/>
              </a:solidFill>
            </a:endParaRPr>
          </a:p>
        </p:txBody>
      </p:sp>
      <p:sp>
        <p:nvSpPr>
          <p:cNvPr id="10" name="TextBox 9"/>
          <p:cNvSpPr txBox="1"/>
          <p:nvPr/>
        </p:nvSpPr>
        <p:spPr>
          <a:xfrm>
            <a:off x="4625266" y="4517062"/>
            <a:ext cx="2621476" cy="646331"/>
          </a:xfrm>
          <a:prstGeom prst="rect">
            <a:avLst/>
          </a:prstGeom>
          <a:solidFill>
            <a:schemeClr val="accent1">
              <a:lumMod val="20000"/>
              <a:lumOff val="80000"/>
            </a:schemeClr>
          </a:solidFill>
          <a:ln>
            <a:solidFill>
              <a:schemeClr val="accent2">
                <a:lumMod val="50000"/>
              </a:schemeClr>
            </a:solidFill>
          </a:ln>
        </p:spPr>
        <p:txBody>
          <a:bodyPr wrap="square" rtlCol="0">
            <a:spAutoFit/>
          </a:bodyPr>
          <a:lstStyle/>
          <a:p>
            <a:pPr algn="ctr"/>
            <a:r>
              <a:rPr lang="en-US" sz="3600" b="1" i="1" dirty="0" smtClean="0">
                <a:solidFill>
                  <a:srgbClr val="003300"/>
                </a:solidFill>
                <a:effectLst>
                  <a:outerShdw blurRad="38100" dist="38100" dir="2700000" algn="tl">
                    <a:srgbClr val="000000">
                      <a:alpha val="43137"/>
                    </a:srgbClr>
                  </a:outerShdw>
                </a:effectLst>
              </a:rPr>
              <a:t>Mindfulness</a:t>
            </a:r>
            <a:endParaRPr lang="en-US" sz="3600" b="1" i="1" dirty="0">
              <a:solidFill>
                <a:srgbClr val="0033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358187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defRPr/>
            </a:pPr>
            <a:r>
              <a:rPr lang="en-US" sz="2600" b="1" dirty="0"/>
              <a:t>Mindfulness involves </a:t>
            </a:r>
            <a:r>
              <a:rPr lang="en-US" sz="2600" b="1" dirty="0" smtClean="0"/>
              <a:t>enhanced </a:t>
            </a:r>
            <a:r>
              <a:rPr lang="en-US" sz="2600" b="1" dirty="0"/>
              <a:t>awareness of </a:t>
            </a:r>
            <a:r>
              <a:rPr lang="en-US" sz="2600" b="1" dirty="0" smtClean="0"/>
              <a:t>external, raw sensations</a:t>
            </a:r>
            <a:r>
              <a:rPr lang="en-US" sz="2600" dirty="0" smtClean="0"/>
              <a:t>:</a:t>
            </a:r>
            <a:endParaRPr lang="en-US" sz="2600" dirty="0"/>
          </a:p>
        </p:txBody>
      </p:sp>
      <p:sp>
        <p:nvSpPr>
          <p:cNvPr id="3" name="Content Placeholder 2"/>
          <p:cNvSpPr>
            <a:spLocks noGrp="1"/>
          </p:cNvSpPr>
          <p:nvPr>
            <p:ph idx="1"/>
          </p:nvPr>
        </p:nvSpPr>
        <p:spPr>
          <a:xfrm>
            <a:off x="971552" y="2466753"/>
            <a:ext cx="7200897" cy="3409115"/>
          </a:xfrm>
        </p:spPr>
        <p:txBody>
          <a:bodyPr>
            <a:noAutofit/>
          </a:bodyPr>
          <a:lstStyle/>
          <a:p>
            <a:pPr>
              <a:defRPr/>
            </a:pPr>
            <a:r>
              <a:rPr lang="en-US" dirty="0" smtClean="0"/>
              <a:t>More </a:t>
            </a:r>
            <a:r>
              <a:rPr lang="en-US" dirty="0"/>
              <a:t>accurate and efficient </a:t>
            </a:r>
            <a:r>
              <a:rPr lang="en-US" dirty="0" smtClean="0"/>
              <a:t>“bottom-up”, perceptual </a:t>
            </a:r>
            <a:r>
              <a:rPr lang="en-US" dirty="0"/>
              <a:t>processing </a:t>
            </a:r>
            <a:r>
              <a:rPr lang="en-US" sz="1200" dirty="0"/>
              <a:t>(e.g., </a:t>
            </a:r>
            <a:r>
              <a:rPr lang="en-US" sz="1200" dirty="0" err="1" smtClean="0"/>
              <a:t>Slagter</a:t>
            </a:r>
            <a:r>
              <a:rPr lang="en-US" sz="1200" dirty="0"/>
              <a:t>, Lutz, </a:t>
            </a:r>
            <a:r>
              <a:rPr lang="en-US" sz="1200" dirty="0" err="1"/>
              <a:t>Greischar</a:t>
            </a:r>
            <a:r>
              <a:rPr lang="en-US" sz="1200" dirty="0"/>
              <a:t>, </a:t>
            </a:r>
            <a:r>
              <a:rPr lang="en-US" sz="1200" dirty="0" err="1"/>
              <a:t>Nieuwenhuis</a:t>
            </a:r>
            <a:r>
              <a:rPr lang="en-US" sz="1200" dirty="0"/>
              <a:t>, &amp; Davidson, </a:t>
            </a:r>
            <a:r>
              <a:rPr lang="en-US" sz="1200" dirty="0" smtClean="0"/>
              <a:t>2009)</a:t>
            </a:r>
          </a:p>
          <a:p>
            <a:pPr>
              <a:defRPr/>
            </a:pPr>
            <a:r>
              <a:rPr lang="en-US" dirty="0" smtClean="0"/>
              <a:t>Greater </a:t>
            </a:r>
            <a:r>
              <a:rPr lang="en-US" dirty="0"/>
              <a:t>engagement with direct experience </a:t>
            </a:r>
            <a:r>
              <a:rPr lang="en-US" sz="1200" dirty="0"/>
              <a:t>(e.g., </a:t>
            </a:r>
            <a:r>
              <a:rPr lang="en-US" sz="1200" dirty="0" err="1" smtClean="0"/>
              <a:t>Mrazek</a:t>
            </a:r>
            <a:r>
              <a:rPr lang="en-US" sz="1200" dirty="0"/>
              <a:t>, Franklin, Phillips, Baird, &amp; </a:t>
            </a:r>
            <a:r>
              <a:rPr lang="en-US" sz="1200" dirty="0" err="1"/>
              <a:t>Schooler</a:t>
            </a:r>
            <a:r>
              <a:rPr lang="en-US" sz="1200" dirty="0"/>
              <a:t>, </a:t>
            </a:r>
            <a:r>
              <a:rPr lang="en-US" sz="1200" dirty="0" smtClean="0"/>
              <a:t>2013)</a:t>
            </a:r>
          </a:p>
          <a:p>
            <a:pPr>
              <a:defRPr/>
            </a:pPr>
            <a:r>
              <a:rPr lang="en-US" dirty="0"/>
              <a:t>Decreased activity in brain regions related to mind wandering, stimulus-independent thought </a:t>
            </a:r>
            <a:r>
              <a:rPr lang="en-US" sz="1200" dirty="0"/>
              <a:t>(e.g., </a:t>
            </a:r>
            <a:r>
              <a:rPr lang="en-US" sz="1200" dirty="0" err="1"/>
              <a:t>Farb</a:t>
            </a:r>
            <a:r>
              <a:rPr lang="en-US" sz="1200" dirty="0"/>
              <a:t> et al., 2007; Gard et al., 2012) </a:t>
            </a:r>
          </a:p>
          <a:p>
            <a:pPr>
              <a:defRPr/>
            </a:pPr>
            <a:endParaRPr lang="en-US" sz="1200" dirty="0" smtClean="0"/>
          </a:p>
        </p:txBody>
      </p:sp>
    </p:spTree>
    <p:extLst>
      <p:ext uri="{BB962C8B-B14F-4D97-AF65-F5344CB8AC3E}">
        <p14:creationId xmlns:p14="http://schemas.microsoft.com/office/powerpoint/2010/main" val="295322378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defRPr/>
            </a:pPr>
            <a:r>
              <a:rPr lang="en-US" sz="2600" b="1" dirty="0" smtClean="0"/>
              <a:t>Mindfulness </a:t>
            </a:r>
            <a:r>
              <a:rPr lang="en-US" sz="2800" b="1" dirty="0" smtClean="0"/>
              <a:t>related </a:t>
            </a:r>
            <a:r>
              <a:rPr lang="en-US" sz="2800" b="1" dirty="0"/>
              <a:t>to high psychological distance from internal </a:t>
            </a:r>
            <a:r>
              <a:rPr lang="en-US" sz="2800" b="1" dirty="0" smtClean="0"/>
              <a:t>experiences:</a:t>
            </a:r>
            <a:endParaRPr lang="en-US" sz="2600" b="1" dirty="0"/>
          </a:p>
        </p:txBody>
      </p:sp>
      <p:sp>
        <p:nvSpPr>
          <p:cNvPr id="3" name="Content Placeholder 2"/>
          <p:cNvSpPr>
            <a:spLocks noGrp="1"/>
          </p:cNvSpPr>
          <p:nvPr>
            <p:ph idx="1"/>
          </p:nvPr>
        </p:nvSpPr>
        <p:spPr>
          <a:xfrm>
            <a:off x="971552" y="2466753"/>
            <a:ext cx="7200897" cy="3409115"/>
          </a:xfrm>
        </p:spPr>
        <p:txBody>
          <a:bodyPr>
            <a:noAutofit/>
          </a:bodyPr>
          <a:lstStyle/>
          <a:p>
            <a:r>
              <a:rPr lang="en-US" dirty="0" smtClean="0"/>
              <a:t>Reduced </a:t>
            </a:r>
            <a:r>
              <a:rPr lang="en-US" dirty="0"/>
              <a:t>amygdala activity </a:t>
            </a:r>
            <a:r>
              <a:rPr lang="en-US" sz="1200" dirty="0"/>
              <a:t>(</a:t>
            </a:r>
            <a:r>
              <a:rPr lang="en-US" sz="1200" dirty="0" err="1"/>
              <a:t>Farb</a:t>
            </a:r>
            <a:r>
              <a:rPr lang="en-US" sz="1200" dirty="0"/>
              <a:t> et al., 2007; Goldin &amp; Gross, </a:t>
            </a:r>
            <a:r>
              <a:rPr lang="en-US" sz="1200" dirty="0" smtClean="0"/>
              <a:t>2010)</a:t>
            </a:r>
          </a:p>
          <a:p>
            <a:pPr>
              <a:spcBef>
                <a:spcPts val="2400"/>
              </a:spcBef>
            </a:pPr>
            <a:r>
              <a:rPr lang="en-US" dirty="0"/>
              <a:t>Meditators </a:t>
            </a:r>
            <a:r>
              <a:rPr lang="en-US" dirty="0" smtClean="0"/>
              <a:t>show less startle </a:t>
            </a:r>
            <a:r>
              <a:rPr lang="en-US" dirty="0"/>
              <a:t>response caused by aversive stimuli </a:t>
            </a:r>
            <a:r>
              <a:rPr lang="en-US" sz="1200" dirty="0"/>
              <a:t>(</a:t>
            </a:r>
            <a:r>
              <a:rPr lang="en-US" sz="1200" dirty="0" err="1"/>
              <a:t>Zeidler</a:t>
            </a:r>
            <a:r>
              <a:rPr lang="en-US" sz="1200" dirty="0"/>
              <a:t>, 2007</a:t>
            </a:r>
            <a:r>
              <a:rPr lang="en-US" sz="1200" dirty="0" smtClean="0"/>
              <a:t>)</a:t>
            </a:r>
            <a:endParaRPr lang="en-US" sz="1200" dirty="0"/>
          </a:p>
        </p:txBody>
      </p:sp>
    </p:spTree>
    <p:extLst>
      <p:ext uri="{BB962C8B-B14F-4D97-AF65-F5344CB8AC3E}">
        <p14:creationId xmlns:p14="http://schemas.microsoft.com/office/powerpoint/2010/main" val="347262606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11180" y="2698810"/>
            <a:ext cx="5111752" cy="2592281"/>
          </a:xfrm>
          <a:solidFill>
            <a:schemeClr val="bg1">
              <a:lumMod val="95000"/>
            </a:schemeClr>
          </a:solidFill>
        </p:spPr>
        <p:txBody>
          <a:bodyPr/>
          <a:lstStyle/>
          <a:p>
            <a:r>
              <a:rPr lang="en-US" sz="2600" b="1" dirty="0" smtClean="0">
                <a:solidFill>
                  <a:srgbClr val="006600"/>
                </a:solidFill>
              </a:rPr>
              <a:t/>
            </a:r>
            <a:br>
              <a:rPr lang="en-US" sz="2600" b="1" dirty="0" smtClean="0">
                <a:solidFill>
                  <a:srgbClr val="006600"/>
                </a:solidFill>
              </a:rPr>
            </a:br>
            <a:r>
              <a:rPr lang="en-US" sz="2600" b="1" dirty="0">
                <a:solidFill>
                  <a:srgbClr val="006600"/>
                </a:solidFill>
              </a:rPr>
              <a:t/>
            </a:r>
            <a:br>
              <a:rPr lang="en-US" sz="2600" b="1" dirty="0">
                <a:solidFill>
                  <a:srgbClr val="006600"/>
                </a:solidFill>
              </a:rPr>
            </a:br>
            <a:r>
              <a:rPr lang="en-US" sz="2600" b="1" dirty="0" smtClean="0">
                <a:solidFill>
                  <a:srgbClr val="006600"/>
                </a:solidFill>
              </a:rPr>
              <a:t/>
            </a:r>
            <a:br>
              <a:rPr lang="en-US" sz="2600" b="1" dirty="0" smtClean="0">
                <a:solidFill>
                  <a:srgbClr val="006600"/>
                </a:solidFill>
              </a:rPr>
            </a:br>
            <a:r>
              <a:rPr lang="en-US" sz="2600" b="1" dirty="0" smtClean="0">
                <a:solidFill>
                  <a:srgbClr val="006600"/>
                </a:solidFill>
              </a:rPr>
              <a:t>Testing the Model:</a:t>
            </a:r>
            <a:br>
              <a:rPr lang="en-US" sz="2600" b="1" dirty="0" smtClean="0">
                <a:solidFill>
                  <a:srgbClr val="006600"/>
                </a:solidFill>
              </a:rPr>
            </a:br>
            <a:r>
              <a:rPr lang="en-US" sz="2600" b="1" i="1" dirty="0" smtClean="0">
                <a:solidFill>
                  <a:srgbClr val="006600"/>
                </a:solidFill>
              </a:rPr>
              <a:t>Initial Studies</a:t>
            </a:r>
            <a:br>
              <a:rPr lang="en-US" sz="2600" b="1" i="1" dirty="0" smtClean="0">
                <a:solidFill>
                  <a:srgbClr val="006600"/>
                </a:solidFill>
              </a:rPr>
            </a:br>
            <a:r>
              <a:rPr lang="en-US" sz="900" b="1" i="1" dirty="0" smtClean="0">
                <a:solidFill>
                  <a:srgbClr val="006600"/>
                </a:solidFill>
              </a:rPr>
              <a:t/>
            </a:r>
            <a:br>
              <a:rPr lang="en-US" sz="900" b="1" i="1" dirty="0" smtClean="0">
                <a:solidFill>
                  <a:srgbClr val="006600"/>
                </a:solidFill>
              </a:rPr>
            </a:br>
            <a:r>
              <a:rPr lang="en-US" sz="2600" b="1" i="1" dirty="0" smtClean="0">
                <a:solidFill>
                  <a:srgbClr val="006600"/>
                </a:solidFill>
              </a:rPr>
              <a:t/>
            </a:r>
            <a:br>
              <a:rPr lang="en-US" sz="2600" b="1" i="1" dirty="0" smtClean="0">
                <a:solidFill>
                  <a:srgbClr val="006600"/>
                </a:solidFill>
              </a:rPr>
            </a:br>
            <a:r>
              <a:rPr lang="en-US" sz="2600" b="1" i="1" dirty="0">
                <a:solidFill>
                  <a:srgbClr val="006600"/>
                </a:solidFill>
              </a:rPr>
              <a:t/>
            </a:r>
            <a:br>
              <a:rPr lang="en-US" sz="2600" b="1" i="1" dirty="0">
                <a:solidFill>
                  <a:srgbClr val="006600"/>
                </a:solidFill>
              </a:rPr>
            </a:br>
            <a:r>
              <a:rPr lang="en-US" sz="2600" b="1" i="1" dirty="0" smtClean="0">
                <a:solidFill>
                  <a:srgbClr val="006600"/>
                </a:solidFill>
              </a:rPr>
              <a:t/>
            </a:r>
            <a:br>
              <a:rPr lang="en-US" sz="2600" b="1" i="1" dirty="0" smtClean="0">
                <a:solidFill>
                  <a:srgbClr val="006600"/>
                </a:solidFill>
              </a:rPr>
            </a:br>
            <a:r>
              <a:rPr lang="en-US" sz="2600" b="1" i="1" dirty="0" smtClean="0">
                <a:solidFill>
                  <a:srgbClr val="006600"/>
                </a:solidFill>
              </a:rPr>
              <a:t/>
            </a:r>
            <a:br>
              <a:rPr lang="en-US" sz="2600" b="1" i="1" dirty="0" smtClean="0">
                <a:solidFill>
                  <a:srgbClr val="006600"/>
                </a:solidFill>
              </a:rPr>
            </a:br>
            <a:r>
              <a:rPr lang="en-US" sz="2600" b="1" i="1" dirty="0" smtClean="0">
                <a:solidFill>
                  <a:srgbClr val="006600"/>
                </a:solidFill>
              </a:rPr>
              <a:t/>
            </a:r>
            <a:br>
              <a:rPr lang="en-US" sz="2600" b="1" i="1" dirty="0" smtClean="0">
                <a:solidFill>
                  <a:srgbClr val="006600"/>
                </a:solidFill>
              </a:rPr>
            </a:br>
            <a:r>
              <a:rPr lang="en-US" sz="2600" b="1" i="1" dirty="0">
                <a:solidFill>
                  <a:srgbClr val="006600"/>
                </a:solidFill>
              </a:rPr>
              <a:t/>
            </a:r>
            <a:br>
              <a:rPr lang="en-US" sz="2600" b="1" i="1" dirty="0">
                <a:solidFill>
                  <a:srgbClr val="006600"/>
                </a:solidFill>
              </a:rPr>
            </a:br>
            <a:endParaRPr lang="en-US" sz="2600" b="1" i="1" dirty="0">
              <a:solidFill>
                <a:srgbClr val="006600"/>
              </a:solidFill>
            </a:endParaRPr>
          </a:p>
        </p:txBody>
      </p:sp>
      <p:pic>
        <p:nvPicPr>
          <p:cNvPr id="3" name="Picture 2"/>
          <p:cNvPicPr>
            <a:picLocks noChangeAspect="1"/>
          </p:cNvPicPr>
          <p:nvPr/>
        </p:nvPicPr>
        <p:blipFill>
          <a:blip r:embed="rId4"/>
          <a:stretch>
            <a:fillRect/>
          </a:stretch>
        </p:blipFill>
        <p:spPr>
          <a:xfrm>
            <a:off x="2501890" y="2424883"/>
            <a:ext cx="4130331" cy="2937229"/>
          </a:xfrm>
          <a:prstGeom prst="rect">
            <a:avLst/>
          </a:prstGeom>
          <a:ln>
            <a:solidFill>
              <a:schemeClr val="accent2"/>
            </a:solidFill>
          </a:ln>
        </p:spPr>
      </p:pic>
    </p:spTree>
    <p:extLst>
      <p:ext uri="{BB962C8B-B14F-4D97-AF65-F5344CB8AC3E}">
        <p14:creationId xmlns:p14="http://schemas.microsoft.com/office/powerpoint/2010/main" val="57826320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i="1" u="sng" dirty="0"/>
              <a:t>Study 1</a:t>
            </a:r>
            <a:r>
              <a:rPr lang="en-US" sz="2800" b="1" i="1" dirty="0"/>
              <a:t>: </a:t>
            </a:r>
            <a:r>
              <a:rPr lang="en-US" sz="2800" b="1" i="1" dirty="0" smtClean="0"/>
              <a:t>Mindfulness Facilitates</a:t>
            </a:r>
            <a:br>
              <a:rPr lang="en-US" sz="2800" b="1" i="1" dirty="0" smtClean="0"/>
            </a:br>
            <a:r>
              <a:rPr lang="en-US" sz="2800" b="1" i="1" u="sng" dirty="0" smtClean="0">
                <a:solidFill>
                  <a:srgbClr val="0000CC"/>
                </a:solidFill>
              </a:rPr>
              <a:t>Low</a:t>
            </a:r>
            <a:r>
              <a:rPr lang="en-US" sz="2800" b="1" i="1" dirty="0" smtClean="0"/>
              <a:t> </a:t>
            </a:r>
            <a:r>
              <a:rPr lang="en-US" sz="2800" b="1" i="1" dirty="0" smtClean="0">
                <a:solidFill>
                  <a:srgbClr val="0000CC"/>
                </a:solidFill>
              </a:rPr>
              <a:t>Construal Level of External Experience?</a:t>
            </a:r>
            <a:endParaRPr lang="en-US" sz="2800" b="1" i="1" dirty="0">
              <a:solidFill>
                <a:srgbClr val="0000CC"/>
              </a:solidFill>
            </a:endParaRPr>
          </a:p>
        </p:txBody>
      </p:sp>
      <p:sp>
        <p:nvSpPr>
          <p:cNvPr id="3" name="Content Placeholder 2"/>
          <p:cNvSpPr>
            <a:spLocks noGrp="1"/>
          </p:cNvSpPr>
          <p:nvPr>
            <p:ph idx="1"/>
          </p:nvPr>
        </p:nvSpPr>
        <p:spPr/>
        <p:txBody>
          <a:bodyPr>
            <a:normAutofit/>
          </a:bodyPr>
          <a:lstStyle/>
          <a:p>
            <a:r>
              <a:rPr lang="en-US" sz="2800" dirty="0" smtClean="0"/>
              <a:t>Mindfulness promotes concrete mode of visual attention?</a:t>
            </a:r>
            <a:endParaRPr lang="en-US" sz="2800" b="1" dirty="0" smtClean="0"/>
          </a:p>
        </p:txBody>
      </p:sp>
    </p:spTree>
    <p:extLst>
      <p:ext uri="{BB962C8B-B14F-4D97-AF65-F5344CB8AC3E}">
        <p14:creationId xmlns:p14="http://schemas.microsoft.com/office/powerpoint/2010/main" val="382677687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Two groups (n=59 students</a:t>
            </a:r>
            <a:r>
              <a:rPr lang="en-US" dirty="0" smtClean="0"/>
              <a:t>): </a:t>
            </a:r>
            <a:r>
              <a:rPr lang="en-US" b="1" dirty="0" smtClean="0"/>
              <a:t>Mindfulness induction </a:t>
            </a:r>
            <a:r>
              <a:rPr lang="en-US" dirty="0" smtClean="0"/>
              <a:t>vs. </a:t>
            </a:r>
            <a:r>
              <a:rPr lang="en-US" b="1" dirty="0" smtClean="0"/>
              <a:t>Control</a:t>
            </a:r>
            <a:r>
              <a:rPr lang="en-US" dirty="0" smtClean="0"/>
              <a:t>: 8 min. recording</a:t>
            </a:r>
            <a:endParaRPr lang="en-US" b="1" dirty="0" smtClean="0"/>
          </a:p>
        </p:txBody>
      </p:sp>
      <p:sp>
        <p:nvSpPr>
          <p:cNvPr id="7" name="Title 1"/>
          <p:cNvSpPr>
            <a:spLocks noGrp="1"/>
          </p:cNvSpPr>
          <p:nvPr>
            <p:ph type="title"/>
          </p:nvPr>
        </p:nvSpPr>
        <p:spPr/>
        <p:txBody>
          <a:bodyPr>
            <a:noAutofit/>
          </a:bodyPr>
          <a:lstStyle/>
          <a:p>
            <a:r>
              <a:rPr lang="en-US" sz="2800" b="1" i="1" u="sng" dirty="0"/>
              <a:t>Study 1</a:t>
            </a:r>
            <a:r>
              <a:rPr lang="en-US" sz="2800" b="1" i="1" dirty="0"/>
              <a:t>: Mindfulness Facilitates</a:t>
            </a:r>
            <a:br>
              <a:rPr lang="en-US" sz="2800" b="1" i="1" dirty="0"/>
            </a:br>
            <a:r>
              <a:rPr lang="en-US" sz="2800" b="1" i="1" u="sng" dirty="0">
                <a:solidFill>
                  <a:srgbClr val="0000CC"/>
                </a:solidFill>
              </a:rPr>
              <a:t>Low</a:t>
            </a:r>
            <a:r>
              <a:rPr lang="en-US" sz="2800" b="1" i="1" dirty="0"/>
              <a:t> </a:t>
            </a:r>
            <a:r>
              <a:rPr lang="en-US" sz="2800" b="1" i="1" dirty="0">
                <a:solidFill>
                  <a:srgbClr val="0000CC"/>
                </a:solidFill>
              </a:rPr>
              <a:t>Construal Level of External Experience?</a:t>
            </a:r>
          </a:p>
        </p:txBody>
      </p:sp>
    </p:spTree>
    <p:extLst>
      <p:ext uri="{BB962C8B-B14F-4D97-AF65-F5344CB8AC3E}">
        <p14:creationId xmlns:p14="http://schemas.microsoft.com/office/powerpoint/2010/main" val="371083990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i="1" u="sng" dirty="0"/>
              <a:t>Study 1</a:t>
            </a:r>
            <a:r>
              <a:rPr lang="en-US" sz="2800" b="1" i="1" dirty="0"/>
              <a:t>: Mindfulness Facilitates</a:t>
            </a:r>
            <a:br>
              <a:rPr lang="en-US" sz="2800" b="1" i="1" dirty="0"/>
            </a:br>
            <a:r>
              <a:rPr lang="en-US" sz="2800" b="1" i="1" u="sng" dirty="0">
                <a:solidFill>
                  <a:srgbClr val="0000CC"/>
                </a:solidFill>
              </a:rPr>
              <a:t>Low</a:t>
            </a:r>
            <a:r>
              <a:rPr lang="en-US" sz="2800" b="1" i="1" dirty="0"/>
              <a:t> </a:t>
            </a:r>
            <a:r>
              <a:rPr lang="en-US" sz="2800" b="1" i="1" dirty="0">
                <a:solidFill>
                  <a:srgbClr val="0000CC"/>
                </a:solidFill>
              </a:rPr>
              <a:t>Construal Level of External Experience?</a:t>
            </a:r>
          </a:p>
        </p:txBody>
      </p:sp>
      <p:sp>
        <p:nvSpPr>
          <p:cNvPr id="3" name="Content Placeholder 2"/>
          <p:cNvSpPr>
            <a:spLocks noGrp="1"/>
          </p:cNvSpPr>
          <p:nvPr>
            <p:ph idx="1"/>
          </p:nvPr>
        </p:nvSpPr>
        <p:spPr>
          <a:xfrm>
            <a:off x="541421" y="2432948"/>
            <a:ext cx="8061157" cy="3318936"/>
          </a:xfrm>
        </p:spPr>
        <p:txBody>
          <a:bodyPr>
            <a:normAutofit/>
          </a:bodyPr>
          <a:lstStyle/>
          <a:p>
            <a:r>
              <a:rPr lang="en-US" dirty="0" smtClean="0"/>
              <a:t>The </a:t>
            </a:r>
            <a:r>
              <a:rPr lang="en-US" b="1" dirty="0" smtClean="0"/>
              <a:t>Picture Completion </a:t>
            </a:r>
            <a:r>
              <a:rPr lang="en-US" dirty="0" smtClean="0"/>
              <a:t>subtest of the </a:t>
            </a:r>
            <a:r>
              <a:rPr lang="en-US" b="1" dirty="0" smtClean="0"/>
              <a:t>Wechsler Intelligence Scale for Children (WISC)  </a:t>
            </a:r>
            <a:r>
              <a:rPr lang="en-US" dirty="0" smtClean="0"/>
              <a:t>[limited time: 3 min.]</a:t>
            </a:r>
            <a:endParaRPr lang="en-US" dirty="0"/>
          </a:p>
          <a:p>
            <a:pPr marL="82550" indent="0">
              <a:buNone/>
            </a:pPr>
            <a:r>
              <a:rPr lang="en-US" dirty="0" smtClean="0">
                <a:solidFill>
                  <a:schemeClr val="tx1"/>
                </a:solidFill>
              </a:rPr>
              <a:t>Assesses ability </a:t>
            </a:r>
            <a:r>
              <a:rPr lang="en-US" dirty="0">
                <a:solidFill>
                  <a:schemeClr val="tx1"/>
                </a:solidFill>
              </a:rPr>
              <a:t>to observe </a:t>
            </a:r>
            <a:r>
              <a:rPr lang="en-US" dirty="0" smtClean="0">
                <a:solidFill>
                  <a:schemeClr val="tx1"/>
                </a:solidFill>
              </a:rPr>
              <a:t>concrete details of things “</a:t>
            </a:r>
            <a:r>
              <a:rPr lang="en-US" u="sng" dirty="0" smtClean="0">
                <a:solidFill>
                  <a:schemeClr val="tx1"/>
                </a:solidFill>
              </a:rPr>
              <a:t>as they are</a:t>
            </a:r>
            <a:r>
              <a:rPr lang="en-US" dirty="0" smtClean="0">
                <a:solidFill>
                  <a:schemeClr val="tx1"/>
                </a:solidFill>
              </a:rPr>
              <a:t>” vs. abstract, schematic concepts</a:t>
            </a:r>
            <a:endParaRPr lang="en-US" dirty="0"/>
          </a:p>
        </p:txBody>
      </p:sp>
      <p:pic>
        <p:nvPicPr>
          <p:cNvPr id="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859" y="3854852"/>
            <a:ext cx="1806126" cy="2307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289612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620269996"/>
              </p:ext>
            </p:extLst>
          </p:nvPr>
        </p:nvGraphicFramePr>
        <p:xfrm>
          <a:off x="1786987" y="648445"/>
          <a:ext cx="5474776" cy="3006672"/>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2"/>
          <p:cNvSpPr txBox="1">
            <a:spLocks/>
          </p:cNvSpPr>
          <p:nvPr/>
        </p:nvSpPr>
        <p:spPr>
          <a:xfrm>
            <a:off x="1057274" y="3828372"/>
            <a:ext cx="7252491" cy="897631"/>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None/>
            </a:pPr>
            <a:r>
              <a:rPr lang="en-US" b="1" dirty="0" smtClean="0"/>
              <a:t>Improved performance associated with mindfulness, compared to control </a:t>
            </a:r>
            <a:r>
              <a:rPr lang="en-US" sz="2000" dirty="0" smtClean="0"/>
              <a:t>(p&lt;0.05)</a:t>
            </a:r>
            <a:endParaRPr lang="en-US" dirty="0"/>
          </a:p>
        </p:txBody>
      </p:sp>
      <p:sp>
        <p:nvSpPr>
          <p:cNvPr id="5" name="Rectangle 4"/>
          <p:cNvSpPr/>
          <p:nvPr/>
        </p:nvSpPr>
        <p:spPr>
          <a:xfrm>
            <a:off x="1039525" y="4613969"/>
            <a:ext cx="7105950" cy="507831"/>
          </a:xfrm>
          <a:prstGeom prst="rect">
            <a:avLst/>
          </a:prstGeom>
        </p:spPr>
        <p:txBody>
          <a:bodyPr wrap="square">
            <a:spAutoFit/>
          </a:bodyPr>
          <a:lstStyle/>
          <a:p>
            <a:r>
              <a:rPr lang="en-US" sz="2600" b="1" i="1" u="sng" dirty="0" smtClean="0">
                <a:solidFill>
                  <a:srgbClr val="0000CC"/>
                </a:solidFill>
              </a:rPr>
              <a:t>Low</a:t>
            </a:r>
            <a:r>
              <a:rPr lang="en-US" sz="2600" b="1" u="sng" dirty="0" smtClean="0">
                <a:solidFill>
                  <a:srgbClr val="0000CC"/>
                </a:solidFill>
              </a:rPr>
              <a:t>  psych </a:t>
            </a:r>
            <a:r>
              <a:rPr lang="en-US" sz="2600" b="1" u="sng" dirty="0">
                <a:solidFill>
                  <a:srgbClr val="0000CC"/>
                </a:solidFill>
              </a:rPr>
              <a:t>distance </a:t>
            </a:r>
            <a:r>
              <a:rPr lang="en-US" sz="2600" b="1" u="sng" dirty="0" smtClean="0">
                <a:solidFill>
                  <a:srgbClr val="0000CC"/>
                </a:solidFill>
              </a:rPr>
              <a:t>from external experience</a:t>
            </a:r>
            <a:endParaRPr lang="en-US" sz="2600" b="1" u="sng" dirty="0">
              <a:solidFill>
                <a:srgbClr val="0000CC"/>
              </a:solidFill>
            </a:endParaRPr>
          </a:p>
        </p:txBody>
      </p:sp>
      <p:sp>
        <p:nvSpPr>
          <p:cNvPr id="2" name="TextBox 1"/>
          <p:cNvSpPr txBox="1"/>
          <p:nvPr/>
        </p:nvSpPr>
        <p:spPr>
          <a:xfrm>
            <a:off x="835233" y="5238196"/>
            <a:ext cx="7493783" cy="477054"/>
          </a:xfrm>
          <a:prstGeom prst="rect">
            <a:avLst/>
          </a:prstGeom>
          <a:solidFill>
            <a:srgbClr val="FFFF00"/>
          </a:solidFill>
        </p:spPr>
        <p:txBody>
          <a:bodyPr wrap="none" rtlCol="0">
            <a:spAutoFit/>
          </a:bodyPr>
          <a:lstStyle/>
          <a:p>
            <a:r>
              <a:rPr lang="en-US" sz="2500" b="1" i="1" dirty="0" smtClean="0">
                <a:solidFill>
                  <a:srgbClr val="C00000"/>
                </a:solidFill>
                <a:effectLst>
                  <a:outerShdw blurRad="38100" dist="38100" dir="2700000" algn="tl">
                    <a:srgbClr val="000000">
                      <a:alpha val="43137"/>
                    </a:srgbClr>
                  </a:outerShdw>
                </a:effectLst>
              </a:rPr>
              <a:t>Perhaps mindfulness merely improved performance..?</a:t>
            </a:r>
            <a:endParaRPr lang="en-US" sz="2500" b="1" i="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53948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802837"/>
            <a:ext cx="7200897" cy="1303867"/>
          </a:xfrm>
        </p:spPr>
        <p:txBody>
          <a:bodyPr>
            <a:noAutofit/>
          </a:bodyPr>
          <a:lstStyle/>
          <a:p>
            <a:r>
              <a:rPr lang="en-US" sz="2500" b="1" i="1" u="sng" dirty="0" smtClean="0"/>
              <a:t>Study 2</a:t>
            </a:r>
            <a:r>
              <a:rPr lang="en-US" sz="2500" b="1" i="1" dirty="0" smtClean="0"/>
              <a:t>: Effects of Mindfulness on </a:t>
            </a:r>
            <a:br>
              <a:rPr lang="en-US" sz="2500" b="1" i="1" dirty="0" smtClean="0"/>
            </a:br>
            <a:r>
              <a:rPr lang="en-US" sz="2500" b="1" i="1" dirty="0" smtClean="0">
                <a:solidFill>
                  <a:srgbClr val="0000CC"/>
                </a:solidFill>
              </a:rPr>
              <a:t>Construal Level </a:t>
            </a:r>
            <a:r>
              <a:rPr lang="en-US" sz="2500" b="1" i="1" dirty="0">
                <a:solidFill>
                  <a:srgbClr val="0000CC"/>
                </a:solidFill>
              </a:rPr>
              <a:t>of </a:t>
            </a:r>
            <a:r>
              <a:rPr lang="en-US" sz="2500" b="1" i="1" dirty="0" smtClean="0">
                <a:solidFill>
                  <a:srgbClr val="0000CC"/>
                </a:solidFill>
              </a:rPr>
              <a:t>External Experience </a:t>
            </a:r>
            <a:r>
              <a:rPr lang="en-US" sz="2500" b="1" i="1" u="sng" dirty="0" smtClean="0"/>
              <a:t>and</a:t>
            </a:r>
            <a:r>
              <a:rPr lang="en-US" sz="2500" b="1" i="1" dirty="0" smtClean="0"/>
              <a:t/>
            </a:r>
            <a:br>
              <a:rPr lang="en-US" sz="2500" b="1" i="1" dirty="0" smtClean="0"/>
            </a:br>
            <a:r>
              <a:rPr lang="en-US" sz="2500" b="1" i="1" dirty="0" smtClean="0">
                <a:solidFill>
                  <a:srgbClr val="C00000"/>
                </a:solidFill>
              </a:rPr>
              <a:t>Psychological Distance </a:t>
            </a:r>
            <a:r>
              <a:rPr lang="en-US" sz="2500" b="1" i="1" dirty="0">
                <a:solidFill>
                  <a:srgbClr val="C00000"/>
                </a:solidFill>
              </a:rPr>
              <a:t>from </a:t>
            </a:r>
            <a:r>
              <a:rPr lang="en-US" sz="2500" b="1" i="1" dirty="0" smtClean="0">
                <a:solidFill>
                  <a:srgbClr val="C00000"/>
                </a:solidFill>
              </a:rPr>
              <a:t>Internal Experience</a:t>
            </a:r>
            <a:endParaRPr lang="en-US" sz="2500" b="1" i="1" dirty="0">
              <a:solidFill>
                <a:srgbClr val="C00000"/>
              </a:solidFill>
            </a:endParaRPr>
          </a:p>
        </p:txBody>
      </p:sp>
      <p:sp>
        <p:nvSpPr>
          <p:cNvPr id="3" name="Content Placeholder 2"/>
          <p:cNvSpPr>
            <a:spLocks noGrp="1"/>
          </p:cNvSpPr>
          <p:nvPr>
            <p:ph idx="1"/>
          </p:nvPr>
        </p:nvSpPr>
        <p:spPr>
          <a:xfrm>
            <a:off x="671363" y="2423214"/>
            <a:ext cx="7854215" cy="1544352"/>
          </a:xfrm>
        </p:spPr>
        <p:txBody>
          <a:bodyPr>
            <a:normAutofit/>
          </a:bodyPr>
          <a:lstStyle/>
          <a:p>
            <a:r>
              <a:rPr lang="en-US" dirty="0" smtClean="0"/>
              <a:t>Two groups (n = 61): </a:t>
            </a:r>
            <a:r>
              <a:rPr lang="en-US" b="1" dirty="0" smtClean="0"/>
              <a:t>Mindfulness Induction </a:t>
            </a:r>
            <a:r>
              <a:rPr lang="en-US" dirty="0" smtClean="0"/>
              <a:t>vs. </a:t>
            </a:r>
            <a:r>
              <a:rPr lang="en-US" b="1" dirty="0" smtClean="0"/>
              <a:t>Control:</a:t>
            </a:r>
            <a:r>
              <a:rPr lang="en-US" dirty="0" smtClean="0"/>
              <a:t> 8 min. recording</a:t>
            </a:r>
          </a:p>
        </p:txBody>
      </p:sp>
    </p:spTree>
    <p:extLst>
      <p:ext uri="{BB962C8B-B14F-4D97-AF65-F5344CB8AC3E}">
        <p14:creationId xmlns:p14="http://schemas.microsoft.com/office/powerpoint/2010/main" val="9429470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7861" y="2441987"/>
            <a:ext cx="8074617" cy="3462867"/>
          </a:xfrm>
        </p:spPr>
        <p:txBody>
          <a:bodyPr>
            <a:normAutofit/>
          </a:bodyPr>
          <a:lstStyle/>
          <a:p>
            <a:pPr marL="0" indent="0">
              <a:buNone/>
            </a:pPr>
            <a:r>
              <a:rPr lang="en-US" sz="2600" b="1" i="1" dirty="0" smtClean="0">
                <a:solidFill>
                  <a:srgbClr val="006600"/>
                </a:solidFill>
              </a:rPr>
              <a:t>“</a:t>
            </a:r>
            <a:r>
              <a:rPr lang="en-US" sz="2600" b="1" i="1" dirty="0">
                <a:solidFill>
                  <a:srgbClr val="006600"/>
                </a:solidFill>
              </a:rPr>
              <a:t>W</a:t>
            </a:r>
            <a:r>
              <a:rPr lang="en-US" sz="2600" b="1" i="1" dirty="0" smtClean="0">
                <a:solidFill>
                  <a:srgbClr val="006600"/>
                </a:solidFill>
              </a:rPr>
              <a:t>hich better describes the activity..?”  </a:t>
            </a:r>
            <a:endParaRPr lang="en-US" sz="2600" b="1" i="1" dirty="0">
              <a:solidFill>
                <a:srgbClr val="006600"/>
              </a:solidFill>
            </a:endParaRPr>
          </a:p>
          <a:p>
            <a:pPr marL="733425" lvl="1" indent="-457200">
              <a:buFont typeface="Arial" panose="020B0604020202020204" pitchFamily="34" charset="0"/>
              <a:buChar char="•"/>
            </a:pPr>
            <a:r>
              <a:rPr lang="en-US" sz="2400" dirty="0" smtClean="0">
                <a:solidFill>
                  <a:srgbClr val="006600"/>
                </a:solidFill>
              </a:rPr>
              <a:t> </a:t>
            </a:r>
            <a:r>
              <a:rPr lang="en-US" sz="2400" u="sng" dirty="0" smtClean="0">
                <a:solidFill>
                  <a:srgbClr val="006600"/>
                </a:solidFill>
              </a:rPr>
              <a:t>Making a list</a:t>
            </a:r>
            <a:r>
              <a:rPr lang="en-US" sz="2400" dirty="0" smtClean="0">
                <a:solidFill>
                  <a:srgbClr val="006600"/>
                </a:solidFill>
              </a:rPr>
              <a:t>:</a:t>
            </a:r>
            <a:endParaRPr lang="en-US" sz="2400" dirty="0">
              <a:solidFill>
                <a:srgbClr val="006600"/>
              </a:solidFill>
            </a:endParaRPr>
          </a:p>
          <a:p>
            <a:pPr marL="812800" lvl="2" indent="-457200">
              <a:buAutoNum type="arabicPeriod"/>
            </a:pPr>
            <a:r>
              <a:rPr lang="en-US" sz="2400" dirty="0" smtClean="0">
                <a:solidFill>
                  <a:srgbClr val="006600"/>
                </a:solidFill>
              </a:rPr>
              <a:t>Getting organized      </a:t>
            </a:r>
            <a:r>
              <a:rPr lang="en-US" sz="2200" dirty="0" smtClean="0">
                <a:solidFill>
                  <a:schemeClr val="tx1"/>
                </a:solidFill>
              </a:rPr>
              <a:t>[“why”: abstract, higher-level construal]</a:t>
            </a:r>
          </a:p>
          <a:p>
            <a:pPr marL="812800" lvl="2" indent="-457200">
              <a:buAutoNum type="arabicPeriod"/>
            </a:pPr>
            <a:r>
              <a:rPr lang="en-US" sz="2400" dirty="0" smtClean="0">
                <a:solidFill>
                  <a:srgbClr val="006600"/>
                </a:solidFill>
              </a:rPr>
              <a:t>Writing </a:t>
            </a:r>
            <a:r>
              <a:rPr lang="en-US" sz="2400" dirty="0">
                <a:solidFill>
                  <a:srgbClr val="006600"/>
                </a:solidFill>
              </a:rPr>
              <a:t>things </a:t>
            </a:r>
            <a:r>
              <a:rPr lang="en-US" sz="2400" dirty="0" smtClean="0">
                <a:solidFill>
                  <a:srgbClr val="006600"/>
                </a:solidFill>
              </a:rPr>
              <a:t>down  </a:t>
            </a:r>
            <a:r>
              <a:rPr lang="en-US" sz="2200" dirty="0" smtClean="0">
                <a:solidFill>
                  <a:schemeClr val="tx1"/>
                </a:solidFill>
              </a:rPr>
              <a:t>[“how”: concrete, lower-level construal]</a:t>
            </a:r>
            <a:endParaRPr lang="en-US" sz="2200" dirty="0">
              <a:solidFill>
                <a:schemeClr val="tx1"/>
              </a:solidFill>
            </a:endParaRPr>
          </a:p>
          <a:p>
            <a:pPr marL="92075" lvl="2" indent="0">
              <a:spcBef>
                <a:spcPts val="1800"/>
              </a:spcBef>
              <a:buNone/>
            </a:pPr>
            <a:r>
              <a:rPr lang="en-US" sz="2400" u="sng" dirty="0" smtClean="0">
                <a:solidFill>
                  <a:schemeClr val="tx1"/>
                </a:solidFill>
              </a:rPr>
              <a:t>Any answer </a:t>
            </a:r>
            <a:r>
              <a:rPr lang="en-US" sz="2400" u="sng" dirty="0">
                <a:solidFill>
                  <a:schemeClr val="tx1"/>
                </a:solidFill>
              </a:rPr>
              <a:t>is </a:t>
            </a:r>
            <a:r>
              <a:rPr lang="en-US" sz="2400" u="sng" dirty="0" smtClean="0">
                <a:solidFill>
                  <a:schemeClr val="tx1"/>
                </a:solidFill>
              </a:rPr>
              <a:t>acceptable</a:t>
            </a:r>
            <a:r>
              <a:rPr lang="en-US" sz="2400" dirty="0" smtClean="0">
                <a:solidFill>
                  <a:schemeClr val="tx1"/>
                </a:solidFill>
              </a:rPr>
              <a:t>: concentration is not relevant</a:t>
            </a:r>
          </a:p>
          <a:p>
            <a:pPr marL="92075" lvl="2" indent="0">
              <a:spcBef>
                <a:spcPts val="1800"/>
              </a:spcBef>
              <a:buNone/>
            </a:pPr>
            <a:endParaRPr lang="en-US" sz="2200" dirty="0" smtClean="0">
              <a:solidFill>
                <a:srgbClr val="FF0000"/>
              </a:solidFill>
            </a:endParaRPr>
          </a:p>
        </p:txBody>
      </p:sp>
      <p:sp>
        <p:nvSpPr>
          <p:cNvPr id="6" name="Content Placeholder 2"/>
          <p:cNvSpPr txBox="1">
            <a:spLocks/>
          </p:cNvSpPr>
          <p:nvPr/>
        </p:nvSpPr>
        <p:spPr>
          <a:xfrm>
            <a:off x="653284" y="1524002"/>
            <a:ext cx="7811843" cy="849107"/>
          </a:xfrm>
          <a:prstGeom prst="rect">
            <a:avLst/>
          </a:prstGeom>
        </p:spPr>
        <p:txBody>
          <a:bodyPr vert="horz" lIns="91440" tIns="45720" rIns="91440" bIns="45720" rtlCol="0" anchor="t">
            <a:normAutofit fontScale="92500" lnSpcReduction="1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buFont typeface="Wingdings" panose="05000000000000000000" pitchFamily="2" charset="2"/>
              <a:buChar char="§"/>
            </a:pPr>
            <a:r>
              <a:rPr lang="en-US" sz="2900" b="1" dirty="0" smtClean="0"/>
              <a:t>The Behavior Identification Form </a:t>
            </a:r>
            <a:r>
              <a:rPr lang="en-US" sz="2900" dirty="0" smtClean="0"/>
              <a:t>(</a:t>
            </a:r>
            <a:r>
              <a:rPr lang="en-US" sz="2900" b="1" dirty="0" smtClean="0"/>
              <a:t>BIF</a:t>
            </a:r>
            <a:r>
              <a:rPr lang="en-US" sz="2600" dirty="0" smtClean="0"/>
              <a:t>;</a:t>
            </a:r>
            <a:r>
              <a:rPr lang="en-US" sz="1900" dirty="0" smtClean="0"/>
              <a:t> Vallacher &amp; Wegner, 1989)</a:t>
            </a:r>
            <a:endParaRPr lang="en-US" sz="2600" b="1" i="1" dirty="0" smtClean="0">
              <a:solidFill>
                <a:srgbClr val="006600"/>
              </a:solidFill>
            </a:endParaRPr>
          </a:p>
          <a:p>
            <a:pPr marL="434975" lvl="2" indent="-342900">
              <a:spcBef>
                <a:spcPts val="1800"/>
              </a:spcBef>
              <a:buFont typeface="Wingdings" panose="05000000000000000000" pitchFamily="2" charset="2"/>
              <a:buChar char="§"/>
            </a:pPr>
            <a:endParaRPr lang="en-US" sz="2200" dirty="0" smtClean="0">
              <a:solidFill>
                <a:srgbClr val="FF0000"/>
              </a:solidFill>
            </a:endParaRPr>
          </a:p>
        </p:txBody>
      </p:sp>
    </p:spTree>
    <p:extLst>
      <p:ext uri="{BB962C8B-B14F-4D97-AF65-F5344CB8AC3E}">
        <p14:creationId xmlns:p14="http://schemas.microsoft.com/office/powerpoint/2010/main" val="177113851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333" y="2483552"/>
            <a:ext cx="7854215" cy="2864304"/>
          </a:xfrm>
        </p:spPr>
        <p:txBody>
          <a:bodyPr>
            <a:normAutofit/>
          </a:bodyPr>
          <a:lstStyle/>
          <a:p>
            <a:pPr marL="712788" lvl="1" indent="-457200">
              <a:buFont typeface="Arial" panose="020B0604020202020204" pitchFamily="34" charset="0"/>
              <a:buChar char="•"/>
            </a:pPr>
            <a:r>
              <a:rPr lang="en-US" sz="2400" dirty="0" smtClean="0"/>
              <a:t>“I </a:t>
            </a:r>
            <a:r>
              <a:rPr lang="en-US" sz="2400" dirty="0"/>
              <a:t>experienced myself as separate from my changing thoughts and </a:t>
            </a:r>
            <a:r>
              <a:rPr lang="en-US" sz="2400" dirty="0" smtClean="0"/>
              <a:t>feelings”</a:t>
            </a:r>
          </a:p>
          <a:p>
            <a:pPr marL="255588" lvl="1" indent="0">
              <a:buNone/>
            </a:pPr>
            <a:r>
              <a:rPr lang="en-US" sz="2400" dirty="0" smtClean="0">
                <a:solidFill>
                  <a:schemeClr val="tx1"/>
                </a:solidFill>
              </a:rPr>
              <a:t>Assesses </a:t>
            </a:r>
            <a:r>
              <a:rPr lang="en-US" sz="2400" dirty="0">
                <a:solidFill>
                  <a:schemeClr val="tx1"/>
                </a:solidFill>
              </a:rPr>
              <a:t>a distant perspective on </a:t>
            </a:r>
            <a:r>
              <a:rPr lang="en-US" sz="2400" dirty="0" smtClean="0">
                <a:solidFill>
                  <a:schemeClr val="tx1"/>
                </a:solidFill>
              </a:rPr>
              <a:t>peoples’ own </a:t>
            </a:r>
            <a:r>
              <a:rPr lang="en-US" sz="2400" dirty="0">
                <a:solidFill>
                  <a:schemeClr val="tx1"/>
                </a:solidFill>
              </a:rPr>
              <a:t>internal </a:t>
            </a:r>
            <a:r>
              <a:rPr lang="en-US" sz="2400" dirty="0" smtClean="0">
                <a:solidFill>
                  <a:schemeClr val="tx1"/>
                </a:solidFill>
              </a:rPr>
              <a:t>experiences vs. being </a:t>
            </a:r>
            <a:r>
              <a:rPr lang="en-US" sz="2400" dirty="0">
                <a:solidFill>
                  <a:schemeClr val="tx1"/>
                </a:solidFill>
              </a:rPr>
              <a:t>absorbed by </a:t>
            </a:r>
            <a:r>
              <a:rPr lang="en-US" sz="2400" dirty="0" smtClean="0">
                <a:solidFill>
                  <a:schemeClr val="tx1"/>
                </a:solidFill>
              </a:rPr>
              <a:t>them</a:t>
            </a:r>
          </a:p>
          <a:p>
            <a:pPr marL="255588" lvl="1" indent="0">
              <a:buNone/>
            </a:pPr>
            <a:r>
              <a:rPr lang="en-US" sz="2400" b="1" dirty="0" smtClean="0">
                <a:solidFill>
                  <a:srgbClr val="FF0000"/>
                </a:solidFill>
              </a:rPr>
              <a:t>A measure of distance from internal/mental experience</a:t>
            </a:r>
            <a:endParaRPr lang="en-US" sz="2400" b="1" dirty="0">
              <a:solidFill>
                <a:srgbClr val="FF0000"/>
              </a:solidFill>
            </a:endParaRPr>
          </a:p>
        </p:txBody>
      </p:sp>
      <p:sp>
        <p:nvSpPr>
          <p:cNvPr id="5" name="Content Placeholder 2"/>
          <p:cNvSpPr txBox="1">
            <a:spLocks/>
          </p:cNvSpPr>
          <p:nvPr/>
        </p:nvSpPr>
        <p:spPr>
          <a:xfrm>
            <a:off x="560372" y="1662556"/>
            <a:ext cx="8098719" cy="547254"/>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buFont typeface="Wingdings" panose="05000000000000000000" pitchFamily="2" charset="2"/>
              <a:buChar char="§"/>
            </a:pPr>
            <a:r>
              <a:rPr lang="en-US" sz="2800" b="1" dirty="0" smtClean="0"/>
              <a:t>Decentering</a:t>
            </a:r>
            <a:r>
              <a:rPr lang="en-US" sz="2800" dirty="0" smtClean="0"/>
              <a:t> subscale </a:t>
            </a:r>
            <a:r>
              <a:rPr lang="en-US" dirty="0" smtClean="0"/>
              <a:t>(</a:t>
            </a:r>
            <a:r>
              <a:rPr lang="en-US" sz="2200" dirty="0" smtClean="0"/>
              <a:t>Toronto Mindfulness Scale; </a:t>
            </a:r>
            <a:r>
              <a:rPr lang="en-US" sz="1600" dirty="0" smtClean="0"/>
              <a:t>Lau et al., 2006</a:t>
            </a:r>
            <a:r>
              <a:rPr lang="en-US" dirty="0" smtClean="0"/>
              <a:t>)</a:t>
            </a:r>
          </a:p>
        </p:txBody>
      </p:sp>
    </p:spTree>
    <p:extLst>
      <p:ext uri="{BB962C8B-B14F-4D97-AF65-F5344CB8AC3E}">
        <p14:creationId xmlns:p14="http://schemas.microsoft.com/office/powerpoint/2010/main" val="6269208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232429746"/>
              </p:ext>
            </p:extLst>
          </p:nvPr>
        </p:nvGraphicFramePr>
        <p:xfrm>
          <a:off x="1166426" y="649256"/>
          <a:ext cx="6555425" cy="3268226"/>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2"/>
          <p:cNvSpPr txBox="1">
            <a:spLocks/>
          </p:cNvSpPr>
          <p:nvPr/>
        </p:nvSpPr>
        <p:spPr>
          <a:xfrm>
            <a:off x="785937" y="3904409"/>
            <a:ext cx="7645794" cy="763837"/>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b="1" dirty="0" smtClean="0"/>
              <a:t>Stronger preference for low-level action identifications in mindfulness group </a:t>
            </a:r>
            <a:r>
              <a:rPr lang="en-US" sz="2000" dirty="0" smtClean="0"/>
              <a:t>(p=0.05)</a:t>
            </a:r>
            <a:endParaRPr lang="en-US" dirty="0"/>
          </a:p>
        </p:txBody>
      </p:sp>
    </p:spTree>
    <p:extLst>
      <p:ext uri="{BB962C8B-B14F-4D97-AF65-F5344CB8AC3E}">
        <p14:creationId xmlns:p14="http://schemas.microsoft.com/office/powerpoint/2010/main" val="141396865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006290633"/>
              </p:ext>
            </p:extLst>
          </p:nvPr>
        </p:nvGraphicFramePr>
        <p:xfrm>
          <a:off x="1421341" y="643585"/>
          <a:ext cx="5986220" cy="3270142"/>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p:cNvSpPr txBox="1">
            <a:spLocks/>
          </p:cNvSpPr>
          <p:nvPr/>
        </p:nvSpPr>
        <p:spPr>
          <a:xfrm>
            <a:off x="990411" y="4018402"/>
            <a:ext cx="7200897" cy="832731"/>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buFont typeface="Arial" panose="020B0604020202020204" pitchFamily="34" charset="0"/>
              <a:buChar char="•"/>
            </a:pPr>
            <a:r>
              <a:rPr lang="en-US" b="1" dirty="0" smtClean="0"/>
              <a:t>Mindfulness associated with increased decentering score </a:t>
            </a:r>
            <a:r>
              <a:rPr lang="en-US" sz="2000" dirty="0" smtClean="0"/>
              <a:t>(p&lt;0.05)</a:t>
            </a:r>
          </a:p>
          <a:p>
            <a:endParaRPr lang="en-US" dirty="0"/>
          </a:p>
        </p:txBody>
      </p:sp>
      <p:sp>
        <p:nvSpPr>
          <p:cNvPr id="5" name="Rectangle 4"/>
          <p:cNvSpPr/>
          <p:nvPr/>
        </p:nvSpPr>
        <p:spPr>
          <a:xfrm>
            <a:off x="990411" y="4913942"/>
            <a:ext cx="6943013" cy="507831"/>
          </a:xfrm>
          <a:prstGeom prst="rect">
            <a:avLst/>
          </a:prstGeom>
        </p:spPr>
        <p:txBody>
          <a:bodyPr wrap="square">
            <a:spAutoFit/>
          </a:bodyPr>
          <a:lstStyle/>
          <a:p>
            <a:r>
              <a:rPr lang="en-US" sz="2700" b="1" i="1" u="sng" dirty="0" smtClean="0">
                <a:solidFill>
                  <a:srgbClr val="C00000"/>
                </a:solidFill>
              </a:rPr>
              <a:t>High</a:t>
            </a:r>
            <a:r>
              <a:rPr lang="en-US" sz="2700" b="1" u="sng" dirty="0" smtClean="0">
                <a:solidFill>
                  <a:srgbClr val="C00000"/>
                </a:solidFill>
              </a:rPr>
              <a:t>  psych </a:t>
            </a:r>
            <a:r>
              <a:rPr lang="en-US" sz="2700" b="1" u="sng" dirty="0">
                <a:solidFill>
                  <a:srgbClr val="C00000"/>
                </a:solidFill>
              </a:rPr>
              <a:t>distance </a:t>
            </a:r>
            <a:r>
              <a:rPr lang="en-US" sz="2700" b="1" u="sng" dirty="0" smtClean="0">
                <a:solidFill>
                  <a:srgbClr val="C00000"/>
                </a:solidFill>
              </a:rPr>
              <a:t>from internal experience</a:t>
            </a:r>
            <a:endParaRPr lang="en-US" sz="2700" b="1" u="sng" dirty="0">
              <a:solidFill>
                <a:srgbClr val="C00000"/>
              </a:solidFill>
            </a:endParaRPr>
          </a:p>
        </p:txBody>
      </p:sp>
    </p:spTree>
    <p:extLst>
      <p:ext uri="{BB962C8B-B14F-4D97-AF65-F5344CB8AC3E}">
        <p14:creationId xmlns:p14="http://schemas.microsoft.com/office/powerpoint/2010/main" val="27496899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73768" y="2425795"/>
            <a:ext cx="7796463" cy="1692771"/>
          </a:xfrm>
          <a:prstGeom prst="rect">
            <a:avLst/>
          </a:prstGeom>
        </p:spPr>
        <p:txBody>
          <a:bodyPr wrap="square">
            <a:spAutoFit/>
          </a:bodyPr>
          <a:lstStyle/>
          <a:p>
            <a:pPr marL="457200" indent="-457200">
              <a:buFont typeface="Wingdings" panose="05000000000000000000" pitchFamily="2" charset="2"/>
              <a:buChar char="q"/>
            </a:pPr>
            <a:r>
              <a:rPr lang="en-US" sz="2400" dirty="0" smtClean="0">
                <a:solidFill>
                  <a:srgbClr val="0000CC"/>
                </a:solidFill>
              </a:rPr>
              <a:t>Mindfulness </a:t>
            </a:r>
            <a:r>
              <a:rPr lang="en-US" sz="2400" dirty="0">
                <a:solidFill>
                  <a:srgbClr val="0000CC"/>
                </a:solidFill>
              </a:rPr>
              <a:t>increases </a:t>
            </a:r>
            <a:r>
              <a:rPr lang="en-US" sz="2400" dirty="0" smtClean="0">
                <a:solidFill>
                  <a:srgbClr val="0000CC"/>
                </a:solidFill>
              </a:rPr>
              <a:t>the </a:t>
            </a:r>
            <a:r>
              <a:rPr lang="en-US" sz="2400" dirty="0">
                <a:solidFill>
                  <a:srgbClr val="0000CC"/>
                </a:solidFill>
              </a:rPr>
              <a:t>tendency towards concrete and contextualized mode of </a:t>
            </a:r>
            <a:r>
              <a:rPr lang="en-US" sz="2400" dirty="0" smtClean="0">
                <a:solidFill>
                  <a:srgbClr val="0000CC"/>
                </a:solidFill>
              </a:rPr>
              <a:t>processing</a:t>
            </a:r>
            <a:endParaRPr lang="en-US" sz="2400" dirty="0">
              <a:solidFill>
                <a:srgbClr val="0000CC"/>
              </a:solidFill>
            </a:endParaRPr>
          </a:p>
          <a:p>
            <a:pPr marL="457200" indent="-457200">
              <a:buFont typeface="Wingdings" panose="05000000000000000000" pitchFamily="2" charset="2"/>
              <a:buChar char="q"/>
            </a:pPr>
            <a:endParaRPr lang="en-US" sz="800" dirty="0"/>
          </a:p>
          <a:p>
            <a:pPr marL="457200" indent="-457200">
              <a:buFont typeface="Wingdings" panose="05000000000000000000" pitchFamily="2" charset="2"/>
              <a:buChar char="q"/>
            </a:pPr>
            <a:r>
              <a:rPr lang="en-US" sz="2400" dirty="0" smtClean="0">
                <a:solidFill>
                  <a:srgbClr val="FF0000"/>
                </a:solidFill>
              </a:rPr>
              <a:t>Mindfulness enhances </a:t>
            </a:r>
            <a:r>
              <a:rPr lang="en-US" sz="2400" dirty="0">
                <a:solidFill>
                  <a:srgbClr val="FF0000"/>
                </a:solidFill>
              </a:rPr>
              <a:t>perceived distance form internal or mental </a:t>
            </a:r>
            <a:r>
              <a:rPr lang="en-US" sz="2400" dirty="0" smtClean="0">
                <a:solidFill>
                  <a:srgbClr val="FF0000"/>
                </a:solidFill>
              </a:rPr>
              <a:t>experiences</a:t>
            </a:r>
            <a:endParaRPr lang="en-US" sz="2400" dirty="0">
              <a:solidFill>
                <a:srgbClr val="FF0000"/>
              </a:solidFill>
            </a:endParaRPr>
          </a:p>
        </p:txBody>
      </p:sp>
      <p:sp>
        <p:nvSpPr>
          <p:cNvPr id="11" name="Title 1"/>
          <p:cNvSpPr>
            <a:spLocks noGrp="1"/>
          </p:cNvSpPr>
          <p:nvPr>
            <p:ph type="title"/>
          </p:nvPr>
        </p:nvSpPr>
        <p:spPr>
          <a:xfrm>
            <a:off x="891653" y="1562470"/>
            <a:ext cx="7200897" cy="750162"/>
          </a:xfrm>
        </p:spPr>
        <p:txBody>
          <a:bodyPr>
            <a:noAutofit/>
          </a:bodyPr>
          <a:lstStyle/>
          <a:p>
            <a:r>
              <a:rPr lang="en-US" sz="3600" b="1" i="1" dirty="0" smtClean="0"/>
              <a:t>Conclusion</a:t>
            </a:r>
            <a:endParaRPr lang="en-US" sz="3600" b="1" i="1" dirty="0">
              <a:solidFill>
                <a:srgbClr val="0000CC"/>
              </a:solidFill>
            </a:endParaRPr>
          </a:p>
        </p:txBody>
      </p:sp>
      <p:pic>
        <p:nvPicPr>
          <p:cNvPr id="5" name="Picture 4"/>
          <p:cNvPicPr>
            <a:picLocks noChangeAspect="1"/>
          </p:cNvPicPr>
          <p:nvPr/>
        </p:nvPicPr>
        <p:blipFill>
          <a:blip r:embed="rId3"/>
          <a:stretch>
            <a:fillRect/>
          </a:stretch>
        </p:blipFill>
        <p:spPr>
          <a:xfrm>
            <a:off x="5033639" y="3873740"/>
            <a:ext cx="3342558" cy="2377016"/>
          </a:xfrm>
          <a:prstGeom prst="rect">
            <a:avLst/>
          </a:prstGeom>
          <a:ln>
            <a:solidFill>
              <a:srgbClr val="FF9966"/>
            </a:solidFill>
          </a:ln>
        </p:spPr>
      </p:pic>
    </p:spTree>
    <p:extLst>
      <p:ext uri="{BB962C8B-B14F-4D97-AF65-F5344CB8AC3E}">
        <p14:creationId xmlns:p14="http://schemas.microsoft.com/office/powerpoint/2010/main" val="167659344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4923" y="1476687"/>
            <a:ext cx="7477124" cy="973668"/>
          </a:xfrm>
        </p:spPr>
        <p:txBody>
          <a:bodyPr>
            <a:normAutofit fontScale="92500"/>
          </a:bodyPr>
          <a:lstStyle/>
          <a:p>
            <a:pPr marL="0" indent="0">
              <a:buNone/>
            </a:pPr>
            <a:r>
              <a:rPr lang="en-US" sz="3600" b="1" i="1" dirty="0" smtClean="0">
                <a:solidFill>
                  <a:srgbClr val="003300"/>
                </a:solidFill>
              </a:rPr>
              <a:t>Connections to other modes of thinking</a:t>
            </a:r>
            <a:endParaRPr lang="he-IL" sz="3600" b="1" i="1" dirty="0">
              <a:solidFill>
                <a:srgbClr val="FF0000"/>
              </a:solidFill>
            </a:endParaRPr>
          </a:p>
        </p:txBody>
      </p:sp>
    </p:spTree>
    <p:extLst>
      <p:ext uri="{BB962C8B-B14F-4D97-AF65-F5344CB8AC3E}">
        <p14:creationId xmlns:p14="http://schemas.microsoft.com/office/powerpoint/2010/main" val="420539608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Arrow Connector 17"/>
          <p:cNvCxnSpPr/>
          <p:nvPr/>
        </p:nvCxnSpPr>
        <p:spPr>
          <a:xfrm flipH="1" flipV="1">
            <a:off x="4469525" y="1213947"/>
            <a:ext cx="4725" cy="50264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989463" y="3634854"/>
            <a:ext cx="6093196" cy="318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23008" y="1665096"/>
            <a:ext cx="3438047" cy="1723549"/>
          </a:xfrm>
          <a:prstGeom prst="rect">
            <a:avLst/>
          </a:prstGeom>
          <a:noFill/>
        </p:spPr>
        <p:txBody>
          <a:bodyPr wrap="square" rtlCol="0">
            <a:spAutoFit/>
          </a:bodyPr>
          <a:lstStyle/>
          <a:p>
            <a:r>
              <a:rPr lang="en-US" sz="2400" smtClean="0"/>
              <a:t>Mind-wandering</a:t>
            </a:r>
            <a:r>
              <a:rPr lang="en-US" sz="2400" dirty="0" smtClean="0"/>
              <a:t>:            The </a:t>
            </a:r>
            <a:r>
              <a:rPr lang="en-US" sz="2400" b="1" dirty="0" smtClean="0"/>
              <a:t>default system</a:t>
            </a:r>
            <a:r>
              <a:rPr lang="en-US" sz="2400" dirty="0" smtClean="0"/>
              <a:t> </a:t>
            </a:r>
          </a:p>
          <a:p>
            <a:pPr>
              <a:spcBef>
                <a:spcPts val="1200"/>
              </a:spcBef>
            </a:pPr>
            <a:r>
              <a:rPr lang="en-US" sz="2400" dirty="0" smtClean="0"/>
              <a:t>Rumination, worry (global, abstract inferences)</a:t>
            </a:r>
            <a:endParaRPr lang="en-US" sz="2400" dirty="0"/>
          </a:p>
        </p:txBody>
      </p:sp>
      <p:sp>
        <p:nvSpPr>
          <p:cNvPr id="9" name="TextBox 8"/>
          <p:cNvSpPr txBox="1"/>
          <p:nvPr/>
        </p:nvSpPr>
        <p:spPr>
          <a:xfrm>
            <a:off x="979603" y="4159117"/>
            <a:ext cx="3278072" cy="1200329"/>
          </a:xfrm>
          <a:prstGeom prst="rect">
            <a:avLst/>
          </a:prstGeom>
          <a:noFill/>
        </p:spPr>
        <p:txBody>
          <a:bodyPr wrap="square" rtlCol="0">
            <a:spAutoFit/>
          </a:bodyPr>
          <a:lstStyle/>
          <a:p>
            <a:pPr algn="ctr"/>
            <a:r>
              <a:rPr lang="en-US" sz="2400" b="1" dirty="0" smtClean="0"/>
              <a:t>Small children:  </a:t>
            </a:r>
            <a:r>
              <a:rPr lang="en-US" sz="2400" dirty="0" smtClean="0"/>
              <a:t>      “little Zen masters”?</a:t>
            </a:r>
          </a:p>
          <a:p>
            <a:pPr algn="ctr"/>
            <a:r>
              <a:rPr lang="en-US" sz="2400" dirty="0"/>
              <a:t>(e.g., delayed gratification)</a:t>
            </a:r>
          </a:p>
        </p:txBody>
      </p:sp>
      <p:sp>
        <p:nvSpPr>
          <p:cNvPr id="17" name="TextBox 16"/>
          <p:cNvSpPr txBox="1"/>
          <p:nvPr/>
        </p:nvSpPr>
        <p:spPr>
          <a:xfrm>
            <a:off x="6561911" y="3605369"/>
            <a:ext cx="705141" cy="369332"/>
          </a:xfrm>
          <a:prstGeom prst="rect">
            <a:avLst/>
          </a:prstGeom>
          <a:noFill/>
        </p:spPr>
        <p:txBody>
          <a:bodyPr wrap="square" rtlCol="1">
            <a:spAutoFit/>
          </a:bodyPr>
          <a:lstStyle/>
          <a:p>
            <a:r>
              <a:rPr lang="en-US" dirty="0" smtClean="0">
                <a:solidFill>
                  <a:srgbClr val="FF0000"/>
                </a:solidFill>
              </a:rPr>
              <a:t>High</a:t>
            </a:r>
            <a:endParaRPr lang="he-IL" dirty="0">
              <a:solidFill>
                <a:srgbClr val="FF0000"/>
              </a:solidFill>
            </a:endParaRPr>
          </a:p>
        </p:txBody>
      </p:sp>
      <p:sp>
        <p:nvSpPr>
          <p:cNvPr id="20" name="TextBox 19"/>
          <p:cNvSpPr txBox="1"/>
          <p:nvPr/>
        </p:nvSpPr>
        <p:spPr>
          <a:xfrm>
            <a:off x="922089" y="3614993"/>
            <a:ext cx="603031" cy="369332"/>
          </a:xfrm>
          <a:prstGeom prst="rect">
            <a:avLst/>
          </a:prstGeom>
          <a:noFill/>
        </p:spPr>
        <p:txBody>
          <a:bodyPr wrap="square" rtlCol="1">
            <a:spAutoFit/>
          </a:bodyPr>
          <a:lstStyle/>
          <a:p>
            <a:r>
              <a:rPr lang="en-US" dirty="0" smtClean="0">
                <a:solidFill>
                  <a:srgbClr val="FF0000"/>
                </a:solidFill>
              </a:rPr>
              <a:t>Low</a:t>
            </a:r>
            <a:endParaRPr lang="he-IL" dirty="0">
              <a:solidFill>
                <a:srgbClr val="FF0000"/>
              </a:solidFill>
            </a:endParaRPr>
          </a:p>
        </p:txBody>
      </p:sp>
      <p:sp>
        <p:nvSpPr>
          <p:cNvPr id="21" name="TextBox 20"/>
          <p:cNvSpPr txBox="1"/>
          <p:nvPr/>
        </p:nvSpPr>
        <p:spPr>
          <a:xfrm>
            <a:off x="4474251" y="1231274"/>
            <a:ext cx="810018" cy="369332"/>
          </a:xfrm>
          <a:prstGeom prst="rect">
            <a:avLst/>
          </a:prstGeom>
          <a:noFill/>
        </p:spPr>
        <p:txBody>
          <a:bodyPr wrap="square" rtlCol="1">
            <a:spAutoFit/>
          </a:bodyPr>
          <a:lstStyle/>
          <a:p>
            <a:r>
              <a:rPr lang="en-US" dirty="0" smtClean="0">
                <a:solidFill>
                  <a:srgbClr val="FF0000"/>
                </a:solidFill>
              </a:rPr>
              <a:t>High</a:t>
            </a:r>
            <a:endParaRPr lang="he-IL" dirty="0">
              <a:solidFill>
                <a:srgbClr val="FF0000"/>
              </a:solidFill>
            </a:endParaRPr>
          </a:p>
        </p:txBody>
      </p:sp>
      <p:sp>
        <p:nvSpPr>
          <p:cNvPr id="22" name="TextBox 21"/>
          <p:cNvSpPr txBox="1"/>
          <p:nvPr/>
        </p:nvSpPr>
        <p:spPr>
          <a:xfrm>
            <a:off x="4461055" y="5871091"/>
            <a:ext cx="603031" cy="369332"/>
          </a:xfrm>
          <a:prstGeom prst="rect">
            <a:avLst/>
          </a:prstGeom>
          <a:noFill/>
        </p:spPr>
        <p:txBody>
          <a:bodyPr wrap="square" rtlCol="1">
            <a:spAutoFit/>
          </a:bodyPr>
          <a:lstStyle/>
          <a:p>
            <a:r>
              <a:rPr lang="en-US" dirty="0" smtClean="0">
                <a:solidFill>
                  <a:srgbClr val="FF0000"/>
                </a:solidFill>
              </a:rPr>
              <a:t>Low</a:t>
            </a:r>
            <a:endParaRPr lang="he-IL" dirty="0">
              <a:solidFill>
                <a:srgbClr val="FF0000"/>
              </a:solidFill>
            </a:endParaRPr>
          </a:p>
        </p:txBody>
      </p:sp>
      <p:sp>
        <p:nvSpPr>
          <p:cNvPr id="14" name="TextBox 13"/>
          <p:cNvSpPr txBox="1"/>
          <p:nvPr/>
        </p:nvSpPr>
        <p:spPr>
          <a:xfrm>
            <a:off x="2769448" y="509922"/>
            <a:ext cx="3402524" cy="677108"/>
          </a:xfrm>
          <a:prstGeom prst="rect">
            <a:avLst/>
          </a:prstGeom>
          <a:noFill/>
        </p:spPr>
        <p:txBody>
          <a:bodyPr wrap="square" rtlCol="0">
            <a:spAutoFit/>
          </a:bodyPr>
          <a:lstStyle/>
          <a:p>
            <a:pPr algn="ctr"/>
            <a:r>
              <a:rPr lang="en-US" sz="1900" dirty="0" smtClean="0">
                <a:solidFill>
                  <a:srgbClr val="0000CC"/>
                </a:solidFill>
              </a:rPr>
              <a:t>Psych distance from </a:t>
            </a:r>
            <a:r>
              <a:rPr lang="en-US" sz="1900" b="1" u="sng" dirty="0" smtClean="0">
                <a:solidFill>
                  <a:srgbClr val="0000CC"/>
                </a:solidFill>
              </a:rPr>
              <a:t>sensory/ external</a:t>
            </a:r>
            <a:r>
              <a:rPr lang="en-US" sz="1900" dirty="0" smtClean="0">
                <a:solidFill>
                  <a:srgbClr val="0000CC"/>
                </a:solidFill>
              </a:rPr>
              <a:t> experiences</a:t>
            </a:r>
            <a:endParaRPr lang="en-US" sz="1900" dirty="0">
              <a:solidFill>
                <a:srgbClr val="0000CC"/>
              </a:solidFill>
            </a:endParaRPr>
          </a:p>
        </p:txBody>
      </p:sp>
      <p:sp>
        <p:nvSpPr>
          <p:cNvPr id="16" name="Rectangle 15"/>
          <p:cNvSpPr/>
          <p:nvPr/>
        </p:nvSpPr>
        <p:spPr>
          <a:xfrm>
            <a:off x="7292398" y="3060660"/>
            <a:ext cx="1524339" cy="1200329"/>
          </a:xfrm>
          <a:prstGeom prst="rect">
            <a:avLst/>
          </a:prstGeom>
        </p:spPr>
        <p:txBody>
          <a:bodyPr wrap="square">
            <a:spAutoFit/>
          </a:bodyPr>
          <a:lstStyle/>
          <a:p>
            <a:r>
              <a:rPr lang="en-US" dirty="0" smtClean="0">
                <a:solidFill>
                  <a:srgbClr val="C00000"/>
                </a:solidFill>
              </a:rPr>
              <a:t>Psych </a:t>
            </a:r>
            <a:r>
              <a:rPr lang="en-US" dirty="0">
                <a:solidFill>
                  <a:srgbClr val="C00000"/>
                </a:solidFill>
              </a:rPr>
              <a:t>distance </a:t>
            </a:r>
            <a:r>
              <a:rPr lang="en-US" dirty="0" smtClean="0">
                <a:solidFill>
                  <a:srgbClr val="C00000"/>
                </a:solidFill>
              </a:rPr>
              <a:t>from </a:t>
            </a:r>
            <a:r>
              <a:rPr lang="en-US" b="1" u="sng" dirty="0" smtClean="0">
                <a:solidFill>
                  <a:srgbClr val="C00000"/>
                </a:solidFill>
              </a:rPr>
              <a:t>mental/ internal </a:t>
            </a:r>
            <a:r>
              <a:rPr lang="en-US" dirty="0" smtClean="0">
                <a:solidFill>
                  <a:srgbClr val="C00000"/>
                </a:solidFill>
              </a:rPr>
              <a:t>experiences</a:t>
            </a:r>
            <a:endParaRPr lang="en-US" dirty="0">
              <a:solidFill>
                <a:srgbClr val="C00000"/>
              </a:solidFill>
            </a:endParaRPr>
          </a:p>
        </p:txBody>
      </p:sp>
      <p:sp>
        <p:nvSpPr>
          <p:cNvPr id="15" name="TextBox 14"/>
          <p:cNvSpPr txBox="1"/>
          <p:nvPr/>
        </p:nvSpPr>
        <p:spPr>
          <a:xfrm>
            <a:off x="5060084" y="4649151"/>
            <a:ext cx="1905270" cy="477054"/>
          </a:xfrm>
          <a:prstGeom prst="rect">
            <a:avLst/>
          </a:prstGeom>
          <a:solidFill>
            <a:schemeClr val="accent1">
              <a:lumMod val="20000"/>
              <a:lumOff val="80000"/>
            </a:schemeClr>
          </a:solidFill>
          <a:ln>
            <a:solidFill>
              <a:schemeClr val="accent2">
                <a:lumMod val="50000"/>
              </a:schemeClr>
            </a:solidFill>
          </a:ln>
        </p:spPr>
        <p:txBody>
          <a:bodyPr wrap="square" rtlCol="0">
            <a:spAutoFit/>
          </a:bodyPr>
          <a:lstStyle/>
          <a:p>
            <a:pPr algn="ctr"/>
            <a:r>
              <a:rPr lang="en-US" sz="2500" b="1" i="1" dirty="0" smtClean="0">
                <a:solidFill>
                  <a:srgbClr val="003300"/>
                </a:solidFill>
                <a:effectLst>
                  <a:outerShdw blurRad="38100" dist="38100" dir="2700000" algn="tl">
                    <a:srgbClr val="000000">
                      <a:alpha val="43137"/>
                    </a:srgbClr>
                  </a:outerShdw>
                </a:effectLst>
              </a:rPr>
              <a:t>Mindfulness</a:t>
            </a:r>
            <a:endParaRPr lang="en-US" sz="2500" b="1" i="1" dirty="0">
              <a:solidFill>
                <a:srgbClr val="003300"/>
              </a:solidFill>
              <a:effectLst>
                <a:outerShdw blurRad="38100" dist="38100" dir="2700000" algn="tl">
                  <a:srgbClr val="000000">
                    <a:alpha val="43137"/>
                  </a:srgbClr>
                </a:outerShdw>
              </a:effectLst>
            </a:endParaRPr>
          </a:p>
        </p:txBody>
      </p:sp>
      <p:sp>
        <p:nvSpPr>
          <p:cNvPr id="13" name="TextBox 12"/>
          <p:cNvSpPr txBox="1"/>
          <p:nvPr/>
        </p:nvSpPr>
        <p:spPr>
          <a:xfrm>
            <a:off x="4572253" y="1718522"/>
            <a:ext cx="2811982" cy="1200329"/>
          </a:xfrm>
          <a:prstGeom prst="rect">
            <a:avLst/>
          </a:prstGeom>
          <a:noFill/>
        </p:spPr>
        <p:txBody>
          <a:bodyPr wrap="square" rtlCol="0">
            <a:spAutoFit/>
          </a:bodyPr>
          <a:lstStyle/>
          <a:p>
            <a:pPr algn="ctr"/>
            <a:r>
              <a:rPr lang="en-US" sz="2400" b="1" dirty="0" smtClean="0"/>
              <a:t>“Cold”, rational reasoning</a:t>
            </a:r>
          </a:p>
          <a:p>
            <a:pPr algn="ctr"/>
            <a:r>
              <a:rPr lang="en-US" sz="2400" dirty="0" smtClean="0"/>
              <a:t>(Analytic meditation?)</a:t>
            </a:r>
            <a:endParaRPr lang="en-US" sz="2400" dirty="0"/>
          </a:p>
        </p:txBody>
      </p:sp>
      <p:sp>
        <p:nvSpPr>
          <p:cNvPr id="2" name="Left-Right Arrow 1"/>
          <p:cNvSpPr/>
          <p:nvPr/>
        </p:nvSpPr>
        <p:spPr>
          <a:xfrm rot="2447521">
            <a:off x="3817989" y="3379529"/>
            <a:ext cx="1291211" cy="63524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31985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3" grpId="0"/>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9484" y="2464613"/>
            <a:ext cx="7465057" cy="7540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300" b="1" i="0" u="none" strike="noStrike" kern="1200" cap="none" spc="0" normalizeH="0" baseline="0" noProof="0" dirty="0" smtClean="0">
                <a:ln>
                  <a:noFill/>
                </a:ln>
                <a:solidFill>
                  <a:srgbClr val="006600"/>
                </a:solidFill>
                <a:effectLst>
                  <a:outerShdw blurRad="38100" dist="38100" dir="2700000" algn="tl">
                    <a:srgbClr val="000000">
                      <a:alpha val="43137"/>
                    </a:srgbClr>
                  </a:outerShdw>
                </a:effectLst>
                <a:uLnTx/>
                <a:uFillTx/>
                <a:latin typeface="Garamond"/>
                <a:ea typeface="+mn-ea"/>
                <a:cs typeface="+mn-cs"/>
              </a:rPr>
              <a:t>Enjoy the best of both words --</a:t>
            </a:r>
            <a:endParaRPr kumimoji="0" lang="en-US" sz="4300" b="1" i="0" u="none" strike="noStrike" kern="1200" cap="none" spc="0" normalizeH="0" baseline="0" noProof="0" dirty="0">
              <a:ln>
                <a:noFill/>
              </a:ln>
              <a:solidFill>
                <a:srgbClr val="006600"/>
              </a:solidFill>
              <a:effectLst>
                <a:outerShdw blurRad="38100" dist="38100" dir="2700000" algn="tl">
                  <a:srgbClr val="000000">
                    <a:alpha val="43137"/>
                  </a:srgbClr>
                </a:outerShdw>
              </a:effectLst>
              <a:uLnTx/>
              <a:uFillTx/>
              <a:latin typeface="Garamond"/>
              <a:ea typeface="+mn-ea"/>
              <a:cs typeface="+mn-cs"/>
            </a:endParaRPr>
          </a:p>
        </p:txBody>
      </p:sp>
      <p:pic>
        <p:nvPicPr>
          <p:cNvPr id="4" name="Picture 3"/>
          <p:cNvPicPr>
            <a:picLocks noChangeAspect="1"/>
          </p:cNvPicPr>
          <p:nvPr/>
        </p:nvPicPr>
        <p:blipFill>
          <a:blip r:embed="rId3"/>
          <a:stretch>
            <a:fillRect/>
          </a:stretch>
        </p:blipFill>
        <p:spPr>
          <a:xfrm>
            <a:off x="4561244" y="3474722"/>
            <a:ext cx="3685901" cy="2621180"/>
          </a:xfrm>
          <a:prstGeom prst="rect">
            <a:avLst/>
          </a:prstGeom>
          <a:ln>
            <a:solidFill>
              <a:schemeClr val="accent2"/>
            </a:solidFill>
          </a:ln>
        </p:spPr>
      </p:pic>
      <p:sp>
        <p:nvSpPr>
          <p:cNvPr id="6" name="Content Placeholder 2"/>
          <p:cNvSpPr txBox="1">
            <a:spLocks/>
          </p:cNvSpPr>
          <p:nvPr/>
        </p:nvSpPr>
        <p:spPr>
          <a:xfrm>
            <a:off x="884923" y="1476687"/>
            <a:ext cx="7477124" cy="973668"/>
          </a:xfrm>
          <a:prstGeom prst="rect">
            <a:avLst/>
          </a:prstGeom>
        </p:spPr>
        <p:txBody>
          <a:bodyPr vert="horz" lIns="91440" tIns="45720" rIns="91440" bIns="45720" rtlCol="0" anchor="t">
            <a:normAutofit fontScale="92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Font typeface="Arial"/>
              <a:buNone/>
            </a:pPr>
            <a:r>
              <a:rPr lang="en-US" sz="3600" b="1" i="1" smtClean="0">
                <a:solidFill>
                  <a:srgbClr val="003300"/>
                </a:solidFill>
              </a:rPr>
              <a:t>Salutary effects of mindfulness – </a:t>
            </a:r>
            <a:r>
              <a:rPr lang="en-US" sz="3600" b="1" i="1" u="sng" smtClean="0">
                <a:solidFill>
                  <a:srgbClr val="FF0000"/>
                </a:solidFill>
              </a:rPr>
              <a:t>Possible connections to ethics/values</a:t>
            </a:r>
            <a:r>
              <a:rPr lang="en-US" sz="3600" b="1" i="1" smtClean="0">
                <a:solidFill>
                  <a:srgbClr val="FF0000"/>
                </a:solidFill>
              </a:rPr>
              <a:t>?</a:t>
            </a:r>
            <a:endParaRPr lang="he-IL" sz="3600" b="1" i="1" dirty="0">
              <a:solidFill>
                <a:srgbClr val="FF0000"/>
              </a:solidFill>
            </a:endParaRPr>
          </a:p>
        </p:txBody>
      </p:sp>
    </p:spTree>
    <p:extLst>
      <p:ext uri="{BB962C8B-B14F-4D97-AF65-F5344CB8AC3E}">
        <p14:creationId xmlns:p14="http://schemas.microsoft.com/office/powerpoint/2010/main" val="24691791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8828" y="1203507"/>
            <a:ext cx="7041412" cy="1229727"/>
          </a:xfrm>
        </p:spPr>
        <p:txBody>
          <a:bodyPr>
            <a:noAutofit/>
          </a:bodyPr>
          <a:lstStyle/>
          <a:p>
            <a:r>
              <a:rPr lang="en-US" sz="3100" dirty="0" smtClean="0">
                <a:solidFill>
                  <a:srgbClr val="0000CC"/>
                </a:solidFill>
              </a:rPr>
              <a:t>Low </a:t>
            </a:r>
            <a:r>
              <a:rPr lang="en-US" sz="3100" dirty="0">
                <a:solidFill>
                  <a:srgbClr val="0000CC"/>
                </a:solidFill>
              </a:rPr>
              <a:t>psychological distance from </a:t>
            </a:r>
            <a:r>
              <a:rPr lang="en-US" sz="3100" dirty="0" smtClean="0">
                <a:solidFill>
                  <a:srgbClr val="0000CC"/>
                </a:solidFill>
              </a:rPr>
              <a:t>external experience enables…  </a:t>
            </a:r>
            <a:r>
              <a:rPr lang="en-US" sz="3100" dirty="0">
                <a:solidFill>
                  <a:srgbClr val="0000CC"/>
                </a:solidFill>
              </a:rPr>
              <a:t> </a:t>
            </a:r>
          </a:p>
        </p:txBody>
      </p:sp>
      <p:sp>
        <p:nvSpPr>
          <p:cNvPr id="3" name="Content Placeholder 2"/>
          <p:cNvSpPr>
            <a:spLocks noGrp="1"/>
          </p:cNvSpPr>
          <p:nvPr>
            <p:ph idx="1"/>
          </p:nvPr>
        </p:nvSpPr>
        <p:spPr>
          <a:xfrm>
            <a:off x="628650" y="2450053"/>
            <a:ext cx="7886700" cy="3510341"/>
          </a:xfrm>
        </p:spPr>
        <p:txBody>
          <a:bodyPr>
            <a:normAutofit/>
          </a:bodyPr>
          <a:lstStyle/>
          <a:p>
            <a:pPr lvl="1"/>
            <a:r>
              <a:rPr lang="en-US" sz="2400" dirty="0" smtClean="0">
                <a:solidFill>
                  <a:srgbClr val="0000CC"/>
                </a:solidFill>
              </a:rPr>
              <a:t>…to be </a:t>
            </a:r>
            <a:r>
              <a:rPr lang="en-US" sz="2400" dirty="0">
                <a:solidFill>
                  <a:srgbClr val="0000CC"/>
                </a:solidFill>
              </a:rPr>
              <a:t>in </a:t>
            </a:r>
            <a:r>
              <a:rPr lang="en-US" sz="2400" dirty="0" smtClean="0">
                <a:solidFill>
                  <a:srgbClr val="0000CC"/>
                </a:solidFill>
              </a:rPr>
              <a:t>touch with the richness and fullness of the world</a:t>
            </a:r>
          </a:p>
          <a:p>
            <a:pPr lvl="1"/>
            <a:r>
              <a:rPr lang="en-US" sz="2400" dirty="0" smtClean="0">
                <a:solidFill>
                  <a:srgbClr val="0000CC"/>
                </a:solidFill>
              </a:rPr>
              <a:t>…to be aware of the present context, respond to it adequately  </a:t>
            </a:r>
            <a:r>
              <a:rPr lang="en-US" sz="1800" dirty="0">
                <a:solidFill>
                  <a:srgbClr val="0000CC"/>
                </a:solidFill>
              </a:rPr>
              <a:t>(Trope &amp; Liberman, </a:t>
            </a:r>
            <a:r>
              <a:rPr lang="en-US" sz="1800" dirty="0" smtClean="0">
                <a:solidFill>
                  <a:srgbClr val="0000CC"/>
                </a:solidFill>
              </a:rPr>
              <a:t>2010)</a:t>
            </a:r>
            <a:endParaRPr lang="en-US" sz="1800" dirty="0">
              <a:solidFill>
                <a:srgbClr val="0000CC"/>
              </a:solidFill>
            </a:endParaRPr>
          </a:p>
          <a:p>
            <a:pPr lvl="1"/>
            <a:r>
              <a:rPr lang="en-US" sz="2400" dirty="0" smtClean="0">
                <a:solidFill>
                  <a:srgbClr val="0000CC"/>
                </a:solidFill>
              </a:rPr>
              <a:t>… avoid harmful effects associated with mind-wondering (e.g., rumination, worry; </a:t>
            </a:r>
            <a:r>
              <a:rPr lang="en-US" sz="1800" dirty="0" smtClean="0">
                <a:solidFill>
                  <a:srgbClr val="0000CC"/>
                </a:solidFill>
              </a:rPr>
              <a:t>Watkins, 2008</a:t>
            </a:r>
            <a:r>
              <a:rPr lang="en-US" sz="2400" dirty="0" smtClean="0">
                <a:solidFill>
                  <a:srgbClr val="0000CC"/>
                </a:solidFill>
              </a:rPr>
              <a:t>)</a:t>
            </a:r>
          </a:p>
        </p:txBody>
      </p:sp>
    </p:spTree>
    <p:extLst>
      <p:ext uri="{BB962C8B-B14F-4D97-AF65-F5344CB8AC3E}">
        <p14:creationId xmlns:p14="http://schemas.microsoft.com/office/powerpoint/2010/main" val="104001661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8828" y="1203507"/>
            <a:ext cx="7041412" cy="1229727"/>
          </a:xfrm>
        </p:spPr>
        <p:txBody>
          <a:bodyPr>
            <a:noAutofit/>
          </a:bodyPr>
          <a:lstStyle/>
          <a:p>
            <a:r>
              <a:rPr lang="en-US" sz="3100" dirty="0" smtClean="0">
                <a:solidFill>
                  <a:srgbClr val="0000CC"/>
                </a:solidFill>
              </a:rPr>
              <a:t>Low </a:t>
            </a:r>
            <a:r>
              <a:rPr lang="en-US" sz="3100" dirty="0">
                <a:solidFill>
                  <a:srgbClr val="0000CC"/>
                </a:solidFill>
              </a:rPr>
              <a:t>psychological distance from </a:t>
            </a:r>
            <a:r>
              <a:rPr lang="en-US" sz="3100" dirty="0" smtClean="0">
                <a:solidFill>
                  <a:srgbClr val="0000CC"/>
                </a:solidFill>
              </a:rPr>
              <a:t>external experience enables…  </a:t>
            </a:r>
            <a:r>
              <a:rPr lang="en-US" sz="3100" dirty="0">
                <a:solidFill>
                  <a:srgbClr val="0000CC"/>
                </a:solidFill>
              </a:rPr>
              <a:t> </a:t>
            </a:r>
          </a:p>
        </p:txBody>
      </p:sp>
      <p:sp>
        <p:nvSpPr>
          <p:cNvPr id="3" name="Content Placeholder 2"/>
          <p:cNvSpPr>
            <a:spLocks noGrp="1"/>
          </p:cNvSpPr>
          <p:nvPr>
            <p:ph idx="1"/>
          </p:nvPr>
        </p:nvSpPr>
        <p:spPr>
          <a:xfrm>
            <a:off x="628650" y="2450053"/>
            <a:ext cx="7886700" cy="3510341"/>
          </a:xfrm>
        </p:spPr>
        <p:txBody>
          <a:bodyPr>
            <a:normAutofit/>
          </a:bodyPr>
          <a:lstStyle/>
          <a:p>
            <a:pPr lvl="1">
              <a:buFont typeface="Wingdings" panose="05000000000000000000" pitchFamily="2" charset="2"/>
              <a:buChar char="Ø"/>
            </a:pPr>
            <a:r>
              <a:rPr lang="en-US" sz="2400" b="1" i="1" dirty="0" smtClean="0">
                <a:solidFill>
                  <a:srgbClr val="0000CC"/>
                </a:solidFill>
                <a:effectLst>
                  <a:outerShdw blurRad="38100" dist="38100" dir="2700000" algn="tl">
                    <a:srgbClr val="000000">
                      <a:alpha val="43137"/>
                    </a:srgbClr>
                  </a:outerShdw>
                </a:effectLst>
              </a:rPr>
              <a:t>  </a:t>
            </a:r>
            <a:r>
              <a:rPr lang="en-US" sz="4400" b="1" i="1" dirty="0" smtClean="0">
                <a:solidFill>
                  <a:srgbClr val="0000CC"/>
                </a:solidFill>
                <a:effectLst>
                  <a:outerShdw blurRad="38100" dist="38100" dir="2700000" algn="tl">
                    <a:srgbClr val="000000">
                      <a:alpha val="43137"/>
                    </a:srgbClr>
                  </a:outerShdw>
                </a:effectLst>
              </a:rPr>
              <a:t>Control:</a:t>
            </a:r>
          </a:p>
          <a:p>
            <a:pPr marL="457200" lvl="1" indent="0">
              <a:buNone/>
            </a:pPr>
            <a:r>
              <a:rPr lang="en-US" sz="4400" b="1" i="1" dirty="0">
                <a:solidFill>
                  <a:srgbClr val="0000CC"/>
                </a:solidFill>
                <a:effectLst>
                  <a:outerShdw blurRad="38100" dist="38100" dir="2700000" algn="tl">
                    <a:srgbClr val="000000">
                      <a:alpha val="43137"/>
                    </a:srgbClr>
                  </a:outerShdw>
                </a:effectLst>
              </a:rPr>
              <a:t> </a:t>
            </a:r>
            <a:r>
              <a:rPr lang="en-US" sz="4400" b="1" i="1" dirty="0" smtClean="0">
                <a:solidFill>
                  <a:srgbClr val="0000CC"/>
                </a:solidFill>
                <a:effectLst>
                  <a:outerShdw blurRad="38100" dist="38100" dir="2700000" algn="tl">
                    <a:srgbClr val="000000">
                      <a:alpha val="43137"/>
                    </a:srgbClr>
                  </a:outerShdw>
                </a:effectLst>
              </a:rPr>
              <a:t>  Life is happening </a:t>
            </a:r>
            <a:r>
              <a:rPr lang="en-US" sz="4400" b="1" i="1" u="sng" dirty="0" smtClean="0">
                <a:solidFill>
                  <a:srgbClr val="0000CC"/>
                </a:solidFill>
                <a:effectLst>
                  <a:outerShdw blurRad="38100" dist="38100" dir="2700000" algn="tl">
                    <a:srgbClr val="000000">
                      <a:alpha val="43137"/>
                    </a:srgbClr>
                  </a:outerShdw>
                </a:effectLst>
              </a:rPr>
              <a:t>now</a:t>
            </a:r>
          </a:p>
          <a:p>
            <a:pPr marL="457200" lvl="1" indent="0">
              <a:buNone/>
            </a:pPr>
            <a:r>
              <a:rPr lang="en-US" sz="2400" dirty="0" smtClean="0">
                <a:solidFill>
                  <a:schemeClr val="tx1"/>
                </a:solidFill>
              </a:rPr>
              <a:t>(e.g., BA for depression)</a:t>
            </a:r>
          </a:p>
        </p:txBody>
      </p:sp>
    </p:spTree>
    <p:extLst>
      <p:ext uri="{BB962C8B-B14F-4D97-AF65-F5344CB8AC3E}">
        <p14:creationId xmlns:p14="http://schemas.microsoft.com/office/powerpoint/2010/main" val="239989779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702" y="1767032"/>
            <a:ext cx="7041412" cy="2039423"/>
          </a:xfrm>
        </p:spPr>
        <p:txBody>
          <a:bodyPr>
            <a:noAutofit/>
          </a:bodyPr>
          <a:lstStyle/>
          <a:p>
            <a:pPr marL="342900" indent="-342900" algn="l">
              <a:spcBef>
                <a:spcPts val="3600"/>
              </a:spcBef>
              <a:buFont typeface="Arial" panose="020B0604020202020204" pitchFamily="34" charset="0"/>
              <a:buChar char="•"/>
            </a:pPr>
            <a:r>
              <a:rPr lang="en-US" sz="2800" i="1" u="sng" dirty="0" smtClean="0">
                <a:solidFill>
                  <a:schemeClr val="tx1"/>
                </a:solidFill>
              </a:rPr>
              <a:t>But</a:t>
            </a:r>
            <a:r>
              <a:rPr lang="en-US" sz="2800" dirty="0" smtClean="0">
                <a:solidFill>
                  <a:schemeClr val="tx1"/>
                </a:solidFill>
              </a:rPr>
              <a:t> -- low psychological </a:t>
            </a:r>
            <a:r>
              <a:rPr lang="en-US" sz="2800" dirty="0">
                <a:solidFill>
                  <a:schemeClr val="tx1"/>
                </a:solidFill>
              </a:rPr>
              <a:t>distance from the </a:t>
            </a:r>
            <a:r>
              <a:rPr lang="en-US" sz="2800" dirty="0" smtClean="0">
                <a:solidFill>
                  <a:schemeClr val="tx1"/>
                </a:solidFill>
              </a:rPr>
              <a:t>present:</a:t>
            </a:r>
            <a:r>
              <a:rPr lang="en-US" sz="2500" dirty="0" smtClean="0">
                <a:solidFill>
                  <a:schemeClr val="tx1"/>
                </a:solidFill>
              </a:rPr>
              <a:t/>
            </a:r>
            <a:br>
              <a:rPr lang="en-US" sz="2500" dirty="0" smtClean="0">
                <a:solidFill>
                  <a:schemeClr val="tx1"/>
                </a:solidFill>
              </a:rPr>
            </a:br>
            <a:r>
              <a:rPr lang="en-US" sz="800" dirty="0" smtClean="0">
                <a:solidFill>
                  <a:schemeClr val="tx1"/>
                </a:solidFill>
              </a:rPr>
              <a:t/>
            </a:r>
            <a:br>
              <a:rPr lang="en-US" sz="800" dirty="0" smtClean="0">
                <a:solidFill>
                  <a:schemeClr val="tx1"/>
                </a:solidFill>
              </a:rPr>
            </a:br>
            <a:r>
              <a:rPr lang="en-US" sz="800" dirty="0" smtClean="0">
                <a:solidFill>
                  <a:schemeClr val="tx1"/>
                </a:solidFill>
              </a:rPr>
              <a:t/>
            </a:r>
            <a:br>
              <a:rPr lang="en-US" sz="800" dirty="0" smtClean="0">
                <a:solidFill>
                  <a:schemeClr val="tx1"/>
                </a:solidFill>
              </a:rPr>
            </a:br>
            <a:r>
              <a:rPr lang="en-US" sz="800" dirty="0">
                <a:solidFill>
                  <a:schemeClr val="tx1"/>
                </a:solidFill>
              </a:rPr>
              <a:t/>
            </a:r>
            <a:br>
              <a:rPr lang="en-US" sz="800" dirty="0">
                <a:solidFill>
                  <a:schemeClr val="tx1"/>
                </a:solidFill>
              </a:rPr>
            </a:br>
            <a:r>
              <a:rPr lang="en-US" sz="2800" b="1" dirty="0" smtClean="0">
                <a:solidFill>
                  <a:schemeClr val="tx1"/>
                </a:solidFill>
              </a:rPr>
              <a:t>More </a:t>
            </a:r>
            <a:r>
              <a:rPr lang="en-US" sz="2800" b="1" dirty="0">
                <a:solidFill>
                  <a:schemeClr val="tx1"/>
                </a:solidFill>
              </a:rPr>
              <a:t>vulnerable to local temptations and harmful impulsive and habitual </a:t>
            </a:r>
            <a:r>
              <a:rPr lang="en-US" sz="2800" b="1" dirty="0" smtClean="0">
                <a:solidFill>
                  <a:schemeClr val="tx1"/>
                </a:solidFill>
              </a:rPr>
              <a:t>responding..?</a:t>
            </a:r>
            <a:r>
              <a:rPr lang="en-US" sz="2500" dirty="0">
                <a:solidFill>
                  <a:schemeClr val="tx1"/>
                </a:solidFill>
              </a:rPr>
              <a:t/>
            </a:r>
            <a:br>
              <a:rPr lang="en-US" sz="2500" dirty="0">
                <a:solidFill>
                  <a:schemeClr val="tx1"/>
                </a:solidFill>
              </a:rPr>
            </a:br>
            <a:r>
              <a:rPr lang="en-US" sz="2500" dirty="0">
                <a:solidFill>
                  <a:schemeClr val="tx1"/>
                </a:solidFill>
              </a:rPr>
              <a:t>   </a:t>
            </a:r>
          </a:p>
        </p:txBody>
      </p:sp>
    </p:spTree>
    <p:extLst>
      <p:ext uri="{BB962C8B-B14F-4D97-AF65-F5344CB8AC3E}">
        <p14:creationId xmlns:p14="http://schemas.microsoft.com/office/powerpoint/2010/main" val="293269873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01308"/>
            <a:ext cx="7200897" cy="1303867"/>
          </a:xfrm>
        </p:spPr>
        <p:txBody>
          <a:bodyPr>
            <a:noAutofit/>
          </a:bodyPr>
          <a:lstStyle/>
          <a:p>
            <a:pPr>
              <a:lnSpc>
                <a:spcPct val="100000"/>
              </a:lnSpc>
            </a:pPr>
            <a:r>
              <a:rPr lang="en-US" sz="3100" dirty="0" smtClean="0">
                <a:solidFill>
                  <a:srgbClr val="C00000"/>
                </a:solidFill>
              </a:rPr>
              <a:t>High </a:t>
            </a:r>
            <a:r>
              <a:rPr lang="en-US" sz="3100" dirty="0">
                <a:solidFill>
                  <a:srgbClr val="C00000"/>
                </a:solidFill>
              </a:rPr>
              <a:t>psychological distance from internal </a:t>
            </a:r>
            <a:r>
              <a:rPr lang="en-US" sz="3100" dirty="0" smtClean="0">
                <a:solidFill>
                  <a:srgbClr val="C00000"/>
                </a:solidFill>
              </a:rPr>
              <a:t/>
            </a:r>
            <a:br>
              <a:rPr lang="en-US" sz="3100" dirty="0" smtClean="0">
                <a:solidFill>
                  <a:srgbClr val="C00000"/>
                </a:solidFill>
              </a:rPr>
            </a:br>
            <a:r>
              <a:rPr lang="en-US" sz="3100" dirty="0" smtClean="0">
                <a:solidFill>
                  <a:srgbClr val="C00000"/>
                </a:solidFill>
              </a:rPr>
              <a:t>experience enables…</a:t>
            </a:r>
            <a:endParaRPr lang="en-US" sz="3100" dirty="0">
              <a:solidFill>
                <a:srgbClr val="C00000"/>
              </a:solidFill>
            </a:endParaRPr>
          </a:p>
        </p:txBody>
      </p:sp>
      <p:sp>
        <p:nvSpPr>
          <p:cNvPr id="3" name="Content Placeholder 2"/>
          <p:cNvSpPr>
            <a:spLocks noGrp="1"/>
          </p:cNvSpPr>
          <p:nvPr>
            <p:ph idx="1"/>
          </p:nvPr>
        </p:nvSpPr>
        <p:spPr>
          <a:xfrm>
            <a:off x="749300" y="2410835"/>
            <a:ext cx="7708900" cy="3189865"/>
          </a:xfrm>
        </p:spPr>
        <p:txBody>
          <a:bodyPr>
            <a:normAutofit/>
          </a:bodyPr>
          <a:lstStyle/>
          <a:p>
            <a:pPr marL="619125" lvl="1"/>
            <a:r>
              <a:rPr lang="en-US" sz="2400" dirty="0" smtClean="0">
                <a:solidFill>
                  <a:srgbClr val="FF0000"/>
                </a:solidFill>
              </a:rPr>
              <a:t>…</a:t>
            </a:r>
            <a:r>
              <a:rPr lang="en-US" sz="2400" dirty="0">
                <a:solidFill>
                  <a:srgbClr val="FF0000"/>
                </a:solidFill>
              </a:rPr>
              <a:t>to observe mental events without being absorbed by them or habitually react to them </a:t>
            </a:r>
            <a:r>
              <a:rPr lang="en-US" sz="1600" dirty="0">
                <a:solidFill>
                  <a:srgbClr val="FF0000"/>
                </a:solidFill>
              </a:rPr>
              <a:t>(Kross, Ayduk, &amp; Mischel, 2005)</a:t>
            </a:r>
          </a:p>
          <a:p>
            <a:pPr marL="627063" lvl="1" indent="0">
              <a:spcBef>
                <a:spcPts val="0"/>
              </a:spcBef>
              <a:buNone/>
            </a:pPr>
            <a:r>
              <a:rPr lang="en-US" sz="2400" dirty="0" smtClean="0">
                <a:solidFill>
                  <a:srgbClr val="C00000"/>
                </a:solidFill>
              </a:rPr>
              <a:t>[But without avoiding them!]</a:t>
            </a:r>
          </a:p>
          <a:p>
            <a:pPr marL="619125" lvl="1">
              <a:lnSpc>
                <a:spcPct val="100000"/>
              </a:lnSpc>
            </a:pPr>
            <a:r>
              <a:rPr lang="en-US" sz="2400" dirty="0" smtClean="0">
                <a:solidFill>
                  <a:srgbClr val="FF0000"/>
                </a:solidFill>
              </a:rPr>
              <a:t>…to transcend </a:t>
            </a:r>
            <a:r>
              <a:rPr lang="en-US" sz="2400" dirty="0">
                <a:solidFill>
                  <a:srgbClr val="FF0000"/>
                </a:solidFill>
              </a:rPr>
              <a:t>habitual </a:t>
            </a:r>
            <a:r>
              <a:rPr lang="en-US" sz="2400" dirty="0" smtClean="0">
                <a:solidFill>
                  <a:srgbClr val="FF0000"/>
                </a:solidFill>
              </a:rPr>
              <a:t>tendencies, act </a:t>
            </a:r>
            <a:r>
              <a:rPr lang="en-US" sz="2400" dirty="0">
                <a:solidFill>
                  <a:srgbClr val="FF0000"/>
                </a:solidFill>
              </a:rPr>
              <a:t>according to our global concerns, values and </a:t>
            </a:r>
            <a:r>
              <a:rPr lang="en-US" sz="2400" dirty="0" smtClean="0">
                <a:solidFill>
                  <a:srgbClr val="FF0000"/>
                </a:solidFill>
              </a:rPr>
              <a:t>goals </a:t>
            </a:r>
            <a:r>
              <a:rPr lang="en-US" sz="1600" dirty="0">
                <a:solidFill>
                  <a:srgbClr val="FF0000"/>
                </a:solidFill>
              </a:rPr>
              <a:t>(Trope &amp; Liberman, 2010</a:t>
            </a:r>
            <a:r>
              <a:rPr lang="en-US" sz="1600" dirty="0" smtClean="0">
                <a:solidFill>
                  <a:srgbClr val="FF0000"/>
                </a:solidFill>
              </a:rPr>
              <a:t>)</a:t>
            </a:r>
            <a:endParaRPr lang="en-US" sz="1600" dirty="0">
              <a:solidFill>
                <a:srgbClr val="FF0000"/>
              </a:solidFill>
            </a:endParaRPr>
          </a:p>
        </p:txBody>
      </p:sp>
    </p:spTree>
    <p:extLst>
      <p:ext uri="{BB962C8B-B14F-4D97-AF65-F5344CB8AC3E}">
        <p14:creationId xmlns:p14="http://schemas.microsoft.com/office/powerpoint/2010/main" val="4149801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9300" y="2410835"/>
            <a:ext cx="7708900" cy="3377406"/>
          </a:xfrm>
        </p:spPr>
        <p:txBody>
          <a:bodyPr>
            <a:noAutofit/>
          </a:bodyPr>
          <a:lstStyle/>
          <a:p>
            <a:r>
              <a:rPr lang="en-US" dirty="0" smtClean="0"/>
              <a:t>Abstract </a:t>
            </a:r>
            <a:r>
              <a:rPr lang="en-US" dirty="0"/>
              <a:t>representations are </a:t>
            </a:r>
            <a:r>
              <a:rPr lang="en-US" dirty="0" smtClean="0"/>
              <a:t>simpler, more coherent: </a:t>
            </a:r>
          </a:p>
          <a:p>
            <a:pPr marL="461963" indent="0">
              <a:buNone/>
            </a:pPr>
            <a:r>
              <a:rPr lang="en-US" dirty="0" smtClean="0"/>
              <a:t>- Omit irrelevant incidental details</a:t>
            </a:r>
          </a:p>
          <a:p>
            <a:pPr marL="461963" indent="0">
              <a:buNone/>
            </a:pPr>
            <a:r>
              <a:rPr lang="en-US" dirty="0" smtClean="0"/>
              <a:t>- Place </a:t>
            </a:r>
            <a:r>
              <a:rPr lang="en-US" dirty="0"/>
              <a:t>the stimuli within a broader context </a:t>
            </a:r>
            <a:r>
              <a:rPr lang="en-US" sz="1200" dirty="0"/>
              <a:t>(Trope &amp; Liberman, 2010</a:t>
            </a:r>
            <a:r>
              <a:rPr lang="en-US" sz="1200" dirty="0" smtClean="0"/>
              <a:t>)</a:t>
            </a:r>
          </a:p>
          <a:p>
            <a:r>
              <a:rPr lang="en-US" dirty="0" smtClean="0"/>
              <a:t>Inspecting thoughts </a:t>
            </a:r>
            <a:r>
              <a:rPr lang="en-US" dirty="0"/>
              <a:t>and emotions in an abstract manner </a:t>
            </a:r>
            <a:r>
              <a:rPr lang="en-US" dirty="0" smtClean="0"/>
              <a:t>enables recognizing habitual </a:t>
            </a:r>
            <a:r>
              <a:rPr lang="en-US" dirty="0"/>
              <a:t>thought </a:t>
            </a:r>
            <a:r>
              <a:rPr lang="en-US" dirty="0" smtClean="0"/>
              <a:t>patterns, distorted cognitions, their </a:t>
            </a:r>
            <a:r>
              <a:rPr lang="en-US" dirty="0"/>
              <a:t>antecedents and consequences (Baer, </a:t>
            </a:r>
            <a:r>
              <a:rPr lang="en-US" dirty="0" smtClean="0"/>
              <a:t>2003)</a:t>
            </a:r>
          </a:p>
          <a:p>
            <a:r>
              <a:rPr lang="en-US" dirty="0" smtClean="0"/>
              <a:t>…thus </a:t>
            </a:r>
            <a:r>
              <a:rPr lang="en-US" dirty="0"/>
              <a:t>gaining greater flexibility and </a:t>
            </a:r>
            <a:r>
              <a:rPr lang="en-US" b="1" u="sng" dirty="0"/>
              <a:t>choice</a:t>
            </a:r>
            <a:r>
              <a:rPr lang="en-US" dirty="0"/>
              <a:t> </a:t>
            </a:r>
            <a:r>
              <a:rPr lang="en-US" sz="1200" dirty="0"/>
              <a:t>(Brown et al., 2007</a:t>
            </a:r>
            <a:r>
              <a:rPr lang="en-US" sz="1200" dirty="0" smtClean="0"/>
              <a:t>)</a:t>
            </a:r>
            <a:endParaRPr lang="en-US" sz="1200" dirty="0"/>
          </a:p>
        </p:txBody>
      </p:sp>
      <p:sp>
        <p:nvSpPr>
          <p:cNvPr id="7" name="Title 1"/>
          <p:cNvSpPr>
            <a:spLocks noGrp="1"/>
          </p:cNvSpPr>
          <p:nvPr>
            <p:ph type="title"/>
          </p:nvPr>
        </p:nvSpPr>
        <p:spPr>
          <a:xfrm>
            <a:off x="618067" y="982132"/>
            <a:ext cx="7840133" cy="1303867"/>
          </a:xfrm>
        </p:spPr>
        <p:txBody>
          <a:bodyPr>
            <a:noAutofit/>
          </a:bodyPr>
          <a:lstStyle/>
          <a:p>
            <a:pPr>
              <a:lnSpc>
                <a:spcPct val="100000"/>
              </a:lnSpc>
            </a:pPr>
            <a:r>
              <a:rPr lang="en-US" sz="2800" dirty="0" smtClean="0">
                <a:solidFill>
                  <a:srgbClr val="C00000"/>
                </a:solidFill>
              </a:rPr>
              <a:t>High </a:t>
            </a:r>
            <a:r>
              <a:rPr lang="en-US" sz="2800" dirty="0">
                <a:solidFill>
                  <a:srgbClr val="C00000"/>
                </a:solidFill>
              </a:rPr>
              <a:t>psychological distance from </a:t>
            </a:r>
            <a:r>
              <a:rPr lang="en-US" sz="2800" dirty="0" smtClean="0">
                <a:solidFill>
                  <a:srgbClr val="C00000"/>
                </a:solidFill>
              </a:rPr>
              <a:t>internal experience</a:t>
            </a:r>
            <a:endParaRPr lang="en-US" sz="2800" dirty="0">
              <a:solidFill>
                <a:srgbClr val="C00000"/>
              </a:solidFill>
            </a:endParaRPr>
          </a:p>
        </p:txBody>
      </p:sp>
    </p:spTree>
    <p:extLst>
      <p:ext uri="{BB962C8B-B14F-4D97-AF65-F5344CB8AC3E}">
        <p14:creationId xmlns:p14="http://schemas.microsoft.com/office/powerpoint/2010/main" val="5067489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12066"/>
            <a:ext cx="7200897" cy="1303867"/>
          </a:xfrm>
        </p:spPr>
        <p:txBody>
          <a:bodyPr>
            <a:noAutofit/>
          </a:bodyPr>
          <a:lstStyle/>
          <a:p>
            <a:pPr>
              <a:lnSpc>
                <a:spcPct val="100000"/>
              </a:lnSpc>
            </a:pPr>
            <a:r>
              <a:rPr lang="en-US" sz="3100" i="1" dirty="0" smtClean="0">
                <a:solidFill>
                  <a:srgbClr val="C00000"/>
                </a:solidFill>
              </a:rPr>
              <a:t>CLT Perspective</a:t>
            </a:r>
            <a:endParaRPr lang="en-US" sz="3100" i="1" dirty="0">
              <a:solidFill>
                <a:srgbClr val="C00000"/>
              </a:solidFill>
            </a:endParaRPr>
          </a:p>
        </p:txBody>
      </p:sp>
      <p:sp>
        <p:nvSpPr>
          <p:cNvPr id="3" name="Content Placeholder 2"/>
          <p:cNvSpPr>
            <a:spLocks noGrp="1"/>
          </p:cNvSpPr>
          <p:nvPr>
            <p:ph idx="1"/>
          </p:nvPr>
        </p:nvSpPr>
        <p:spPr>
          <a:xfrm>
            <a:off x="749300" y="2410835"/>
            <a:ext cx="7708900" cy="3377406"/>
          </a:xfrm>
        </p:spPr>
        <p:txBody>
          <a:bodyPr>
            <a:noAutofit/>
          </a:bodyPr>
          <a:lstStyle/>
          <a:p>
            <a:r>
              <a:rPr lang="en-US" dirty="0" smtClean="0"/>
              <a:t>Actions (like objects), may be construed in high level terms</a:t>
            </a:r>
          </a:p>
          <a:p>
            <a:r>
              <a:rPr lang="en-US" dirty="0" smtClean="0"/>
              <a:t>This links them to abstract, </a:t>
            </a:r>
            <a:r>
              <a:rPr lang="en-US" b="1" u="sng" dirty="0" smtClean="0"/>
              <a:t>superordinate purpose</a:t>
            </a:r>
          </a:p>
          <a:p>
            <a:r>
              <a:rPr lang="en-US" dirty="0" smtClean="0"/>
              <a:t>Greater distance promotes such higher levels of construal</a:t>
            </a:r>
          </a:p>
        </p:txBody>
      </p:sp>
    </p:spTree>
    <p:extLst>
      <p:ext uri="{BB962C8B-B14F-4D97-AF65-F5344CB8AC3E}">
        <p14:creationId xmlns:p14="http://schemas.microsoft.com/office/powerpoint/2010/main" val="1502343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12066"/>
            <a:ext cx="7200897" cy="1303867"/>
          </a:xfrm>
        </p:spPr>
        <p:txBody>
          <a:bodyPr>
            <a:noAutofit/>
          </a:bodyPr>
          <a:lstStyle/>
          <a:p>
            <a:pPr>
              <a:lnSpc>
                <a:spcPct val="100000"/>
              </a:lnSpc>
            </a:pPr>
            <a:r>
              <a:rPr lang="en-US" sz="3100" i="1" dirty="0" smtClean="0">
                <a:solidFill>
                  <a:srgbClr val="C00000"/>
                </a:solidFill>
              </a:rPr>
              <a:t>CLT Perspective</a:t>
            </a:r>
            <a:endParaRPr lang="en-US" sz="3100" i="1" dirty="0">
              <a:solidFill>
                <a:srgbClr val="C00000"/>
              </a:solidFill>
            </a:endParaRPr>
          </a:p>
        </p:txBody>
      </p:sp>
      <p:sp>
        <p:nvSpPr>
          <p:cNvPr id="3" name="Content Placeholder 2"/>
          <p:cNvSpPr>
            <a:spLocks noGrp="1"/>
          </p:cNvSpPr>
          <p:nvPr>
            <p:ph idx="1"/>
          </p:nvPr>
        </p:nvSpPr>
        <p:spPr>
          <a:xfrm>
            <a:off x="749300" y="2410835"/>
            <a:ext cx="7708900" cy="3377406"/>
          </a:xfrm>
        </p:spPr>
        <p:txBody>
          <a:bodyPr>
            <a:noAutofit/>
          </a:bodyPr>
          <a:lstStyle/>
          <a:p>
            <a:r>
              <a:rPr lang="en-US" dirty="0" smtClean="0"/>
              <a:t>Higher level construals are not simply more impoverished or vague – convey additional information </a:t>
            </a:r>
            <a:r>
              <a:rPr lang="en-US" sz="2000" dirty="0"/>
              <a:t>(e.g., “having fun” vs. “playing basketball tonight</a:t>
            </a:r>
            <a:r>
              <a:rPr lang="en-US" sz="2000" dirty="0" smtClean="0"/>
              <a:t>”; </a:t>
            </a:r>
            <a:r>
              <a:rPr lang="en-US" sz="1200" dirty="0" smtClean="0"/>
              <a:t>Liberman &amp; Trope, 1998</a:t>
            </a:r>
            <a:r>
              <a:rPr lang="en-US" sz="2000" dirty="0" smtClean="0"/>
              <a:t>)</a:t>
            </a:r>
            <a:endParaRPr lang="en-US" dirty="0" smtClean="0"/>
          </a:p>
          <a:p>
            <a:pPr marL="742950" indent="-342900">
              <a:buFont typeface="Wingdings" panose="05000000000000000000" pitchFamily="2" charset="2"/>
              <a:buChar char="§"/>
            </a:pPr>
            <a:r>
              <a:rPr lang="en-US" dirty="0"/>
              <a:t>Relations to other stimuli</a:t>
            </a:r>
          </a:p>
          <a:p>
            <a:pPr marL="742950" indent="-342900">
              <a:buFont typeface="Wingdings" panose="05000000000000000000" pitchFamily="2" charset="2"/>
              <a:buChar char="§"/>
            </a:pPr>
            <a:r>
              <a:rPr lang="en-US" dirty="0" smtClean="0"/>
              <a:t>The value/meaning of the stimulus – deduced from… (stored knowledge/higher concerns)</a:t>
            </a:r>
          </a:p>
        </p:txBody>
      </p:sp>
    </p:spTree>
    <p:extLst>
      <p:ext uri="{BB962C8B-B14F-4D97-AF65-F5344CB8AC3E}">
        <p14:creationId xmlns:p14="http://schemas.microsoft.com/office/powerpoint/2010/main" val="23589891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112066"/>
            <a:ext cx="7200897" cy="1303867"/>
          </a:xfrm>
        </p:spPr>
        <p:txBody>
          <a:bodyPr>
            <a:noAutofit/>
          </a:bodyPr>
          <a:lstStyle/>
          <a:p>
            <a:pPr>
              <a:lnSpc>
                <a:spcPct val="100000"/>
              </a:lnSpc>
            </a:pPr>
            <a:r>
              <a:rPr lang="en-US" sz="3100" i="1" dirty="0" smtClean="0">
                <a:solidFill>
                  <a:srgbClr val="C00000"/>
                </a:solidFill>
              </a:rPr>
              <a:t>CLT Perspective</a:t>
            </a:r>
            <a:endParaRPr lang="en-US" sz="3100" i="1" dirty="0">
              <a:solidFill>
                <a:srgbClr val="C00000"/>
              </a:solidFill>
            </a:endParaRPr>
          </a:p>
        </p:txBody>
      </p:sp>
      <p:sp>
        <p:nvSpPr>
          <p:cNvPr id="3" name="Content Placeholder 2"/>
          <p:cNvSpPr>
            <a:spLocks noGrp="1"/>
          </p:cNvSpPr>
          <p:nvPr>
            <p:ph idx="1"/>
          </p:nvPr>
        </p:nvSpPr>
        <p:spPr>
          <a:xfrm>
            <a:off x="749299" y="2410834"/>
            <a:ext cx="7853279" cy="3653081"/>
          </a:xfrm>
        </p:spPr>
        <p:txBody>
          <a:bodyPr>
            <a:noAutofit/>
          </a:bodyPr>
          <a:lstStyle/>
          <a:p>
            <a:r>
              <a:rPr lang="en-US" dirty="0" smtClean="0"/>
              <a:t>Abstraction </a:t>
            </a:r>
            <a:r>
              <a:rPr lang="en-US" u="sng" dirty="0" smtClean="0"/>
              <a:t>necessarily</a:t>
            </a:r>
            <a:r>
              <a:rPr lang="en-US" dirty="0" smtClean="0"/>
              <a:t> involves the retention of central features, and omitting features which are deemed peripheral</a:t>
            </a:r>
          </a:p>
          <a:p>
            <a:r>
              <a:rPr lang="en-US" dirty="0" smtClean="0"/>
              <a:t>Many possible abstractions: depending on the context (e.g., ball game, cellular phone)</a:t>
            </a:r>
          </a:p>
          <a:p>
            <a:pPr marL="576263" indent="-342900">
              <a:buFont typeface="Wingdings" panose="05000000000000000000" pitchFamily="2" charset="2"/>
              <a:buChar char="Ø"/>
            </a:pPr>
            <a:r>
              <a:rPr lang="en-US" dirty="0" smtClean="0"/>
              <a:t>   </a:t>
            </a:r>
            <a:r>
              <a:rPr lang="en-US" b="1" i="1" dirty="0" smtClean="0"/>
              <a:t>“I failed the exam”</a:t>
            </a:r>
          </a:p>
          <a:p>
            <a:pPr marL="914400">
              <a:buFont typeface="Wingdings" panose="05000000000000000000" pitchFamily="2" charset="2"/>
              <a:buChar char="§"/>
            </a:pPr>
            <a:r>
              <a:rPr lang="en-US" dirty="0" smtClean="0"/>
              <a:t>Rumination, depression:  &gt;&gt; I’m worthless</a:t>
            </a:r>
          </a:p>
          <a:p>
            <a:pPr marL="914400">
              <a:buFont typeface="Wingdings" panose="05000000000000000000" pitchFamily="2" charset="2"/>
              <a:buChar char="§"/>
            </a:pPr>
            <a:r>
              <a:rPr lang="en-US" dirty="0" smtClean="0"/>
              <a:t>Mindfulness:  &gt;&gt; a negative thought / mental event (makes the content peripheral)</a:t>
            </a:r>
          </a:p>
          <a:p>
            <a:endParaRPr lang="en-US" dirty="0" smtClean="0"/>
          </a:p>
        </p:txBody>
      </p:sp>
    </p:spTree>
    <p:extLst>
      <p:ext uri="{BB962C8B-B14F-4D97-AF65-F5344CB8AC3E}">
        <p14:creationId xmlns:p14="http://schemas.microsoft.com/office/powerpoint/2010/main" val="20159207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29384</TotalTime>
  <Words>4398</Words>
  <Application>Microsoft Macintosh PowerPoint</Application>
  <PresentationFormat>On-screen Show (4:3)</PresentationFormat>
  <Paragraphs>436</Paragraphs>
  <Slides>52</Slides>
  <Notes>52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Organic</vt:lpstr>
      <vt:lpstr>PowerPoint Presentation</vt:lpstr>
      <vt:lpstr>The Construct of Mindfulness </vt:lpstr>
      <vt:lpstr>Definitions of Mindfulness</vt:lpstr>
      <vt:lpstr>Common Techniques</vt:lpstr>
      <vt:lpstr>Elusive Construct, Lack of Theories</vt:lpstr>
      <vt:lpstr>Proposed Model of Mindfulness</vt:lpstr>
      <vt:lpstr>Construal-Level Theory (CLT) Liberman &amp; Trope, Science, 2008</vt:lpstr>
      <vt:lpstr>Construal-Level Theory (CLT)</vt:lpstr>
      <vt:lpstr>Construal-Level Theory and Psychological Distance</vt:lpstr>
      <vt:lpstr>Psychological Distance and Construal Level</vt:lpstr>
      <vt:lpstr>CLT: Impact</vt:lpstr>
      <vt:lpstr>Construal-Level Theory and Self Control</vt:lpstr>
      <vt:lpstr>Construal-Level Theory and Self Control</vt:lpstr>
      <vt:lpstr>Construal-Level Theory and Mindfulness</vt:lpstr>
      <vt:lpstr>Construal-Level Theory and Mindfulness</vt:lpstr>
      <vt:lpstr>But: Mindfulness Impairs Self-Control..?</vt:lpstr>
      <vt:lpstr>PowerPoint Presentation</vt:lpstr>
      <vt:lpstr>Also: Is it really low distance/construal level..?</vt:lpstr>
      <vt:lpstr>PowerPoint Presentation</vt:lpstr>
      <vt:lpstr>The Model</vt:lpstr>
      <vt:lpstr>Two Dimensions of Experience</vt:lpstr>
      <vt:lpstr>Distance From External/Sensory Experiences</vt:lpstr>
      <vt:lpstr>Distance From Internal/Mental Experiences </vt:lpstr>
      <vt:lpstr>PowerPoint Presentation</vt:lpstr>
      <vt:lpstr>Two Dimensions of Experience</vt:lpstr>
      <vt:lpstr>Sensory/External  Experiences in Mindfulness: Low Psychological Distance and Construal Level</vt:lpstr>
      <vt:lpstr>Mental/Internal Experiences in Mindfulness:  High Construal Level and Psychological Distance</vt:lpstr>
      <vt:lpstr>PowerPoint Presentation</vt:lpstr>
      <vt:lpstr>Mindfulness involves enhanced awareness of external, raw sensations:</vt:lpstr>
      <vt:lpstr>Mindfulness related to high psychological distance from internal experiences:</vt:lpstr>
      <vt:lpstr>   Testing the Model: Initial Studies        </vt:lpstr>
      <vt:lpstr>Study 1: Mindfulness Facilitates Low Construal Level of External Experience?</vt:lpstr>
      <vt:lpstr>Study 1: Mindfulness Facilitates Low Construal Level of External Experience?</vt:lpstr>
      <vt:lpstr>Study 1: Mindfulness Facilitates Low Construal Level of External Experience?</vt:lpstr>
      <vt:lpstr>PowerPoint Presentation</vt:lpstr>
      <vt:lpstr>Study 2: Effects of Mindfulness on  Construal Level of External Experience and Psychological Distance from Internal Experience</vt:lpstr>
      <vt:lpstr>PowerPoint Presentation</vt:lpstr>
      <vt:lpstr>PowerPoint Presentation</vt:lpstr>
      <vt:lpstr>PowerPoint Presentation</vt:lpstr>
      <vt:lpstr>PowerPoint Presentation</vt:lpstr>
      <vt:lpstr>Conclusion</vt:lpstr>
      <vt:lpstr>PowerPoint Presentation</vt:lpstr>
      <vt:lpstr>PowerPoint Presentation</vt:lpstr>
      <vt:lpstr>PowerPoint Presentation</vt:lpstr>
      <vt:lpstr>Low psychological distance from external experience enables…   </vt:lpstr>
      <vt:lpstr>Low psychological distance from external experience enables…   </vt:lpstr>
      <vt:lpstr>But -- low psychological distance from the present:    More vulnerable to local temptations and harmful impulsive and habitual responding..?    </vt:lpstr>
      <vt:lpstr>High psychological distance from internal  experience enables…</vt:lpstr>
      <vt:lpstr>High psychological distance from internal experience</vt:lpstr>
      <vt:lpstr>CLT Perspective</vt:lpstr>
      <vt:lpstr>CLT Perspective</vt:lpstr>
      <vt:lpstr>CLT Perspective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Completed Studies</dc:title>
  <dc:creator>Noa Bigman</dc:creator>
  <cp:lastModifiedBy>Hao</cp:lastModifiedBy>
  <cp:revision>704</cp:revision>
  <dcterms:created xsi:type="dcterms:W3CDTF">2014-01-13T08:36:49Z</dcterms:created>
  <dcterms:modified xsi:type="dcterms:W3CDTF">2019-10-28T07:39:07Z</dcterms:modified>
</cp:coreProperties>
</file>