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337" r:id="rId3"/>
    <p:sldId id="283" r:id="rId4"/>
    <p:sldId id="284" r:id="rId5"/>
    <p:sldId id="257" r:id="rId6"/>
    <p:sldId id="259" r:id="rId7"/>
    <p:sldId id="265" r:id="rId8"/>
    <p:sldId id="262" r:id="rId9"/>
    <p:sldId id="266" r:id="rId10"/>
    <p:sldId id="263" r:id="rId11"/>
    <p:sldId id="267" r:id="rId12"/>
    <p:sldId id="269" r:id="rId13"/>
    <p:sldId id="270" r:id="rId14"/>
    <p:sldId id="296" r:id="rId15"/>
    <p:sldId id="334" r:id="rId16"/>
    <p:sldId id="274" r:id="rId17"/>
    <p:sldId id="324" r:id="rId18"/>
    <p:sldId id="325" r:id="rId19"/>
    <p:sldId id="326" r:id="rId20"/>
    <p:sldId id="327" r:id="rId21"/>
    <p:sldId id="340" r:id="rId22"/>
    <p:sldId id="341" r:id="rId23"/>
    <p:sldId id="282" r:id="rId24"/>
    <p:sldId id="342"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6"/>
    <p:restoredTop sz="70904"/>
  </p:normalViewPr>
  <p:slideViewPr>
    <p:cSldViewPr snapToGrid="0" snapToObjects="1">
      <p:cViewPr varScale="1">
        <p:scale>
          <a:sx n="68" d="100"/>
          <a:sy n="68" d="100"/>
        </p:scale>
        <p:origin x="-2688" y="-112"/>
      </p:cViewPr>
      <p:guideLst>
        <p:guide orient="horz" pos="2160"/>
        <p:guide pos="2880"/>
      </p:guideLst>
    </p:cSldViewPr>
  </p:slideViewPr>
  <p:outlineViewPr>
    <p:cViewPr>
      <p:scale>
        <a:sx n="33" d="100"/>
        <a:sy n="33" d="100"/>
      </p:scale>
      <p:origin x="0" y="-1352"/>
    </p:cViewPr>
  </p:outlineViewPr>
  <p:notesTextViewPr>
    <p:cViewPr>
      <p:scale>
        <a:sx n="100" d="100"/>
        <a:sy n="100" d="100"/>
      </p:scale>
      <p:origin x="0" y="0"/>
    </p:cViewPr>
  </p:notesTextViewPr>
  <p:notesViewPr>
    <p:cSldViewPr snapToGrid="0" snapToObjects="1">
      <p:cViewPr>
        <p:scale>
          <a:sx n="84" d="100"/>
          <a:sy n="84" d="100"/>
        </p:scale>
        <p:origin x="280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045D06-2FBB-DD45-BF50-2E5BBCE9D5DD}" type="doc">
      <dgm:prSet loTypeId="urn:microsoft.com/office/officeart/2005/8/layout/venn2" loCatId="" qsTypeId="urn:microsoft.com/office/officeart/2005/8/quickstyle/simple5" qsCatId="simple" csTypeId="urn:microsoft.com/office/officeart/2005/8/colors/accent1_2" csCatId="accent1" phldr="1"/>
      <dgm:spPr/>
      <dgm:t>
        <a:bodyPr/>
        <a:lstStyle/>
        <a:p>
          <a:endParaRPr lang="en-US"/>
        </a:p>
      </dgm:t>
    </dgm:pt>
    <dgm:pt modelId="{F86E758C-5F24-E34E-8903-25425D6103B5}">
      <dgm:prSet phldrT="[Text]" custT="1"/>
      <dgm:spPr/>
      <dgm:t>
        <a:bodyPr/>
        <a:lstStyle/>
        <a:p>
          <a:r>
            <a:rPr lang="en-US" sz="1400" dirty="0"/>
            <a:t>Beliefs</a:t>
          </a:r>
        </a:p>
        <a:p>
          <a:r>
            <a:rPr lang="en-US" sz="1400" dirty="0"/>
            <a:t>Ethics</a:t>
          </a:r>
        </a:p>
        <a:p>
          <a:r>
            <a:rPr lang="en-US" sz="1400" dirty="0"/>
            <a:t>Goals</a:t>
          </a:r>
        </a:p>
        <a:p>
          <a:r>
            <a:rPr lang="en-US" sz="1400" dirty="0"/>
            <a:t>Concepts</a:t>
          </a:r>
        </a:p>
        <a:p>
          <a:r>
            <a:rPr lang="en-US" sz="1400" dirty="0"/>
            <a:t>Values</a:t>
          </a:r>
        </a:p>
        <a:p>
          <a:endParaRPr lang="en-US" sz="1600" dirty="0"/>
        </a:p>
      </dgm:t>
    </dgm:pt>
    <dgm:pt modelId="{7371032C-7069-BE44-B35E-26F59747E679}" type="sibTrans" cxnId="{D384CF84-71D2-874F-98ED-9B3AED0FF35F}">
      <dgm:prSet/>
      <dgm:spPr/>
      <dgm:t>
        <a:bodyPr/>
        <a:lstStyle/>
        <a:p>
          <a:endParaRPr lang="en-US"/>
        </a:p>
      </dgm:t>
    </dgm:pt>
    <dgm:pt modelId="{563190E1-CE72-E34B-A206-0F62C616B86E}" type="parTrans" cxnId="{D384CF84-71D2-874F-98ED-9B3AED0FF35F}">
      <dgm:prSet/>
      <dgm:spPr/>
      <dgm:t>
        <a:bodyPr/>
        <a:lstStyle/>
        <a:p>
          <a:endParaRPr lang="en-US"/>
        </a:p>
      </dgm:t>
    </dgm:pt>
    <dgm:pt modelId="{2581F3D3-3A71-9F4F-BCDD-E3C82E822CEC}">
      <dgm:prSet phldrT="[Text]" custT="1"/>
      <dgm:spPr/>
      <dgm:t>
        <a:bodyPr/>
        <a:lstStyle/>
        <a:p>
          <a:r>
            <a:rPr lang="en-US" sz="1400" dirty="0"/>
            <a:t>Social forms</a:t>
          </a:r>
        </a:p>
        <a:p>
          <a:r>
            <a:rPr lang="en-US" sz="1400" dirty="0"/>
            <a:t>Cultural habits &amp; norms</a:t>
          </a:r>
        </a:p>
        <a:p>
          <a:r>
            <a:rPr lang="en-US" sz="1400" dirty="0"/>
            <a:t>Customs</a:t>
          </a:r>
        </a:p>
        <a:p>
          <a:r>
            <a:rPr lang="en-US" sz="1400" dirty="0"/>
            <a:t>Default intuitions</a:t>
          </a:r>
        </a:p>
      </dgm:t>
    </dgm:pt>
    <dgm:pt modelId="{ACFC231B-A9F0-074E-B60B-04B9EEC9AA00}" type="sibTrans" cxnId="{25B70C0B-6B04-C249-A45E-8C8ACC55CD84}">
      <dgm:prSet/>
      <dgm:spPr/>
      <dgm:t>
        <a:bodyPr/>
        <a:lstStyle/>
        <a:p>
          <a:endParaRPr lang="en-US"/>
        </a:p>
      </dgm:t>
    </dgm:pt>
    <dgm:pt modelId="{4BEC069C-FE55-564B-902B-E26AA972D171}" type="parTrans" cxnId="{25B70C0B-6B04-C249-A45E-8C8ACC55CD84}">
      <dgm:prSet/>
      <dgm:spPr/>
      <dgm:t>
        <a:bodyPr/>
        <a:lstStyle/>
        <a:p>
          <a:endParaRPr lang="en-US"/>
        </a:p>
      </dgm:t>
    </dgm:pt>
    <dgm:pt modelId="{047C08C6-D2D7-864D-B420-D75F04437366}">
      <dgm:prSet phldrT="[Text]" custT="1"/>
      <dgm:spPr/>
      <dgm:t>
        <a:bodyPr/>
        <a:lstStyle/>
        <a:p>
          <a:r>
            <a:rPr lang="en-US" sz="1400" dirty="0"/>
            <a:t>Large-scale social-political  structures</a:t>
          </a:r>
        </a:p>
        <a:p>
          <a:r>
            <a:rPr lang="en-US" sz="1400" dirty="0"/>
            <a:t>Institutions</a:t>
          </a:r>
        </a:p>
        <a:p>
          <a:r>
            <a:rPr lang="en-US" sz="1400" dirty="0"/>
            <a:t>Physical conditions</a:t>
          </a:r>
        </a:p>
        <a:p>
          <a:r>
            <a:rPr lang="en-US" sz="1400" dirty="0"/>
            <a:t> </a:t>
          </a:r>
        </a:p>
      </dgm:t>
    </dgm:pt>
    <dgm:pt modelId="{24BBF815-8D5A-514D-A06C-32772DBECF3C}" type="sibTrans" cxnId="{C1B68A0B-E182-C944-A141-E9F357BE7DB1}">
      <dgm:prSet/>
      <dgm:spPr/>
      <dgm:t>
        <a:bodyPr/>
        <a:lstStyle/>
        <a:p>
          <a:endParaRPr lang="en-US"/>
        </a:p>
      </dgm:t>
    </dgm:pt>
    <dgm:pt modelId="{B8935C89-0C81-CC47-8AC5-7AC656650A99}" type="parTrans" cxnId="{C1B68A0B-E182-C944-A141-E9F357BE7DB1}">
      <dgm:prSet/>
      <dgm:spPr/>
      <dgm:t>
        <a:bodyPr/>
        <a:lstStyle/>
        <a:p>
          <a:endParaRPr lang="en-US"/>
        </a:p>
      </dgm:t>
    </dgm:pt>
    <dgm:pt modelId="{B6A06D91-888F-EE41-AA00-C94F9FB48147}">
      <dgm:prSet phldrT="[Text]" custT="1"/>
      <dgm:spPr/>
      <dgm:t>
        <a:bodyPr/>
        <a:lstStyle/>
        <a:p>
          <a:r>
            <a:rPr lang="en-US" sz="1400" dirty="0"/>
            <a:t>Cosmology</a:t>
          </a:r>
        </a:p>
        <a:p>
          <a:endParaRPr lang="en-US" sz="1400" dirty="0"/>
        </a:p>
      </dgm:t>
    </dgm:pt>
    <dgm:pt modelId="{E847EDB6-8C66-1E4B-84D7-8BB4E4477D94}" type="sibTrans" cxnId="{BCEFC296-0C48-5241-8C3F-473B33092072}">
      <dgm:prSet/>
      <dgm:spPr/>
      <dgm:t>
        <a:bodyPr/>
        <a:lstStyle/>
        <a:p>
          <a:endParaRPr lang="en-US"/>
        </a:p>
      </dgm:t>
    </dgm:pt>
    <dgm:pt modelId="{AC1AEAC4-DEC1-064B-9DAF-26D2E9EE9243}" type="parTrans" cxnId="{BCEFC296-0C48-5241-8C3F-473B33092072}">
      <dgm:prSet/>
      <dgm:spPr/>
      <dgm:t>
        <a:bodyPr/>
        <a:lstStyle/>
        <a:p>
          <a:endParaRPr lang="en-US"/>
        </a:p>
      </dgm:t>
    </dgm:pt>
    <dgm:pt modelId="{2D189C89-D726-ED45-8D9B-F711A5A7914E}" type="pres">
      <dgm:prSet presAssocID="{86045D06-2FBB-DD45-BF50-2E5BBCE9D5DD}" presName="Name0" presStyleCnt="0">
        <dgm:presLayoutVars>
          <dgm:chMax val="7"/>
          <dgm:resizeHandles val="exact"/>
        </dgm:presLayoutVars>
      </dgm:prSet>
      <dgm:spPr/>
      <dgm:t>
        <a:bodyPr/>
        <a:lstStyle/>
        <a:p>
          <a:endParaRPr lang="en-US"/>
        </a:p>
      </dgm:t>
    </dgm:pt>
    <dgm:pt modelId="{368EB447-45BD-7C45-BCA4-0A71D02A2815}" type="pres">
      <dgm:prSet presAssocID="{86045D06-2FBB-DD45-BF50-2E5BBCE9D5DD}" presName="comp1" presStyleCnt="0"/>
      <dgm:spPr/>
    </dgm:pt>
    <dgm:pt modelId="{3115B214-81B4-B249-BCBB-00CC15FF10FF}" type="pres">
      <dgm:prSet presAssocID="{86045D06-2FBB-DD45-BF50-2E5BBCE9D5DD}" presName="circle1" presStyleLbl="node1" presStyleIdx="0" presStyleCnt="4" custLinFactNeighborX="-371" custLinFactNeighborY="3463"/>
      <dgm:spPr/>
      <dgm:t>
        <a:bodyPr/>
        <a:lstStyle/>
        <a:p>
          <a:endParaRPr lang="en-US"/>
        </a:p>
      </dgm:t>
    </dgm:pt>
    <dgm:pt modelId="{F86EA97D-A0CF-564F-8D0E-D65D40C5AAC1}" type="pres">
      <dgm:prSet presAssocID="{86045D06-2FBB-DD45-BF50-2E5BBCE9D5DD}" presName="c1text" presStyleLbl="node1" presStyleIdx="0" presStyleCnt="4">
        <dgm:presLayoutVars>
          <dgm:bulletEnabled val="1"/>
        </dgm:presLayoutVars>
      </dgm:prSet>
      <dgm:spPr/>
      <dgm:t>
        <a:bodyPr/>
        <a:lstStyle/>
        <a:p>
          <a:endParaRPr lang="en-US"/>
        </a:p>
      </dgm:t>
    </dgm:pt>
    <dgm:pt modelId="{B3636E2C-E4F0-F349-85AE-589495EEB3D5}" type="pres">
      <dgm:prSet presAssocID="{86045D06-2FBB-DD45-BF50-2E5BBCE9D5DD}" presName="comp2" presStyleCnt="0"/>
      <dgm:spPr/>
    </dgm:pt>
    <dgm:pt modelId="{274EF32F-31A6-7B48-B500-0C52212D84DB}" type="pres">
      <dgm:prSet presAssocID="{86045D06-2FBB-DD45-BF50-2E5BBCE9D5DD}" presName="circle2" presStyleLbl="node1" presStyleIdx="1" presStyleCnt="4" custAng="0" custScaleX="117614" custScaleY="105267" custLinFactNeighborX="0" custLinFactNeighborY="-1399"/>
      <dgm:spPr/>
      <dgm:t>
        <a:bodyPr/>
        <a:lstStyle/>
        <a:p>
          <a:endParaRPr lang="en-US"/>
        </a:p>
      </dgm:t>
    </dgm:pt>
    <dgm:pt modelId="{A03E7680-ED02-C542-B293-A5A22721C4CD}" type="pres">
      <dgm:prSet presAssocID="{86045D06-2FBB-DD45-BF50-2E5BBCE9D5DD}" presName="c2text" presStyleLbl="node1" presStyleIdx="1" presStyleCnt="4">
        <dgm:presLayoutVars>
          <dgm:bulletEnabled val="1"/>
        </dgm:presLayoutVars>
      </dgm:prSet>
      <dgm:spPr/>
      <dgm:t>
        <a:bodyPr/>
        <a:lstStyle/>
        <a:p>
          <a:endParaRPr lang="en-US"/>
        </a:p>
      </dgm:t>
    </dgm:pt>
    <dgm:pt modelId="{1726011E-1D9C-704F-A8FD-D36A538EF03A}" type="pres">
      <dgm:prSet presAssocID="{86045D06-2FBB-DD45-BF50-2E5BBCE9D5DD}" presName="comp3" presStyleCnt="0"/>
      <dgm:spPr/>
    </dgm:pt>
    <dgm:pt modelId="{CCAACDC6-BC72-0243-BDF9-2955C9291130}" type="pres">
      <dgm:prSet presAssocID="{86045D06-2FBB-DD45-BF50-2E5BBCE9D5DD}" presName="circle3" presStyleLbl="node1" presStyleIdx="2" presStyleCnt="4" custScaleX="112013" custScaleY="106585"/>
      <dgm:spPr/>
      <dgm:t>
        <a:bodyPr/>
        <a:lstStyle/>
        <a:p>
          <a:endParaRPr lang="en-US"/>
        </a:p>
      </dgm:t>
    </dgm:pt>
    <dgm:pt modelId="{9A64352F-5A50-F54C-B9B7-86C329C68C76}" type="pres">
      <dgm:prSet presAssocID="{86045D06-2FBB-DD45-BF50-2E5BBCE9D5DD}" presName="c3text" presStyleLbl="node1" presStyleIdx="2" presStyleCnt="4">
        <dgm:presLayoutVars>
          <dgm:bulletEnabled val="1"/>
        </dgm:presLayoutVars>
      </dgm:prSet>
      <dgm:spPr/>
      <dgm:t>
        <a:bodyPr/>
        <a:lstStyle/>
        <a:p>
          <a:endParaRPr lang="en-US"/>
        </a:p>
      </dgm:t>
    </dgm:pt>
    <dgm:pt modelId="{99E4A4E1-4E72-984E-B246-1A551E9A0944}" type="pres">
      <dgm:prSet presAssocID="{86045D06-2FBB-DD45-BF50-2E5BBCE9D5DD}" presName="comp4" presStyleCnt="0"/>
      <dgm:spPr/>
    </dgm:pt>
    <dgm:pt modelId="{54138D45-9EF3-954E-A876-976D8FABA421}" type="pres">
      <dgm:prSet presAssocID="{86045D06-2FBB-DD45-BF50-2E5BBCE9D5DD}" presName="circle4" presStyleLbl="node1" presStyleIdx="3" presStyleCnt="4"/>
      <dgm:spPr/>
      <dgm:t>
        <a:bodyPr/>
        <a:lstStyle/>
        <a:p>
          <a:endParaRPr lang="en-US"/>
        </a:p>
      </dgm:t>
    </dgm:pt>
    <dgm:pt modelId="{6306C8E7-C43A-DF44-88FD-FD02CFB00BCF}" type="pres">
      <dgm:prSet presAssocID="{86045D06-2FBB-DD45-BF50-2E5BBCE9D5DD}" presName="c4text" presStyleLbl="node1" presStyleIdx="3" presStyleCnt="4">
        <dgm:presLayoutVars>
          <dgm:bulletEnabled val="1"/>
        </dgm:presLayoutVars>
      </dgm:prSet>
      <dgm:spPr/>
      <dgm:t>
        <a:bodyPr/>
        <a:lstStyle/>
        <a:p>
          <a:endParaRPr lang="en-US"/>
        </a:p>
      </dgm:t>
    </dgm:pt>
  </dgm:ptLst>
  <dgm:cxnLst>
    <dgm:cxn modelId="{BCEFC296-0C48-5241-8C3F-473B33092072}" srcId="{86045D06-2FBB-DD45-BF50-2E5BBCE9D5DD}" destId="{B6A06D91-888F-EE41-AA00-C94F9FB48147}" srcOrd="0" destOrd="0" parTransId="{AC1AEAC4-DEC1-064B-9DAF-26D2E9EE9243}" sibTransId="{E847EDB6-8C66-1E4B-84D7-8BB4E4477D94}"/>
    <dgm:cxn modelId="{C1B68A0B-E182-C944-A141-E9F357BE7DB1}" srcId="{86045D06-2FBB-DD45-BF50-2E5BBCE9D5DD}" destId="{047C08C6-D2D7-864D-B420-D75F04437366}" srcOrd="1" destOrd="0" parTransId="{B8935C89-0C81-CC47-8AC5-7AC656650A99}" sibTransId="{24BBF815-8D5A-514D-A06C-32772DBECF3C}"/>
    <dgm:cxn modelId="{C81A425D-8675-B342-AC1E-8009C1BCEBE0}" type="presOf" srcId="{047C08C6-D2D7-864D-B420-D75F04437366}" destId="{274EF32F-31A6-7B48-B500-0C52212D84DB}" srcOrd="0" destOrd="0" presId="urn:microsoft.com/office/officeart/2005/8/layout/venn2"/>
    <dgm:cxn modelId="{EFCE2D8B-BE8E-2645-B29D-4A27149DC73A}" type="presOf" srcId="{F86E758C-5F24-E34E-8903-25425D6103B5}" destId="{54138D45-9EF3-954E-A876-976D8FABA421}" srcOrd="0" destOrd="0" presId="urn:microsoft.com/office/officeart/2005/8/layout/venn2"/>
    <dgm:cxn modelId="{40A431EB-2A0E-3748-BD71-51014315622C}" type="presOf" srcId="{86045D06-2FBB-DD45-BF50-2E5BBCE9D5DD}" destId="{2D189C89-D726-ED45-8D9B-F711A5A7914E}" srcOrd="0" destOrd="0" presId="urn:microsoft.com/office/officeart/2005/8/layout/venn2"/>
    <dgm:cxn modelId="{A773C228-6716-AD4E-AF40-4EB44A674F0A}" type="presOf" srcId="{B6A06D91-888F-EE41-AA00-C94F9FB48147}" destId="{F86EA97D-A0CF-564F-8D0E-D65D40C5AAC1}" srcOrd="1" destOrd="0" presId="urn:microsoft.com/office/officeart/2005/8/layout/venn2"/>
    <dgm:cxn modelId="{2FD25D63-837F-9B4D-AA93-EF7AAE94165D}" type="presOf" srcId="{B6A06D91-888F-EE41-AA00-C94F9FB48147}" destId="{3115B214-81B4-B249-BCBB-00CC15FF10FF}" srcOrd="0" destOrd="0" presId="urn:microsoft.com/office/officeart/2005/8/layout/venn2"/>
    <dgm:cxn modelId="{86DD9A3A-8207-7540-8F0B-66948E88B601}" type="presOf" srcId="{F86E758C-5F24-E34E-8903-25425D6103B5}" destId="{6306C8E7-C43A-DF44-88FD-FD02CFB00BCF}" srcOrd="1" destOrd="0" presId="urn:microsoft.com/office/officeart/2005/8/layout/venn2"/>
    <dgm:cxn modelId="{EFE66028-FABA-C04B-B892-7F83B23C1681}" type="presOf" srcId="{2581F3D3-3A71-9F4F-BCDD-E3C82E822CEC}" destId="{9A64352F-5A50-F54C-B9B7-86C329C68C76}" srcOrd="1" destOrd="0" presId="urn:microsoft.com/office/officeart/2005/8/layout/venn2"/>
    <dgm:cxn modelId="{D384CF84-71D2-874F-98ED-9B3AED0FF35F}" srcId="{86045D06-2FBB-DD45-BF50-2E5BBCE9D5DD}" destId="{F86E758C-5F24-E34E-8903-25425D6103B5}" srcOrd="3" destOrd="0" parTransId="{563190E1-CE72-E34B-A206-0F62C616B86E}" sibTransId="{7371032C-7069-BE44-B35E-26F59747E679}"/>
    <dgm:cxn modelId="{98316BCE-B975-E44B-80F8-360687808394}" type="presOf" srcId="{2581F3D3-3A71-9F4F-BCDD-E3C82E822CEC}" destId="{CCAACDC6-BC72-0243-BDF9-2955C9291130}" srcOrd="0" destOrd="0" presId="urn:microsoft.com/office/officeart/2005/8/layout/venn2"/>
    <dgm:cxn modelId="{25B70C0B-6B04-C249-A45E-8C8ACC55CD84}" srcId="{86045D06-2FBB-DD45-BF50-2E5BBCE9D5DD}" destId="{2581F3D3-3A71-9F4F-BCDD-E3C82E822CEC}" srcOrd="2" destOrd="0" parTransId="{4BEC069C-FE55-564B-902B-E26AA972D171}" sibTransId="{ACFC231B-A9F0-074E-B60B-04B9EEC9AA00}"/>
    <dgm:cxn modelId="{58126286-308C-C84D-84AD-E3CC0D3551C2}" type="presOf" srcId="{047C08C6-D2D7-864D-B420-D75F04437366}" destId="{A03E7680-ED02-C542-B293-A5A22721C4CD}" srcOrd="1" destOrd="0" presId="urn:microsoft.com/office/officeart/2005/8/layout/venn2"/>
    <dgm:cxn modelId="{4E5FC19D-8E95-9A48-AA3B-816D6F26CFA4}" type="presParOf" srcId="{2D189C89-D726-ED45-8D9B-F711A5A7914E}" destId="{368EB447-45BD-7C45-BCA4-0A71D02A2815}" srcOrd="0" destOrd="0" presId="urn:microsoft.com/office/officeart/2005/8/layout/venn2"/>
    <dgm:cxn modelId="{AD363684-05CD-EE4C-A1C5-D0AA171B8C8F}" type="presParOf" srcId="{368EB447-45BD-7C45-BCA4-0A71D02A2815}" destId="{3115B214-81B4-B249-BCBB-00CC15FF10FF}" srcOrd="0" destOrd="0" presId="urn:microsoft.com/office/officeart/2005/8/layout/venn2"/>
    <dgm:cxn modelId="{D8138A2B-B0A3-464F-A2C6-D5D44AC11CF6}" type="presParOf" srcId="{368EB447-45BD-7C45-BCA4-0A71D02A2815}" destId="{F86EA97D-A0CF-564F-8D0E-D65D40C5AAC1}" srcOrd="1" destOrd="0" presId="urn:microsoft.com/office/officeart/2005/8/layout/venn2"/>
    <dgm:cxn modelId="{DE4BCA64-7F65-A94B-89D0-6730190B2449}" type="presParOf" srcId="{2D189C89-D726-ED45-8D9B-F711A5A7914E}" destId="{B3636E2C-E4F0-F349-85AE-589495EEB3D5}" srcOrd="1" destOrd="0" presId="urn:microsoft.com/office/officeart/2005/8/layout/venn2"/>
    <dgm:cxn modelId="{D4807D7F-8256-4B4C-B1C7-FFDD27E14059}" type="presParOf" srcId="{B3636E2C-E4F0-F349-85AE-589495EEB3D5}" destId="{274EF32F-31A6-7B48-B500-0C52212D84DB}" srcOrd="0" destOrd="0" presId="urn:microsoft.com/office/officeart/2005/8/layout/venn2"/>
    <dgm:cxn modelId="{5AABA3D4-0FC8-D144-886E-F7316369498B}" type="presParOf" srcId="{B3636E2C-E4F0-F349-85AE-589495EEB3D5}" destId="{A03E7680-ED02-C542-B293-A5A22721C4CD}" srcOrd="1" destOrd="0" presId="urn:microsoft.com/office/officeart/2005/8/layout/venn2"/>
    <dgm:cxn modelId="{CA00C27B-56A0-7947-B2AE-8D4C6D271EF2}" type="presParOf" srcId="{2D189C89-D726-ED45-8D9B-F711A5A7914E}" destId="{1726011E-1D9C-704F-A8FD-D36A538EF03A}" srcOrd="2" destOrd="0" presId="urn:microsoft.com/office/officeart/2005/8/layout/venn2"/>
    <dgm:cxn modelId="{91E087DF-0A99-BC49-9073-8541EB662D5B}" type="presParOf" srcId="{1726011E-1D9C-704F-A8FD-D36A538EF03A}" destId="{CCAACDC6-BC72-0243-BDF9-2955C9291130}" srcOrd="0" destOrd="0" presId="urn:microsoft.com/office/officeart/2005/8/layout/venn2"/>
    <dgm:cxn modelId="{E49A1054-D03C-DE44-B70E-7A1636D31791}" type="presParOf" srcId="{1726011E-1D9C-704F-A8FD-D36A538EF03A}" destId="{9A64352F-5A50-F54C-B9B7-86C329C68C76}" srcOrd="1" destOrd="0" presId="urn:microsoft.com/office/officeart/2005/8/layout/venn2"/>
    <dgm:cxn modelId="{079210FF-809D-7146-BB3B-3A5C28B41075}" type="presParOf" srcId="{2D189C89-D726-ED45-8D9B-F711A5A7914E}" destId="{99E4A4E1-4E72-984E-B246-1A551E9A0944}" srcOrd="3" destOrd="0" presId="urn:microsoft.com/office/officeart/2005/8/layout/venn2"/>
    <dgm:cxn modelId="{DED999F0-A224-C643-828E-27206D3A3B10}" type="presParOf" srcId="{99E4A4E1-4E72-984E-B246-1A551E9A0944}" destId="{54138D45-9EF3-954E-A876-976D8FABA421}" srcOrd="0" destOrd="0" presId="urn:microsoft.com/office/officeart/2005/8/layout/venn2"/>
    <dgm:cxn modelId="{E9B72E6D-3A32-4440-8FA1-94808D43235F}" type="presParOf" srcId="{99E4A4E1-4E72-984E-B246-1A551E9A0944}" destId="{6306C8E7-C43A-DF44-88FD-FD02CFB00BCF}"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9A474D-3529-DE48-BCAD-8E3A6A5C8CEC}" type="datetimeFigureOut">
              <a:rPr lang="en-US" smtClean="0"/>
              <a:t>26.10.19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BBF590-777E-8446-B9FE-5BDE871EDC17}" type="slidenum">
              <a:rPr lang="en-US" smtClean="0"/>
              <a:t>‹#›</a:t>
            </a:fld>
            <a:endParaRPr lang="en-US"/>
          </a:p>
        </p:txBody>
      </p:sp>
    </p:spTree>
    <p:extLst>
      <p:ext uri="{BB962C8B-B14F-4D97-AF65-F5344CB8AC3E}">
        <p14:creationId xmlns:p14="http://schemas.microsoft.com/office/powerpoint/2010/main" val="70534145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 comments]</a:t>
            </a:r>
          </a:p>
          <a:p>
            <a:r>
              <a:rPr lang="en-US" dirty="0"/>
              <a:t>I want to think about the broad issue of the importance of considering context as an essential part of meditative practices, not just something extra added on</a:t>
            </a:r>
          </a:p>
          <a:p>
            <a:endParaRPr lang="en-US" dirty="0"/>
          </a:p>
        </p:txBody>
      </p:sp>
      <p:sp>
        <p:nvSpPr>
          <p:cNvPr id="4" name="Slide Number Placeholder 3"/>
          <p:cNvSpPr>
            <a:spLocks noGrp="1"/>
          </p:cNvSpPr>
          <p:nvPr>
            <p:ph type="sldNum" sz="quarter" idx="10"/>
          </p:nvPr>
        </p:nvSpPr>
        <p:spPr/>
        <p:txBody>
          <a:bodyPr/>
          <a:lstStyle/>
          <a:p>
            <a:fld id="{5DBBF590-777E-8446-B9FE-5BDE871EDC17}" type="slidenum">
              <a:rPr lang="en-US" smtClean="0"/>
              <a:t>1</a:t>
            </a:fld>
            <a:endParaRPr lang="en-US"/>
          </a:p>
        </p:txBody>
      </p:sp>
    </p:spTree>
    <p:extLst>
      <p:ext uri="{BB962C8B-B14F-4D97-AF65-F5344CB8AC3E}">
        <p14:creationId xmlns:p14="http://schemas.microsoft.com/office/powerpoint/2010/main" val="3485590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thinking about the issue began with considering this issue in response to the increasingly dominant ways of thinking about meditation in scientific terminology</a:t>
            </a:r>
          </a:p>
          <a:p>
            <a:r>
              <a:rPr lang="en-US" dirty="0"/>
              <a:t>-Erik Braun and I put together an edited vol. re-emphasizing the importance of humanistic and social thought about meditation, and much of this was about reaffirming the importance of social, cultural, and ethical context when giving an account of meditative practices </a:t>
            </a:r>
          </a:p>
        </p:txBody>
      </p:sp>
      <p:sp>
        <p:nvSpPr>
          <p:cNvPr id="4" name="Slide Number Placeholder 3"/>
          <p:cNvSpPr>
            <a:spLocks noGrp="1"/>
          </p:cNvSpPr>
          <p:nvPr>
            <p:ph type="sldNum" sz="quarter" idx="5"/>
          </p:nvPr>
        </p:nvSpPr>
        <p:spPr/>
        <p:txBody>
          <a:bodyPr/>
          <a:lstStyle/>
          <a:p>
            <a:fld id="{5DBBF590-777E-8446-B9FE-5BDE871EDC17}" type="slidenum">
              <a:rPr lang="en-US" smtClean="0"/>
              <a:t>2</a:t>
            </a:fld>
            <a:endParaRPr lang="en-US"/>
          </a:p>
        </p:txBody>
      </p:sp>
    </p:spTree>
    <p:extLst>
      <p:ext uri="{BB962C8B-B14F-4D97-AF65-F5344CB8AC3E}">
        <p14:creationId xmlns:p14="http://schemas.microsoft.com/office/powerpoint/2010/main" val="329092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suggest that the </a:t>
            </a:r>
            <a:r>
              <a:rPr lang="en-US" b="1" dirty="0"/>
              <a:t>scientific study</a:t>
            </a:r>
            <a:r>
              <a:rPr lang="en-US" dirty="0"/>
              <a:t> of these practices—because of the need to </a:t>
            </a:r>
            <a:r>
              <a:rPr lang="en-US" b="1" dirty="0"/>
              <a:t>operationalize</a:t>
            </a:r>
            <a:r>
              <a:rPr lang="en-US" dirty="0"/>
              <a:t>—often </a:t>
            </a:r>
            <a:r>
              <a:rPr lang="en-US" b="1" dirty="0"/>
              <a:t>neglects</a:t>
            </a:r>
            <a:r>
              <a:rPr lang="en-US" dirty="0"/>
              <a:t> the role of cultural, historical, social, political, religious, ethical context —and that it’s impossible to have an adequate understanding of these practices without the study of these contexts</a:t>
            </a:r>
          </a:p>
          <a:p>
            <a:r>
              <a:rPr lang="en-US" dirty="0"/>
              <a:t>-further, when we think of “context,” we’re often thinking of something “</a:t>
            </a:r>
            <a:r>
              <a:rPr lang="en-US" b="1" dirty="0"/>
              <a:t>extra</a:t>
            </a:r>
            <a:r>
              <a:rPr lang="en-US" dirty="0"/>
              <a:t>,” added to practices and the states of mind that they produce</a:t>
            </a:r>
          </a:p>
          <a:p>
            <a:r>
              <a:rPr lang="en-US" dirty="0"/>
              <a:t>-something that gives different hues and nuances to states of mind that essentially are what they are</a:t>
            </a:r>
          </a:p>
          <a:p>
            <a:r>
              <a:rPr lang="en-US" dirty="0"/>
              <a:t>-in contrast to this view, I want to argue contemplative practices are </a:t>
            </a:r>
            <a:r>
              <a:rPr lang="en-US" b="1" dirty="0"/>
              <a:t>inextricably, systemically intertwined with them</a:t>
            </a:r>
            <a:endParaRPr lang="en-US" dirty="0"/>
          </a:p>
          <a:p>
            <a:r>
              <a:rPr lang="en-US" dirty="0"/>
              <a:t>-people who do contemplative practices are inevitably part of cultures, subcultures who occupy particular places in a society, and their very understanding of what they’re doing when they practice, what their goals are (or why they might say they have no goals), their very understanding of what kind of beings they are in what kind of cosmos – all of this is informed by </a:t>
            </a:r>
            <a:r>
              <a:rPr lang="en-US" b="1" dirty="0"/>
              <a:t>social</a:t>
            </a:r>
            <a:r>
              <a:rPr lang="en-US" dirty="0"/>
              <a:t>, </a:t>
            </a:r>
            <a:r>
              <a:rPr lang="en-US" b="1" dirty="0"/>
              <a:t>cultural</a:t>
            </a:r>
            <a:r>
              <a:rPr lang="en-US" dirty="0"/>
              <a:t>, and </a:t>
            </a:r>
            <a:r>
              <a:rPr lang="en-US" b="1" dirty="0"/>
              <a:t>historical</a:t>
            </a:r>
            <a:r>
              <a:rPr lang="en-US" dirty="0"/>
              <a:t> context and must be understood through </a:t>
            </a:r>
            <a:r>
              <a:rPr lang="en-US" b="1" dirty="0"/>
              <a:t>humanistic and social inquiry</a:t>
            </a:r>
            <a:endParaRPr lang="en-US" dirty="0"/>
          </a:p>
          <a:p>
            <a:endParaRPr lang="en-US" dirty="0"/>
          </a:p>
        </p:txBody>
      </p:sp>
      <p:sp>
        <p:nvSpPr>
          <p:cNvPr id="4" name="Slide Number Placeholder 3"/>
          <p:cNvSpPr>
            <a:spLocks noGrp="1"/>
          </p:cNvSpPr>
          <p:nvPr>
            <p:ph type="sldNum" sz="quarter" idx="10"/>
          </p:nvPr>
        </p:nvSpPr>
        <p:spPr/>
        <p:txBody>
          <a:bodyPr/>
          <a:lstStyle/>
          <a:p>
            <a:fld id="{5DBBF590-777E-8446-B9FE-5BDE871EDC17}" type="slidenum">
              <a:rPr lang="en-US" smtClean="0"/>
              <a:t>3</a:t>
            </a:fld>
            <a:endParaRPr lang="en-US"/>
          </a:p>
        </p:txBody>
      </p:sp>
    </p:spTree>
    <p:extLst>
      <p:ext uri="{BB962C8B-B14F-4D97-AF65-F5344CB8AC3E}">
        <p14:creationId xmlns:p14="http://schemas.microsoft.com/office/powerpoint/2010/main" val="794044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tend to think of contemplative practices as leading to certain </a:t>
            </a:r>
            <a:r>
              <a:rPr lang="en-US" b="1" dirty="0"/>
              <a:t>experiences</a:t>
            </a:r>
            <a:r>
              <a:rPr lang="en-US" dirty="0"/>
              <a:t> or </a:t>
            </a:r>
            <a:r>
              <a:rPr lang="en-US" b="1" dirty="0"/>
              <a:t>internal</a:t>
            </a:r>
            <a:r>
              <a:rPr lang="en-US" dirty="0"/>
              <a:t> </a:t>
            </a:r>
            <a:r>
              <a:rPr lang="en-US" b="1" dirty="0"/>
              <a:t>mental states</a:t>
            </a:r>
            <a:r>
              <a:rPr lang="en-US" dirty="0"/>
              <a:t>, which </a:t>
            </a:r>
            <a:r>
              <a:rPr lang="en-US" b="1" dirty="0"/>
              <a:t>correspond</a:t>
            </a:r>
            <a:r>
              <a:rPr lang="en-US" dirty="0"/>
              <a:t> to certain </a:t>
            </a:r>
            <a:r>
              <a:rPr lang="en-US" b="1" dirty="0"/>
              <a:t>brain states</a:t>
            </a:r>
            <a:r>
              <a:rPr lang="en-US" dirty="0"/>
              <a:t>, which can then be discerned and measured through various </a:t>
            </a:r>
            <a:r>
              <a:rPr lang="en-US" b="1" dirty="0"/>
              <a:t>visualizing technologies </a:t>
            </a:r>
            <a:r>
              <a:rPr lang="en-US" dirty="0"/>
              <a:t>– fMRI, pet scans, etc.</a:t>
            </a:r>
          </a:p>
          <a:p>
            <a:r>
              <a:rPr lang="en-US" dirty="0"/>
              <a:t> </a:t>
            </a:r>
          </a:p>
          <a:p>
            <a:r>
              <a:rPr lang="en-US" dirty="0"/>
              <a:t>So doing </a:t>
            </a:r>
            <a:r>
              <a:rPr lang="en-US" b="1" dirty="0"/>
              <a:t>practice A</a:t>
            </a:r>
            <a:r>
              <a:rPr lang="en-US" dirty="0"/>
              <a:t> creates </a:t>
            </a:r>
            <a:r>
              <a:rPr lang="en-US" b="1" dirty="0"/>
              <a:t>state of mind/brain X</a:t>
            </a:r>
            <a:r>
              <a:rPr lang="en-US" dirty="0"/>
              <a:t>, after which the diligent practitioner will enter the next levels: states of mind Y and Z. </a:t>
            </a:r>
          </a:p>
          <a:p>
            <a:r>
              <a:rPr lang="en-US" dirty="0"/>
              <a:t>-on this model, </a:t>
            </a:r>
            <a:r>
              <a:rPr lang="en-US" b="1" dirty="0"/>
              <a:t>any practitioner </a:t>
            </a:r>
            <a:r>
              <a:rPr lang="en-US" dirty="0"/>
              <a:t>in </a:t>
            </a:r>
            <a:r>
              <a:rPr lang="en-US" b="1" dirty="0"/>
              <a:t>any cultural context </a:t>
            </a:r>
            <a:r>
              <a:rPr lang="en-US" dirty="0"/>
              <a:t>would do a particular practice and </a:t>
            </a:r>
            <a:r>
              <a:rPr lang="en-US" b="1" dirty="0"/>
              <a:t>get the brain </a:t>
            </a:r>
            <a:r>
              <a:rPr lang="en-US" dirty="0"/>
              <a:t>into that particular </a:t>
            </a:r>
            <a:r>
              <a:rPr lang="en-US" b="1" dirty="0"/>
              <a:t>state</a:t>
            </a:r>
          </a:p>
          <a:p>
            <a:r>
              <a:rPr lang="en-US" dirty="0"/>
              <a:t>-and further, we have to operationalize, </a:t>
            </a:r>
            <a:r>
              <a:rPr lang="en-US" b="1" dirty="0"/>
              <a:t>weed out contextual factors </a:t>
            </a:r>
            <a:r>
              <a:rPr lang="en-US" dirty="0"/>
              <a:t>in order to see what the </a:t>
            </a:r>
            <a:r>
              <a:rPr lang="en-US" b="1" dirty="0"/>
              <a:t>bare practice </a:t>
            </a:r>
            <a:r>
              <a:rPr lang="en-US" dirty="0"/>
              <a:t>itself does; what </a:t>
            </a:r>
            <a:r>
              <a:rPr lang="en-US" b="1" dirty="0"/>
              <a:t>experiential state/brain </a:t>
            </a:r>
            <a:r>
              <a:rPr lang="en-US" dirty="0"/>
              <a:t>state it produces</a:t>
            </a:r>
          </a:p>
          <a:p>
            <a:r>
              <a:rPr lang="en-US" dirty="0"/>
              <a:t>The conundrum is that this very process of de-contextualization that scientific rigor demands may itself be distortive of the lived experience of practitioners </a:t>
            </a:r>
          </a:p>
          <a:p>
            <a:endParaRPr lang="en-US" dirty="0"/>
          </a:p>
        </p:txBody>
      </p:sp>
      <p:sp>
        <p:nvSpPr>
          <p:cNvPr id="4" name="Slide Number Placeholder 3"/>
          <p:cNvSpPr>
            <a:spLocks noGrp="1"/>
          </p:cNvSpPr>
          <p:nvPr>
            <p:ph type="sldNum" sz="quarter" idx="10"/>
          </p:nvPr>
        </p:nvSpPr>
        <p:spPr/>
        <p:txBody>
          <a:bodyPr/>
          <a:lstStyle/>
          <a:p>
            <a:fld id="{5DBBF590-777E-8446-B9FE-5BDE871EDC17}" type="slidenum">
              <a:rPr lang="en-US" smtClean="0"/>
              <a:t>4</a:t>
            </a:fld>
            <a:endParaRPr lang="en-US"/>
          </a:p>
        </p:txBody>
      </p:sp>
    </p:spTree>
    <p:extLst>
      <p:ext uri="{BB962C8B-B14F-4D97-AF65-F5344CB8AC3E}">
        <p14:creationId xmlns:p14="http://schemas.microsoft.com/office/powerpoint/2010/main" val="2454446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Instead of conceiving of meditative practices in terms of “</a:t>
            </a:r>
            <a:r>
              <a:rPr lang="en-US" b="1" dirty="0"/>
              <a:t>brain-states</a:t>
            </a:r>
            <a:r>
              <a:rPr lang="en-US" dirty="0"/>
              <a:t>” or </a:t>
            </a:r>
            <a:r>
              <a:rPr lang="en-US" b="1" dirty="0"/>
              <a:t>states of mind</a:t>
            </a:r>
            <a:r>
              <a:rPr lang="en-US" dirty="0"/>
              <a:t> that are the </a:t>
            </a:r>
            <a:r>
              <a:rPr lang="en-US" b="1" dirty="0"/>
              <a:t>same at all times and places</a:t>
            </a:r>
            <a:r>
              <a:rPr lang="en-US" dirty="0"/>
              <a:t>, I suggest seeing them more broadly as </a:t>
            </a:r>
            <a:r>
              <a:rPr lang="en-US" b="1" dirty="0"/>
              <a:t>technologies of self-cultivation</a:t>
            </a:r>
            <a:r>
              <a:rPr lang="en-US" dirty="0"/>
              <a:t> or self-transformation that aim at creating particular ways of being in the world – or more specifically </a:t>
            </a:r>
            <a:r>
              <a:rPr lang="en-US" b="1" i="1" dirty="0"/>
              <a:t>a</a:t>
            </a:r>
            <a:r>
              <a:rPr lang="en-US" b="1" dirty="0"/>
              <a:t> </a:t>
            </a:r>
            <a:r>
              <a:rPr lang="en-US" dirty="0"/>
              <a:t>world, a lifeworld.</a:t>
            </a:r>
          </a:p>
          <a:p>
            <a:r>
              <a:rPr lang="en-US" dirty="0"/>
              <a:t> </a:t>
            </a:r>
          </a:p>
          <a:p>
            <a:r>
              <a:rPr lang="en-US" dirty="0"/>
              <a:t>-“world” in the phenomenological sense of a “</a:t>
            </a:r>
            <a:r>
              <a:rPr lang="en-US" b="1" dirty="0" err="1"/>
              <a:t>lifeworld</a:t>
            </a:r>
            <a:r>
              <a:rPr lang="en-US" dirty="0"/>
              <a:t>” (</a:t>
            </a:r>
            <a:r>
              <a:rPr lang="en-US" i="1" dirty="0" err="1"/>
              <a:t>lebensweld</a:t>
            </a:r>
            <a:r>
              <a:rPr lang="en-US" dirty="0"/>
              <a:t>), not as a </a:t>
            </a:r>
            <a:r>
              <a:rPr lang="en-US" b="1" dirty="0"/>
              <a:t>location</a:t>
            </a:r>
            <a:r>
              <a:rPr lang="en-US" dirty="0"/>
              <a:t> or set of </a:t>
            </a:r>
            <a:r>
              <a:rPr lang="en-US" b="1" dirty="0"/>
              <a:t>physical entities </a:t>
            </a:r>
            <a:r>
              <a:rPr lang="en-US" dirty="0"/>
              <a:t>but our </a:t>
            </a:r>
            <a:r>
              <a:rPr lang="en-US" b="1" dirty="0"/>
              <a:t>primary lived experience </a:t>
            </a:r>
            <a:r>
              <a:rPr lang="en-US" dirty="0"/>
              <a:t>of our world.  “World” in this sense is not the world of molecules, electrons, and quarks.  It is rather the world of things that are charged with meaning, feeling, significance—much of it supplied by a particular social and cultural context. </a:t>
            </a:r>
          </a:p>
          <a:p>
            <a:endParaRPr lang="en-US" dirty="0"/>
          </a:p>
        </p:txBody>
      </p:sp>
      <p:sp>
        <p:nvSpPr>
          <p:cNvPr id="4" name="Slide Number Placeholder 3"/>
          <p:cNvSpPr>
            <a:spLocks noGrp="1"/>
          </p:cNvSpPr>
          <p:nvPr>
            <p:ph type="sldNum" sz="quarter" idx="10"/>
          </p:nvPr>
        </p:nvSpPr>
        <p:spPr/>
        <p:txBody>
          <a:bodyPr/>
          <a:lstStyle/>
          <a:p>
            <a:fld id="{5DBBF590-777E-8446-B9FE-5BDE871EDC17}" type="slidenum">
              <a:rPr lang="en-US" smtClean="0"/>
              <a:t>5</a:t>
            </a:fld>
            <a:endParaRPr lang="en-US"/>
          </a:p>
        </p:txBody>
      </p:sp>
    </p:spTree>
    <p:extLst>
      <p:ext uri="{BB962C8B-B14F-4D97-AF65-F5344CB8AC3E}">
        <p14:creationId xmlns:p14="http://schemas.microsoft.com/office/powerpoint/2010/main" val="1165441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imaginary (</a:t>
            </a:r>
            <a:r>
              <a:rPr lang="en-US" i="1" dirty="0" err="1"/>
              <a:t>imaginaire</a:t>
            </a:r>
            <a:r>
              <a:rPr lang="en-US" dirty="0"/>
              <a:t>) (Charles Taylor) In the broadest sense, the background of an </a:t>
            </a:r>
            <a:r>
              <a:rPr lang="en-US" dirty="0" err="1"/>
              <a:t>intersubjectively</a:t>
            </a:r>
            <a:r>
              <a:rPr lang="en-US" dirty="0"/>
              <a:t> shared </a:t>
            </a:r>
            <a:r>
              <a:rPr lang="en-US" dirty="0" err="1"/>
              <a:t>lifeworld</a:t>
            </a:r>
            <a:r>
              <a:rPr lang="en-US" dirty="0"/>
              <a:t>.</a:t>
            </a:r>
          </a:p>
          <a:p>
            <a:r>
              <a:rPr lang="en-US" dirty="0"/>
              <a:t> </a:t>
            </a:r>
          </a:p>
          <a:p>
            <a:r>
              <a:rPr lang="en-US" dirty="0"/>
              <a:t>Nested contexts:</a:t>
            </a:r>
          </a:p>
          <a:p>
            <a:r>
              <a:rPr lang="en-US" dirty="0"/>
              <a:t>1.  </a:t>
            </a:r>
            <a:r>
              <a:rPr lang="en-US" b="1" dirty="0"/>
              <a:t>Immediate context</a:t>
            </a:r>
            <a:r>
              <a:rPr lang="en-US" dirty="0"/>
              <a:t> in which </a:t>
            </a:r>
            <a:r>
              <a:rPr lang="en-US" b="1" dirty="0"/>
              <a:t>meditation</a:t>
            </a:r>
            <a:r>
              <a:rPr lang="en-US" dirty="0"/>
              <a:t> is done</a:t>
            </a:r>
          </a:p>
          <a:p>
            <a:r>
              <a:rPr lang="en-US" b="1" dirty="0"/>
              <a:t>Explicit ideas</a:t>
            </a:r>
            <a:r>
              <a:rPr lang="en-US" dirty="0"/>
              <a:t> that inform what one is actually doing when one does a particular practice; </a:t>
            </a:r>
            <a:r>
              <a:rPr lang="en-US" b="1" dirty="0"/>
              <a:t>why one does it</a:t>
            </a:r>
            <a:r>
              <a:rPr lang="en-US" dirty="0"/>
              <a:t>; explicit </a:t>
            </a:r>
            <a:r>
              <a:rPr lang="en-US" b="1" dirty="0"/>
              <a:t>philosophical</a:t>
            </a:r>
            <a:r>
              <a:rPr lang="en-US" dirty="0"/>
              <a:t> or </a:t>
            </a:r>
            <a:r>
              <a:rPr lang="en-US" b="1" dirty="0"/>
              <a:t>religious</a:t>
            </a:r>
            <a:r>
              <a:rPr lang="en-US" dirty="0"/>
              <a:t> </a:t>
            </a:r>
            <a:r>
              <a:rPr lang="en-US" b="1" dirty="0"/>
              <a:t>context</a:t>
            </a:r>
            <a:r>
              <a:rPr lang="en-US" dirty="0"/>
              <a:t>, the </a:t>
            </a:r>
            <a:r>
              <a:rPr lang="en-US" b="1" dirty="0"/>
              <a:t>values</a:t>
            </a:r>
            <a:r>
              <a:rPr lang="en-US" dirty="0"/>
              <a:t> inherent in it, the </a:t>
            </a:r>
            <a:r>
              <a:rPr lang="en-US" b="1" dirty="0"/>
              <a:t>ethical judgments</a:t>
            </a:r>
            <a:r>
              <a:rPr lang="en-US" dirty="0"/>
              <a:t>; what constitutes </a:t>
            </a:r>
            <a:r>
              <a:rPr lang="en-US" b="1" dirty="0"/>
              <a:t>success</a:t>
            </a:r>
            <a:r>
              <a:rPr lang="en-US" dirty="0"/>
              <a:t>, </a:t>
            </a:r>
            <a:r>
              <a:rPr lang="en-US" b="1" dirty="0"/>
              <a:t>failure</a:t>
            </a:r>
            <a:r>
              <a:rPr lang="en-US" dirty="0"/>
              <a:t>, </a:t>
            </a:r>
            <a:r>
              <a:rPr lang="en-US" b="1" dirty="0"/>
              <a:t>progress</a:t>
            </a:r>
            <a:endParaRPr lang="en-US" dirty="0"/>
          </a:p>
          <a:p>
            <a:r>
              <a:rPr lang="en-US" dirty="0"/>
              <a:t> </a:t>
            </a:r>
          </a:p>
          <a:p>
            <a:r>
              <a:rPr lang="en-US" dirty="0"/>
              <a:t>2.  Another element of social imaginary</a:t>
            </a:r>
          </a:p>
          <a:p>
            <a:r>
              <a:rPr lang="en-US" dirty="0"/>
              <a:t>It is constituted by a </a:t>
            </a:r>
            <a:r>
              <a:rPr lang="en-US" b="1" dirty="0"/>
              <a:t>repertoire</a:t>
            </a:r>
            <a:r>
              <a:rPr lang="en-US" dirty="0"/>
              <a:t> of </a:t>
            </a:r>
            <a:r>
              <a:rPr lang="en-US" b="1" dirty="0"/>
              <a:t>concepts</a:t>
            </a:r>
            <a:r>
              <a:rPr lang="en-US" dirty="0"/>
              <a:t>, </a:t>
            </a:r>
            <a:r>
              <a:rPr lang="en-US" b="1" dirty="0"/>
              <a:t>attitudes</a:t>
            </a:r>
            <a:r>
              <a:rPr lang="en-US" dirty="0"/>
              <a:t>, social practices, customs, </a:t>
            </a:r>
            <a:r>
              <a:rPr lang="en-US" b="1" dirty="0"/>
              <a:t>ethical dispositions</a:t>
            </a:r>
            <a:r>
              <a:rPr lang="en-US" dirty="0"/>
              <a:t>, power relations.  It determines what is </a:t>
            </a:r>
            <a:r>
              <a:rPr lang="en-US" b="1" dirty="0"/>
              <a:t>normative</a:t>
            </a:r>
            <a:r>
              <a:rPr lang="en-US" dirty="0"/>
              <a:t>, what </a:t>
            </a:r>
            <a:r>
              <a:rPr lang="en-US" b="1" dirty="0"/>
              <a:t>is taken for granted</a:t>
            </a:r>
            <a:r>
              <a:rPr lang="en-US" dirty="0"/>
              <a:t>, what </a:t>
            </a:r>
            <a:r>
              <a:rPr lang="en-US" b="1" dirty="0"/>
              <a:t>goes without saying</a:t>
            </a:r>
            <a:r>
              <a:rPr lang="en-US" dirty="0"/>
              <a:t>—one’s </a:t>
            </a:r>
            <a:r>
              <a:rPr lang="en-US" b="1" dirty="0"/>
              <a:t>default intuitions</a:t>
            </a:r>
            <a:r>
              <a:rPr lang="en-US" dirty="0"/>
              <a:t>.</a:t>
            </a:r>
          </a:p>
          <a:p>
            <a:r>
              <a:rPr lang="en-US" dirty="0"/>
              <a:t>3.  </a:t>
            </a:r>
            <a:r>
              <a:rPr lang="en-US" b="1" dirty="0"/>
              <a:t>Social</a:t>
            </a:r>
            <a:r>
              <a:rPr lang="en-US" dirty="0"/>
              <a:t> and </a:t>
            </a:r>
            <a:r>
              <a:rPr lang="en-US" b="1" dirty="0"/>
              <a:t>political structures,</a:t>
            </a:r>
            <a:r>
              <a:rPr lang="en-US" dirty="0"/>
              <a:t> structures of </a:t>
            </a:r>
            <a:r>
              <a:rPr lang="en-US" b="1" dirty="0"/>
              <a:t>authority</a:t>
            </a:r>
            <a:r>
              <a:rPr lang="en-US" dirty="0"/>
              <a:t> (democracy, caste system); wealth, poverty</a:t>
            </a:r>
          </a:p>
          <a:p>
            <a:r>
              <a:rPr lang="en-US" dirty="0"/>
              <a:t>4.  But I would extend it to a </a:t>
            </a:r>
            <a:r>
              <a:rPr lang="en-US" b="1" dirty="0"/>
              <a:t>cosmological</a:t>
            </a:r>
            <a:r>
              <a:rPr lang="en-US" dirty="0"/>
              <a:t> context as well—how one imagines one’s place in the world in the widest possible sense.  </a:t>
            </a:r>
          </a:p>
          <a:p>
            <a:r>
              <a:rPr lang="en-US" dirty="0"/>
              <a:t> </a:t>
            </a:r>
          </a:p>
          <a:p>
            <a:r>
              <a:rPr lang="en-US" dirty="0"/>
              <a:t>So </a:t>
            </a:r>
            <a:r>
              <a:rPr lang="en-US" b="1" dirty="0"/>
              <a:t>even</a:t>
            </a:r>
            <a:r>
              <a:rPr lang="en-US" dirty="0"/>
              <a:t> with the </a:t>
            </a:r>
            <a:r>
              <a:rPr lang="en-US" b="1" dirty="0"/>
              <a:t>simplest</a:t>
            </a:r>
            <a:r>
              <a:rPr lang="en-US" dirty="0"/>
              <a:t> of practices, like </a:t>
            </a:r>
            <a:r>
              <a:rPr lang="en-US" b="1" dirty="0"/>
              <a:t>breath awareness</a:t>
            </a:r>
            <a:r>
              <a:rPr lang="en-US" dirty="0"/>
              <a:t>, we have to consider </a:t>
            </a:r>
            <a:r>
              <a:rPr lang="en-US" b="1" dirty="0"/>
              <a:t>not</a:t>
            </a:r>
            <a:r>
              <a:rPr lang="en-US" dirty="0"/>
              <a:t> just </a:t>
            </a:r>
            <a:r>
              <a:rPr lang="en-US" b="1" dirty="0"/>
              <a:t>how these practices work</a:t>
            </a:r>
            <a:r>
              <a:rPr lang="en-US" dirty="0"/>
              <a:t> on the level of </a:t>
            </a:r>
            <a:r>
              <a:rPr lang="en-US" b="1" dirty="0"/>
              <a:t>universal physiological structure and function</a:t>
            </a:r>
            <a:r>
              <a:rPr lang="en-US" dirty="0"/>
              <a:t>, but also the </a:t>
            </a:r>
            <a:r>
              <a:rPr lang="en-US" b="1" dirty="0"/>
              <a:t>work that these practices</a:t>
            </a:r>
            <a:r>
              <a:rPr lang="en-US" dirty="0"/>
              <a:t> </a:t>
            </a:r>
            <a:r>
              <a:rPr lang="en-US" b="1" i="1" dirty="0"/>
              <a:t>do</a:t>
            </a:r>
            <a:r>
              <a:rPr lang="en-US" dirty="0"/>
              <a:t> in the </a:t>
            </a:r>
            <a:r>
              <a:rPr lang="en-US" b="1" dirty="0"/>
              <a:t>social imaginary</a:t>
            </a:r>
            <a:r>
              <a:rPr lang="en-US" dirty="0"/>
              <a:t> of practitioners</a:t>
            </a:r>
          </a:p>
          <a:p>
            <a:endParaRPr lang="en-US" dirty="0"/>
          </a:p>
        </p:txBody>
      </p:sp>
      <p:sp>
        <p:nvSpPr>
          <p:cNvPr id="4" name="Slide Number Placeholder 3"/>
          <p:cNvSpPr>
            <a:spLocks noGrp="1"/>
          </p:cNvSpPr>
          <p:nvPr>
            <p:ph type="sldNum" sz="quarter" idx="10"/>
          </p:nvPr>
        </p:nvSpPr>
        <p:spPr/>
        <p:txBody>
          <a:bodyPr/>
          <a:lstStyle/>
          <a:p>
            <a:fld id="{5DBBF590-777E-8446-B9FE-5BDE871EDC17}" type="slidenum">
              <a:rPr lang="en-US" smtClean="0"/>
              <a:t>6</a:t>
            </a:fld>
            <a:endParaRPr lang="en-US"/>
          </a:p>
        </p:txBody>
      </p:sp>
    </p:spTree>
    <p:extLst>
      <p:ext uri="{BB962C8B-B14F-4D97-AF65-F5344CB8AC3E}">
        <p14:creationId xmlns:p14="http://schemas.microsoft.com/office/powerpoint/2010/main" val="9587100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Examples:</a:t>
            </a:r>
          </a:p>
          <a:p>
            <a:r>
              <a:rPr lang="en-US" b="1" dirty="0"/>
              <a:t>Contemporary </a:t>
            </a:r>
            <a:r>
              <a:rPr lang="en-US" b="1" dirty="0" err="1"/>
              <a:t>Vipassana</a:t>
            </a:r>
            <a:r>
              <a:rPr lang="en-US" b="1" dirty="0"/>
              <a:t> practitioner</a:t>
            </a:r>
          </a:p>
          <a:p>
            <a:r>
              <a:rPr lang="en-US" dirty="0"/>
              <a:t>Let’s say she is an educated, white,  </a:t>
            </a:r>
            <a:r>
              <a:rPr lang="en-US" b="1" dirty="0"/>
              <a:t>middle-class businesswoman </a:t>
            </a:r>
            <a:r>
              <a:rPr lang="en-US" dirty="0"/>
              <a:t>who earns a </a:t>
            </a:r>
            <a:r>
              <a:rPr lang="en-US" b="1" dirty="0"/>
              <a:t>comfortable living </a:t>
            </a:r>
            <a:r>
              <a:rPr lang="en-US" dirty="0"/>
              <a:t>and lives with her </a:t>
            </a:r>
            <a:r>
              <a:rPr lang="en-US" b="1" dirty="0"/>
              <a:t>husband</a:t>
            </a:r>
            <a:r>
              <a:rPr lang="en-US" dirty="0"/>
              <a:t> and </a:t>
            </a:r>
            <a:r>
              <a:rPr lang="en-US" b="1" dirty="0"/>
              <a:t>children</a:t>
            </a:r>
            <a:r>
              <a:rPr lang="en-US" dirty="0"/>
              <a:t>. </a:t>
            </a:r>
          </a:p>
          <a:p>
            <a:r>
              <a:rPr lang="en-US" dirty="0"/>
              <a:t>-meditates nearly every day, and attempts to maintain mindfulness throughout her daily activities. </a:t>
            </a:r>
          </a:p>
          <a:p>
            <a:pPr marL="171450" indent="-171450">
              <a:buFontTx/>
              <a:buChar char="-"/>
            </a:pPr>
            <a:r>
              <a:rPr lang="en-US" dirty="0"/>
              <a:t>describes her practice as </a:t>
            </a:r>
            <a:r>
              <a:rPr lang="en-US" b="1" dirty="0"/>
              <a:t>“spiritual</a:t>
            </a:r>
            <a:r>
              <a:rPr lang="en-US" dirty="0"/>
              <a:t>” not religious, but also good for her </a:t>
            </a:r>
            <a:r>
              <a:rPr lang="en-US" b="1" dirty="0"/>
              <a:t>physical</a:t>
            </a:r>
            <a:r>
              <a:rPr lang="en-US" dirty="0"/>
              <a:t> and </a:t>
            </a:r>
            <a:r>
              <a:rPr lang="en-US" b="1" dirty="0"/>
              <a:t>mental</a:t>
            </a:r>
            <a:r>
              <a:rPr lang="en-US" dirty="0"/>
              <a:t> </a:t>
            </a:r>
            <a:r>
              <a:rPr lang="en-US" b="1" dirty="0"/>
              <a:t>health</a:t>
            </a:r>
            <a:r>
              <a:rPr lang="en-US" dirty="0"/>
              <a:t>.  </a:t>
            </a:r>
            <a:r>
              <a:rPr lang="en-US" b="1" dirty="0"/>
              <a:t>She eats mindfully </a:t>
            </a:r>
            <a:r>
              <a:rPr lang="en-US" dirty="0"/>
              <a:t>in order to </a:t>
            </a:r>
            <a:r>
              <a:rPr lang="en-US" b="1" dirty="0"/>
              <a:t>appreciate</a:t>
            </a:r>
            <a:r>
              <a:rPr lang="en-US" dirty="0"/>
              <a:t> her meals more fully is </a:t>
            </a:r>
            <a:r>
              <a:rPr lang="en-US" b="1" dirty="0"/>
              <a:t>selective</a:t>
            </a:r>
            <a:r>
              <a:rPr lang="en-US" dirty="0"/>
              <a:t> with her foods.  </a:t>
            </a:r>
          </a:p>
          <a:p>
            <a:pPr marL="171450" indent="-171450">
              <a:buFontTx/>
              <a:buChar char="-"/>
            </a:pPr>
            <a:r>
              <a:rPr lang="en-US" dirty="0"/>
              <a:t>-view of the world is informed </a:t>
            </a:r>
            <a:r>
              <a:rPr lang="en-US" b="1" dirty="0"/>
              <a:t>by modern science</a:t>
            </a:r>
            <a:r>
              <a:rPr lang="en-US" dirty="0"/>
              <a:t> and has little room for </a:t>
            </a:r>
            <a:r>
              <a:rPr lang="en-US" b="1" dirty="0"/>
              <a:t>supernatural beings, miracles, heavens, or hells</a:t>
            </a:r>
            <a:r>
              <a:rPr lang="en-US" dirty="0"/>
              <a:t>.  She is </a:t>
            </a:r>
            <a:r>
              <a:rPr lang="en-US" b="1" dirty="0"/>
              <a:t>encouraged</a:t>
            </a:r>
            <a:r>
              <a:rPr lang="en-US" dirty="0"/>
              <a:t> in her practice by studies that suggest that it </a:t>
            </a:r>
            <a:r>
              <a:rPr lang="en-US" b="1" dirty="0"/>
              <a:t>will change her brain </a:t>
            </a:r>
            <a:r>
              <a:rPr lang="en-US" dirty="0"/>
              <a:t>in ways that will </a:t>
            </a:r>
            <a:r>
              <a:rPr lang="en-US" b="1" dirty="0"/>
              <a:t>improve her performance </a:t>
            </a:r>
            <a:r>
              <a:rPr lang="en-US" dirty="0"/>
              <a:t>in many areas of her life.  Her practice eases the </a:t>
            </a:r>
            <a:r>
              <a:rPr lang="en-US" b="1" dirty="0"/>
              <a:t>anxieties</a:t>
            </a:r>
            <a:r>
              <a:rPr lang="en-US" dirty="0"/>
              <a:t> of her </a:t>
            </a:r>
            <a:r>
              <a:rPr lang="en-US" b="1" dirty="0"/>
              <a:t>hectic</a:t>
            </a:r>
            <a:r>
              <a:rPr lang="en-US" dirty="0"/>
              <a:t> life of negotiating a frenetic work schedule and family obligations.  It makes her more patient with her children, more compassionate with her coworkers, more </a:t>
            </a:r>
            <a:r>
              <a:rPr lang="en-US" b="1" dirty="0"/>
              <a:t>focused </a:t>
            </a:r>
            <a:r>
              <a:rPr lang="en-US" dirty="0"/>
              <a:t>in performing her many tasks, </a:t>
            </a:r>
            <a:r>
              <a:rPr lang="en-US" b="1" dirty="0"/>
              <a:t>clearer-minded </a:t>
            </a:r>
            <a:r>
              <a:rPr lang="en-US" dirty="0"/>
              <a:t>with regard to personal problems, and less likely to be overwhelmed by negative emotions.  Meditation helps her to focus on the present and not dwell on the past or obsess about the future.  She also likes </a:t>
            </a:r>
            <a:r>
              <a:rPr lang="en-US" b="1" dirty="0"/>
              <a:t>theatre</a:t>
            </a:r>
            <a:r>
              <a:rPr lang="en-US" dirty="0"/>
              <a:t> and </a:t>
            </a:r>
            <a:r>
              <a:rPr lang="en-US" b="1" dirty="0"/>
              <a:t>music</a:t>
            </a:r>
            <a:r>
              <a:rPr lang="en-US" dirty="0"/>
              <a:t>, which she considers integral parts of her spiritual life.</a:t>
            </a:r>
            <a:r>
              <a:rPr lang="en-US" dirty="0">
                <a:effectLst/>
              </a:rPr>
              <a:t> [notice the </a:t>
            </a:r>
            <a:r>
              <a:rPr lang="en-US" b="1" dirty="0">
                <a:effectLst/>
              </a:rPr>
              <a:t>ethical direction </a:t>
            </a:r>
            <a:r>
              <a:rPr lang="en-US" dirty="0">
                <a:effectLst/>
              </a:rPr>
              <a:t>here: toward </a:t>
            </a:r>
            <a:r>
              <a:rPr lang="en-US" b="1" dirty="0">
                <a:effectLst/>
              </a:rPr>
              <a:t>family</a:t>
            </a:r>
            <a:r>
              <a:rPr lang="en-US" dirty="0">
                <a:effectLst/>
              </a:rPr>
              <a:t>, </a:t>
            </a:r>
            <a:r>
              <a:rPr lang="en-US" b="1" dirty="0">
                <a:effectLst/>
              </a:rPr>
              <a:t>work</a:t>
            </a:r>
            <a:r>
              <a:rPr lang="en-US" dirty="0">
                <a:effectLst/>
              </a:rPr>
              <a:t>, </a:t>
            </a:r>
            <a:r>
              <a:rPr lang="en-US" b="1" dirty="0">
                <a:effectLst/>
              </a:rPr>
              <a:t>aesthetic enjoyment</a:t>
            </a:r>
            <a:r>
              <a:rPr lang="en-US" dirty="0">
                <a:effectLst/>
              </a:rPr>
              <a:t>, </a:t>
            </a:r>
            <a:r>
              <a:rPr lang="en-US" dirty="0" err="1">
                <a:effectLst/>
              </a:rPr>
              <a:t>etc</a:t>
            </a:r>
            <a:r>
              <a:rPr lang="en-US" dirty="0">
                <a:effectLst/>
              </a:rPr>
              <a:t>]</a:t>
            </a:r>
            <a:endParaRPr lang="en-US" dirty="0"/>
          </a:p>
        </p:txBody>
      </p:sp>
      <p:sp>
        <p:nvSpPr>
          <p:cNvPr id="4" name="Slide Number Placeholder 3"/>
          <p:cNvSpPr>
            <a:spLocks noGrp="1"/>
          </p:cNvSpPr>
          <p:nvPr>
            <p:ph type="sldNum" sz="quarter" idx="10"/>
          </p:nvPr>
        </p:nvSpPr>
        <p:spPr/>
        <p:txBody>
          <a:bodyPr/>
          <a:lstStyle/>
          <a:p>
            <a:fld id="{5DBBF590-777E-8446-B9FE-5BDE871EDC17}" type="slidenum">
              <a:rPr lang="en-US" smtClean="0"/>
              <a:t>7</a:t>
            </a:fld>
            <a:endParaRPr lang="en-US"/>
          </a:p>
        </p:txBody>
      </p:sp>
    </p:spTree>
    <p:extLst>
      <p:ext uri="{BB962C8B-B14F-4D97-AF65-F5344CB8AC3E}">
        <p14:creationId xmlns:p14="http://schemas.microsoft.com/office/powerpoint/2010/main" val="2575596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Ancient Buddhist monk.  </a:t>
            </a:r>
            <a:r>
              <a:rPr lang="en-US" dirty="0"/>
              <a:t>First few centuries of Buddhist movement</a:t>
            </a:r>
          </a:p>
          <a:p>
            <a:r>
              <a:rPr lang="en-US" dirty="0"/>
              <a:t>Folks like these invented meditation</a:t>
            </a:r>
          </a:p>
          <a:p>
            <a:endParaRPr lang="en-US" dirty="0"/>
          </a:p>
          <a:p>
            <a:r>
              <a:rPr lang="en-US" dirty="0"/>
              <a:t>part of </a:t>
            </a:r>
            <a:r>
              <a:rPr lang="en-US" b="1" dirty="0"/>
              <a:t>a radical counter-cultural movement </a:t>
            </a:r>
            <a:r>
              <a:rPr lang="en-US" dirty="0"/>
              <a:t>in ancient India that has rejected the </a:t>
            </a:r>
            <a:r>
              <a:rPr lang="en-US" b="1" dirty="0"/>
              <a:t>dominant values </a:t>
            </a:r>
            <a:r>
              <a:rPr lang="en-US" dirty="0"/>
              <a:t>of his culture: [the importance of family and lineage, caste, accumulation of wealth &amp; possessions, coaxing the gods to grant a happy life through ritual sacrifice]</a:t>
            </a:r>
          </a:p>
          <a:p>
            <a:r>
              <a:rPr lang="en-US" dirty="0"/>
              <a:t>- left mainstream society; renounced </a:t>
            </a:r>
            <a:r>
              <a:rPr lang="en-US" b="1" dirty="0"/>
              <a:t>family</a:t>
            </a:r>
            <a:r>
              <a:rPr lang="en-US" dirty="0"/>
              <a:t>, </a:t>
            </a:r>
            <a:r>
              <a:rPr lang="en-US" b="1" dirty="0"/>
              <a:t>name</a:t>
            </a:r>
            <a:r>
              <a:rPr lang="en-US" dirty="0"/>
              <a:t>, </a:t>
            </a:r>
            <a:r>
              <a:rPr lang="en-US" b="1" dirty="0"/>
              <a:t>social</a:t>
            </a:r>
            <a:r>
              <a:rPr lang="en-US" dirty="0"/>
              <a:t> </a:t>
            </a:r>
            <a:r>
              <a:rPr lang="en-US" b="1" dirty="0"/>
              <a:t>position</a:t>
            </a:r>
            <a:r>
              <a:rPr lang="en-US" dirty="0"/>
              <a:t>, </a:t>
            </a:r>
            <a:r>
              <a:rPr lang="en-US" b="1" dirty="0"/>
              <a:t>begs</a:t>
            </a:r>
            <a:r>
              <a:rPr lang="en-US" dirty="0"/>
              <a:t> for food; abandoned all </a:t>
            </a:r>
            <a:r>
              <a:rPr lang="en-US" b="1" dirty="0"/>
              <a:t>possessions</a:t>
            </a:r>
          </a:p>
          <a:p>
            <a:r>
              <a:rPr lang="en-US" dirty="0"/>
              <a:t>- </a:t>
            </a:r>
            <a:r>
              <a:rPr lang="en-US" b="1" dirty="0"/>
              <a:t>on guard </a:t>
            </a:r>
            <a:r>
              <a:rPr lang="en-US" dirty="0"/>
              <a:t>against longing to return to the love of his parents and siblings.</a:t>
            </a:r>
          </a:p>
          <a:p>
            <a:r>
              <a:rPr lang="en-US" dirty="0"/>
              <a:t>-he </a:t>
            </a:r>
            <a:r>
              <a:rPr lang="en-US" b="1" dirty="0"/>
              <a:t>eats mindfully</a:t>
            </a:r>
            <a:r>
              <a:rPr lang="en-US" dirty="0"/>
              <a:t>, but not to appreciate the subtle textures and flavors of his food but rather to break the spell of craving for superficial pleasures – he is encouraged, in fact, not to prefer one food over another or to indulge in too more than necessary to keep the body functioning</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5DBBF590-777E-8446-B9FE-5BDE871EDC17}" type="slidenum">
              <a:rPr lang="en-US" smtClean="0"/>
              <a:t>8</a:t>
            </a:fld>
            <a:endParaRPr lang="en-US"/>
          </a:p>
        </p:txBody>
      </p:sp>
    </p:spTree>
    <p:extLst>
      <p:ext uri="{BB962C8B-B14F-4D97-AF65-F5344CB8AC3E}">
        <p14:creationId xmlns:p14="http://schemas.microsoft.com/office/powerpoint/2010/main" val="899551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 cosmos includes many </a:t>
            </a:r>
            <a:r>
              <a:rPr lang="en-US" b="1" dirty="0"/>
              <a:t>unseen beings</a:t>
            </a:r>
            <a:r>
              <a:rPr lang="en-US" dirty="0"/>
              <a:t>—gods, demons, hungry ghosts—and levels of the world where they dwell—heavens, hells, all on a mandala-shaped flat world</a:t>
            </a:r>
            <a:r>
              <a:rPr lang="en-US" dirty="0">
                <a:effectLst/>
              </a:rPr>
              <a:t> </a:t>
            </a:r>
            <a:endParaRPr lang="en-US" dirty="0"/>
          </a:p>
        </p:txBody>
      </p:sp>
      <p:sp>
        <p:nvSpPr>
          <p:cNvPr id="4" name="Slide Number Placeholder 3"/>
          <p:cNvSpPr>
            <a:spLocks noGrp="1"/>
          </p:cNvSpPr>
          <p:nvPr>
            <p:ph type="sldNum" sz="quarter" idx="10"/>
          </p:nvPr>
        </p:nvSpPr>
        <p:spPr/>
        <p:txBody>
          <a:bodyPr/>
          <a:lstStyle/>
          <a:p>
            <a:fld id="{5DBBF590-777E-8446-B9FE-5BDE871EDC17}" type="slidenum">
              <a:rPr lang="en-US" smtClean="0"/>
              <a:t>9</a:t>
            </a:fld>
            <a:endParaRPr lang="en-US"/>
          </a:p>
        </p:txBody>
      </p:sp>
    </p:spTree>
    <p:extLst>
      <p:ext uri="{BB962C8B-B14F-4D97-AF65-F5344CB8AC3E}">
        <p14:creationId xmlns:p14="http://schemas.microsoft.com/office/powerpoint/2010/main" val="504533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he does meditation, he’s not doing it to </a:t>
            </a:r>
            <a:r>
              <a:rPr lang="en-US" b="1" dirty="0"/>
              <a:t>function better </a:t>
            </a:r>
            <a:r>
              <a:rPr lang="en-US" dirty="0"/>
              <a:t>at </a:t>
            </a:r>
            <a:r>
              <a:rPr lang="en-US" b="1" dirty="0"/>
              <a:t>various worldly activities</a:t>
            </a:r>
            <a:r>
              <a:rPr lang="en-US" dirty="0"/>
              <a:t>; he does it ultimately in order to </a:t>
            </a:r>
            <a:r>
              <a:rPr lang="en-US" b="1" dirty="0"/>
              <a:t>transcend</a:t>
            </a:r>
            <a:r>
              <a:rPr lang="en-US" dirty="0"/>
              <a:t> the entire world of samsara, or at least not be reborn as an animal, hungry ghost, or in a hell realm deep under the earth </a:t>
            </a:r>
          </a:p>
          <a:p>
            <a:r>
              <a:rPr lang="en-US" dirty="0"/>
              <a:t>He is forbidden to attend </a:t>
            </a:r>
            <a:r>
              <a:rPr lang="en-US" b="1" dirty="0"/>
              <a:t>plays</a:t>
            </a:r>
            <a:r>
              <a:rPr lang="en-US" dirty="0"/>
              <a:t> or </a:t>
            </a:r>
            <a:r>
              <a:rPr lang="en-US" b="1" dirty="0"/>
              <a:t>musical performances</a:t>
            </a:r>
          </a:p>
          <a:p>
            <a:endParaRPr lang="en-US" dirty="0"/>
          </a:p>
          <a:p>
            <a:r>
              <a:rPr lang="en-US" dirty="0"/>
              <a:t>[In thinking about these two figures, I’m reminded of a recent </a:t>
            </a:r>
            <a:r>
              <a:rPr lang="en-US" b="1" dirty="0"/>
              <a:t>NY Times article </a:t>
            </a:r>
            <a:r>
              <a:rPr lang="en-US" dirty="0"/>
              <a:t>summarizing some neuroscience studies of mindfulness, which enumerated the many benefits to various mindfulness practices, including the ability to complete more efficiently several office-related tasks in quick succession (Konnikova 2012).  The author says that mindfulness “shifts frontal brain activity toward a pattern that is associated with what cognitive scientists call positive, approach-oriented emotional states—states that make us </a:t>
            </a:r>
            <a:r>
              <a:rPr lang="en-US" b="1" dirty="0"/>
              <a:t>more likely to engage the world rather than to withdraw from it</a:t>
            </a:r>
            <a:r>
              <a:rPr lang="en-US" dirty="0"/>
              <a:t>.”  </a:t>
            </a:r>
          </a:p>
          <a:p>
            <a:r>
              <a:rPr lang="en-US" dirty="0"/>
              <a:t> -contrast to the cultivation of </a:t>
            </a:r>
            <a:r>
              <a:rPr lang="en-US" b="1" dirty="0"/>
              <a:t>solitude</a:t>
            </a:r>
            <a:r>
              <a:rPr lang="en-US" dirty="0"/>
              <a:t>, </a:t>
            </a:r>
            <a:r>
              <a:rPr lang="en-US" b="1" dirty="0"/>
              <a:t>detachment</a:t>
            </a:r>
            <a:r>
              <a:rPr lang="en-US" dirty="0"/>
              <a:t>, and </a:t>
            </a:r>
            <a:r>
              <a:rPr lang="en-US" b="1" dirty="0"/>
              <a:t>isolation from society </a:t>
            </a:r>
            <a:r>
              <a:rPr lang="en-US" dirty="0"/>
              <a:t>recommended for meditation in the early Buddhist </a:t>
            </a:r>
            <a:r>
              <a:rPr lang="en-US" i="0" dirty="0"/>
              <a:t>texts]</a:t>
            </a:r>
          </a:p>
          <a:p>
            <a:endParaRPr lang="en-US" i="0" dirty="0"/>
          </a:p>
          <a:p>
            <a:r>
              <a:rPr lang="en-US" dirty="0"/>
              <a:t>My </a:t>
            </a:r>
            <a:r>
              <a:rPr lang="en-US" b="1" dirty="0"/>
              <a:t>point</a:t>
            </a:r>
            <a:r>
              <a:rPr lang="en-US" dirty="0"/>
              <a:t> is not that </a:t>
            </a:r>
            <a:r>
              <a:rPr lang="en-US" b="1" dirty="0"/>
              <a:t>one</a:t>
            </a:r>
            <a:r>
              <a:rPr lang="en-US" dirty="0"/>
              <a:t> of these figures is </a:t>
            </a:r>
            <a:r>
              <a:rPr lang="en-US" b="1" dirty="0"/>
              <a:t>authentic or inauthentic or good or bad</a:t>
            </a:r>
            <a:r>
              <a:rPr lang="en-US" dirty="0"/>
              <a:t>; only that </a:t>
            </a:r>
            <a:r>
              <a:rPr lang="en-US" b="1" dirty="0"/>
              <a:t>in order to understand how</a:t>
            </a:r>
            <a:r>
              <a:rPr lang="en-US" dirty="0"/>
              <a:t> </a:t>
            </a:r>
            <a:r>
              <a:rPr lang="en-US" b="1" dirty="0"/>
              <a:t>their</a:t>
            </a:r>
            <a:r>
              <a:rPr lang="en-US" dirty="0"/>
              <a:t> </a:t>
            </a:r>
            <a:r>
              <a:rPr lang="en-US" b="1" dirty="0"/>
              <a:t>contemplative practices work in their lives</a:t>
            </a:r>
            <a:r>
              <a:rPr lang="en-US" dirty="0"/>
              <a:t>, we have to understand their </a:t>
            </a:r>
            <a:r>
              <a:rPr lang="en-US" b="1" dirty="0"/>
              <a:t>social</a:t>
            </a:r>
            <a:r>
              <a:rPr lang="en-US" dirty="0"/>
              <a:t>, </a:t>
            </a:r>
            <a:r>
              <a:rPr lang="en-US" b="1" dirty="0"/>
              <a:t>cultural</a:t>
            </a:r>
            <a:r>
              <a:rPr lang="en-US" dirty="0"/>
              <a:t>, </a:t>
            </a:r>
            <a:r>
              <a:rPr lang="en-US" b="1" dirty="0"/>
              <a:t>historical contexts </a:t>
            </a:r>
            <a:r>
              <a:rPr lang="en-US" b="0" dirty="0"/>
              <a:t>and the </a:t>
            </a:r>
            <a:r>
              <a:rPr lang="en-US" b="1" dirty="0"/>
              <a:t>ethics</a:t>
            </a:r>
            <a:r>
              <a:rPr lang="en-US" b="0" dirty="0"/>
              <a:t> that are implicitly or explicitly woven into them</a:t>
            </a:r>
            <a:endParaRPr lang="en-US" b="1" dirty="0"/>
          </a:p>
          <a:p>
            <a:r>
              <a:rPr lang="en-US" dirty="0"/>
              <a:t>This suggests that such </a:t>
            </a:r>
            <a:r>
              <a:rPr lang="en-US" b="1" dirty="0"/>
              <a:t>practices</a:t>
            </a:r>
            <a:r>
              <a:rPr lang="en-US" dirty="0"/>
              <a:t> </a:t>
            </a:r>
            <a:r>
              <a:rPr lang="en-US" b="1" dirty="0"/>
              <a:t>do not simply produce </a:t>
            </a:r>
            <a:r>
              <a:rPr lang="en-US" dirty="0"/>
              <a:t>particular, </a:t>
            </a:r>
            <a:r>
              <a:rPr lang="en-US" b="1" dirty="0"/>
              <a:t>precisely reproducible “states” </a:t>
            </a:r>
            <a:r>
              <a:rPr lang="en-US" dirty="0"/>
              <a:t>that are the </a:t>
            </a:r>
            <a:r>
              <a:rPr lang="en-US" b="1" dirty="0"/>
              <a:t>same across time and space</a:t>
            </a:r>
            <a:r>
              <a:rPr lang="en-US" dirty="0"/>
              <a:t>.  They are </a:t>
            </a:r>
            <a:r>
              <a:rPr lang="en-US" b="1" dirty="0"/>
              <a:t>part of larger complexes of ways of being in the world in particular social imaginaries</a:t>
            </a:r>
            <a:r>
              <a:rPr lang="en-US" dirty="0"/>
              <a:t>.</a:t>
            </a:r>
          </a:p>
          <a:p>
            <a:endParaRPr lang="en-US" dirty="0"/>
          </a:p>
          <a:p>
            <a:r>
              <a:rPr lang="en-US" dirty="0"/>
              <a:t>Therefore, we need to be careful about making totalizing, </a:t>
            </a:r>
            <a:r>
              <a:rPr lang="en-US" b="1" dirty="0"/>
              <a:t>universalistic</a:t>
            </a:r>
            <a:r>
              <a:rPr lang="en-US" dirty="0"/>
              <a:t> claims like—</a:t>
            </a:r>
            <a:r>
              <a:rPr lang="en-US" b="1" dirty="0"/>
              <a:t>mindfulness</a:t>
            </a:r>
            <a:r>
              <a:rPr lang="en-US" dirty="0"/>
              <a:t> is </a:t>
            </a:r>
            <a:r>
              <a:rPr lang="en-US" b="1" dirty="0"/>
              <a:t>scientifically proven </a:t>
            </a:r>
            <a:r>
              <a:rPr lang="en-US" dirty="0"/>
              <a:t>to </a:t>
            </a:r>
            <a:r>
              <a:rPr lang="en-US" b="1" dirty="0"/>
              <a:t>make one more sociable</a:t>
            </a:r>
          </a:p>
          <a:p>
            <a:r>
              <a:rPr lang="en-US" dirty="0"/>
              <a:t>And we could multiply these </a:t>
            </a:r>
            <a:r>
              <a:rPr lang="en-US" b="1" dirty="0"/>
              <a:t>examples</a:t>
            </a:r>
            <a:r>
              <a:rPr lang="en-US" dirty="0"/>
              <a:t>: </a:t>
            </a:r>
          </a:p>
          <a:p>
            <a:endParaRPr lang="en-US" dirty="0"/>
          </a:p>
          <a:p>
            <a:r>
              <a:rPr lang="en-US" dirty="0"/>
              <a:t> </a:t>
            </a:r>
          </a:p>
          <a:p>
            <a:endParaRPr lang="en-US" dirty="0"/>
          </a:p>
          <a:p>
            <a:endParaRPr lang="en-US" dirty="0"/>
          </a:p>
        </p:txBody>
      </p:sp>
      <p:sp>
        <p:nvSpPr>
          <p:cNvPr id="4" name="Slide Number Placeholder 3"/>
          <p:cNvSpPr>
            <a:spLocks noGrp="1"/>
          </p:cNvSpPr>
          <p:nvPr>
            <p:ph type="sldNum" sz="quarter" idx="10"/>
          </p:nvPr>
        </p:nvSpPr>
        <p:spPr/>
        <p:txBody>
          <a:bodyPr/>
          <a:lstStyle/>
          <a:p>
            <a:fld id="{5DBBF590-777E-8446-B9FE-5BDE871EDC17}" type="slidenum">
              <a:rPr lang="en-US" smtClean="0"/>
              <a:t>10</a:t>
            </a:fld>
            <a:endParaRPr lang="en-US" dirty="0"/>
          </a:p>
        </p:txBody>
      </p:sp>
    </p:spTree>
    <p:extLst>
      <p:ext uri="{BB962C8B-B14F-4D97-AF65-F5344CB8AC3E}">
        <p14:creationId xmlns:p14="http://schemas.microsoft.com/office/powerpoint/2010/main" val="188226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Tantric practitioner whose understanding of breath is that it is vital energy whose material manifestation is sexual fluids and who attempts to channel these substances in particular ways during deity yoga or sexual yoga</a:t>
            </a:r>
          </a:p>
          <a:p>
            <a:endParaRPr lang="en-US" dirty="0"/>
          </a:p>
        </p:txBody>
      </p:sp>
      <p:sp>
        <p:nvSpPr>
          <p:cNvPr id="4" name="Slide Number Placeholder 3"/>
          <p:cNvSpPr>
            <a:spLocks noGrp="1"/>
          </p:cNvSpPr>
          <p:nvPr>
            <p:ph type="sldNum" sz="quarter" idx="10"/>
          </p:nvPr>
        </p:nvSpPr>
        <p:spPr/>
        <p:txBody>
          <a:bodyPr/>
          <a:lstStyle/>
          <a:p>
            <a:fld id="{5DBBF590-777E-8446-B9FE-5BDE871EDC17}" type="slidenum">
              <a:rPr lang="en-US" smtClean="0"/>
              <a:t>11</a:t>
            </a:fld>
            <a:endParaRPr lang="en-US"/>
          </a:p>
        </p:txBody>
      </p:sp>
    </p:spTree>
    <p:extLst>
      <p:ext uri="{BB962C8B-B14F-4D97-AF65-F5344CB8AC3E}">
        <p14:creationId xmlns:p14="http://schemas.microsoft.com/office/powerpoint/2010/main" val="14694044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b="1" dirty="0"/>
              <a:t>Samurai warrior</a:t>
            </a:r>
            <a:r>
              <a:rPr lang="en-US" dirty="0"/>
              <a:t> who does breath meditation before going into a swordfight with enemies of his feudal lord</a:t>
            </a:r>
          </a:p>
          <a:p>
            <a:endParaRPr lang="en-US" dirty="0"/>
          </a:p>
        </p:txBody>
      </p:sp>
      <p:sp>
        <p:nvSpPr>
          <p:cNvPr id="4" name="Slide Number Placeholder 3"/>
          <p:cNvSpPr>
            <a:spLocks noGrp="1"/>
          </p:cNvSpPr>
          <p:nvPr>
            <p:ph type="sldNum" sz="quarter" idx="10"/>
          </p:nvPr>
        </p:nvSpPr>
        <p:spPr/>
        <p:txBody>
          <a:bodyPr/>
          <a:lstStyle/>
          <a:p>
            <a:fld id="{5DBBF590-777E-8446-B9FE-5BDE871EDC17}" type="slidenum">
              <a:rPr lang="en-US" smtClean="0"/>
              <a:t>12</a:t>
            </a:fld>
            <a:endParaRPr lang="en-US"/>
          </a:p>
        </p:txBody>
      </p:sp>
    </p:spTree>
    <p:extLst>
      <p:ext uri="{BB962C8B-B14F-4D97-AF65-F5344CB8AC3E}">
        <p14:creationId xmlns:p14="http://schemas.microsoft.com/office/powerpoint/2010/main" val="463665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we know now that Buddhist priests trained </a:t>
            </a:r>
            <a:r>
              <a:rPr lang="en-US" b="1" dirty="0"/>
              <a:t>kamikaze pilots</a:t>
            </a:r>
            <a:r>
              <a:rPr lang="en-US" dirty="0"/>
              <a:t> to meditate and maintain mindfulness before going out on their suicide missions for the sake of their country and the emperor</a:t>
            </a:r>
          </a:p>
          <a:p>
            <a:endParaRPr lang="en-US" dirty="0"/>
          </a:p>
          <a:p>
            <a:r>
              <a:rPr lang="en-US" dirty="0"/>
              <a:t>So even if two people are doing the </a:t>
            </a:r>
            <a:r>
              <a:rPr lang="en-US" b="1" dirty="0"/>
              <a:t>“same” practice</a:t>
            </a:r>
            <a:r>
              <a:rPr lang="en-US" dirty="0"/>
              <a:t> in different cultural worlds, they may be </a:t>
            </a:r>
            <a:r>
              <a:rPr lang="en-US" b="1" dirty="0"/>
              <a:t>cultivating very different ways of being</a:t>
            </a:r>
            <a:r>
              <a:rPr lang="en-US" dirty="0"/>
              <a:t> with different </a:t>
            </a:r>
            <a:r>
              <a:rPr lang="en-US" b="1" dirty="0"/>
              <a:t>goals, values, and ethical orientations</a:t>
            </a:r>
            <a:r>
              <a:rPr lang="en-US" dirty="0"/>
              <a:t>.</a:t>
            </a:r>
          </a:p>
          <a:p>
            <a:r>
              <a:rPr lang="en-US" dirty="0"/>
              <a:t> </a:t>
            </a:r>
          </a:p>
          <a:p>
            <a:endParaRPr lang="en-US" dirty="0"/>
          </a:p>
          <a:p>
            <a:endParaRPr lang="en-US" dirty="0"/>
          </a:p>
        </p:txBody>
      </p:sp>
      <p:sp>
        <p:nvSpPr>
          <p:cNvPr id="4" name="Slide Number Placeholder 3"/>
          <p:cNvSpPr>
            <a:spLocks noGrp="1"/>
          </p:cNvSpPr>
          <p:nvPr>
            <p:ph type="sldNum" sz="quarter" idx="10"/>
          </p:nvPr>
        </p:nvSpPr>
        <p:spPr/>
        <p:txBody>
          <a:bodyPr/>
          <a:lstStyle/>
          <a:p>
            <a:fld id="{5DBBF590-777E-8446-B9FE-5BDE871EDC17}" type="slidenum">
              <a:rPr lang="en-US" smtClean="0"/>
              <a:t>13</a:t>
            </a:fld>
            <a:endParaRPr lang="en-US"/>
          </a:p>
        </p:txBody>
      </p:sp>
    </p:spTree>
    <p:extLst>
      <p:ext uri="{BB962C8B-B14F-4D97-AF65-F5344CB8AC3E}">
        <p14:creationId xmlns:p14="http://schemas.microsoft.com/office/powerpoint/2010/main" val="3509056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if we think about the current use of the term mindfulness, which is a translation of these </a:t>
            </a:r>
            <a:r>
              <a:rPr lang="en-US" dirty="0" err="1"/>
              <a:t>Pali</a:t>
            </a:r>
            <a:r>
              <a:rPr lang="en-US" dirty="0"/>
              <a:t> and Sanskrit terms....</a:t>
            </a:r>
          </a:p>
        </p:txBody>
      </p:sp>
      <p:sp>
        <p:nvSpPr>
          <p:cNvPr id="4" name="Slide Number Placeholder 3"/>
          <p:cNvSpPr>
            <a:spLocks noGrp="1"/>
          </p:cNvSpPr>
          <p:nvPr>
            <p:ph type="sldNum" sz="quarter" idx="5"/>
          </p:nvPr>
        </p:nvSpPr>
        <p:spPr/>
        <p:txBody>
          <a:bodyPr/>
          <a:lstStyle/>
          <a:p>
            <a:fld id="{5DBBF590-777E-8446-B9FE-5BDE871EDC17}" type="slidenum">
              <a:rPr lang="en-US" smtClean="0"/>
              <a:t>14</a:t>
            </a:fld>
            <a:endParaRPr lang="en-US"/>
          </a:p>
        </p:txBody>
      </p:sp>
    </p:spTree>
    <p:extLst>
      <p:ext uri="{BB962C8B-B14F-4D97-AF65-F5344CB8AC3E}">
        <p14:creationId xmlns:p14="http://schemas.microsoft.com/office/powerpoint/2010/main" val="4205239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might </a:t>
            </a:r>
            <a:r>
              <a:rPr lang="en-US" b="1" dirty="0"/>
              <a:t>contrast</a:t>
            </a:r>
            <a:r>
              <a:rPr lang="en-US" dirty="0"/>
              <a:t> what has become the </a:t>
            </a:r>
            <a:r>
              <a:rPr lang="en-US" b="1" dirty="0"/>
              <a:t>standardized definitions </a:t>
            </a:r>
            <a:r>
              <a:rPr lang="en-US" dirty="0"/>
              <a:t>today, often used in clinical trials, with some of the </a:t>
            </a:r>
            <a:r>
              <a:rPr lang="en-US" b="1" dirty="0"/>
              <a:t>early Buddhist canonical </a:t>
            </a:r>
            <a:r>
              <a:rPr lang="en-US" dirty="0"/>
              <a:t>texts on mindfulness, which, I believe, </a:t>
            </a:r>
            <a:r>
              <a:rPr lang="en-US" b="1" dirty="0"/>
              <a:t>illustrate</a:t>
            </a:r>
            <a:r>
              <a:rPr lang="en-US" dirty="0"/>
              <a:t> the idea that meditation is about </a:t>
            </a:r>
            <a:r>
              <a:rPr lang="en-US" b="1" dirty="0"/>
              <a:t>cultivating an entire way of being in a particular social imaginary</a:t>
            </a:r>
          </a:p>
          <a:p>
            <a:endParaRPr lang="en-US" dirty="0"/>
          </a:p>
          <a:p>
            <a:r>
              <a:rPr lang="en-US" dirty="0"/>
              <a:t>Briefly: two Buddhist meditation sutras.  First, the </a:t>
            </a:r>
            <a:r>
              <a:rPr lang="en-US" b="1" i="1" dirty="0" err="1"/>
              <a:t>Arittha</a:t>
            </a:r>
            <a:r>
              <a:rPr lang="en-US" b="1" i="1" dirty="0"/>
              <a:t> Sutta</a:t>
            </a:r>
            <a:r>
              <a:rPr lang="en-US" dirty="0"/>
              <a:t>, which introduces breath awareness.  The </a:t>
            </a:r>
            <a:r>
              <a:rPr lang="en-US" b="1" dirty="0"/>
              <a:t>Buddha asks </a:t>
            </a:r>
            <a:r>
              <a:rPr lang="en-US" dirty="0"/>
              <a:t>a group of assembled </a:t>
            </a:r>
            <a:r>
              <a:rPr lang="en-US" b="1" dirty="0"/>
              <a:t>monks</a:t>
            </a:r>
            <a:r>
              <a:rPr lang="en-US" dirty="0"/>
              <a:t> if any of them practice mindfulness of breathing, and a monk named </a:t>
            </a:r>
            <a:r>
              <a:rPr lang="en-US" dirty="0" err="1"/>
              <a:t>Arittha</a:t>
            </a:r>
            <a:r>
              <a:rPr lang="en-US" dirty="0"/>
              <a:t> says he does.  The Buddha asks him </a:t>
            </a:r>
            <a:r>
              <a:rPr lang="en-US" i="1" dirty="0"/>
              <a:t> how</a:t>
            </a:r>
            <a:r>
              <a:rPr lang="en-US" dirty="0"/>
              <a:t> he practices, and </a:t>
            </a:r>
            <a:r>
              <a:rPr lang="en-US" dirty="0" err="1"/>
              <a:t>Arittha</a:t>
            </a:r>
            <a:r>
              <a:rPr lang="en-US" dirty="0"/>
              <a:t> replies: </a:t>
            </a:r>
          </a:p>
        </p:txBody>
      </p:sp>
      <p:sp>
        <p:nvSpPr>
          <p:cNvPr id="4" name="Slide Number Placeholder 3"/>
          <p:cNvSpPr>
            <a:spLocks noGrp="1"/>
          </p:cNvSpPr>
          <p:nvPr>
            <p:ph type="sldNum" sz="quarter" idx="10"/>
          </p:nvPr>
        </p:nvSpPr>
        <p:spPr/>
        <p:txBody>
          <a:bodyPr/>
          <a:lstStyle/>
          <a:p>
            <a:fld id="{5DBBF590-777E-8446-B9FE-5BDE871EDC17}" type="slidenum">
              <a:rPr lang="en-US" smtClean="0"/>
              <a:t>15</a:t>
            </a:fld>
            <a:endParaRPr lang="en-US"/>
          </a:p>
        </p:txBody>
      </p:sp>
    </p:spTree>
    <p:extLst>
      <p:ext uri="{BB962C8B-B14F-4D97-AF65-F5344CB8AC3E}">
        <p14:creationId xmlns:p14="http://schemas.microsoft.com/office/powerpoint/2010/main" val="1831676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Closest I’ve come across in </a:t>
            </a:r>
            <a:r>
              <a:rPr lang="en-US" dirty="0" err="1"/>
              <a:t>Pali</a:t>
            </a:r>
            <a:r>
              <a:rPr lang="en-US" dirty="0"/>
              <a:t> and </a:t>
            </a:r>
            <a:r>
              <a:rPr lang="en-US" dirty="0" err="1"/>
              <a:t>Skt</a:t>
            </a:r>
            <a:r>
              <a:rPr lang="en-US" dirty="0"/>
              <a:t> lit to the modern </a:t>
            </a:r>
            <a:r>
              <a:rPr lang="en-US" dirty="0" err="1"/>
              <a:t>std</a:t>
            </a:r>
            <a:r>
              <a:rPr lang="en-US" dirty="0"/>
              <a:t> definition</a:t>
            </a:r>
          </a:p>
          <a:p>
            <a:endParaRPr lang="en-US" dirty="0"/>
          </a:p>
          <a:p>
            <a:r>
              <a:rPr lang="en-US" dirty="0"/>
              <a:t>But here’s what the Buddha says:</a:t>
            </a:r>
          </a:p>
        </p:txBody>
      </p:sp>
      <p:sp>
        <p:nvSpPr>
          <p:cNvPr id="4" name="Slide Number Placeholder 3"/>
          <p:cNvSpPr>
            <a:spLocks noGrp="1"/>
          </p:cNvSpPr>
          <p:nvPr>
            <p:ph type="sldNum" sz="quarter" idx="10"/>
          </p:nvPr>
        </p:nvSpPr>
        <p:spPr/>
        <p:txBody>
          <a:bodyPr/>
          <a:lstStyle/>
          <a:p>
            <a:fld id="{5DBBF590-777E-8446-B9FE-5BDE871EDC17}" type="slidenum">
              <a:rPr lang="en-US" smtClean="0"/>
              <a:t>16</a:t>
            </a:fld>
            <a:endParaRPr lang="en-US"/>
          </a:p>
        </p:txBody>
      </p:sp>
    </p:spTree>
    <p:extLst>
      <p:ext uri="{BB962C8B-B14F-4D97-AF65-F5344CB8AC3E}">
        <p14:creationId xmlns:p14="http://schemas.microsoft.com/office/powerpoint/2010/main" val="14283396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Buddha then presents a more complicated method of mindful attention to the breath, instructing the monks to </a:t>
            </a:r>
            <a:r>
              <a:rPr lang="en-US" b="1" dirty="0"/>
              <a:t>tether the breathing to various thoughts, feelings, and bodily sensations</a:t>
            </a:r>
            <a:r>
              <a:rPr lang="en-US" dirty="0"/>
              <a:t> (</a:t>
            </a:r>
            <a:r>
              <a:rPr lang="en-US" dirty="0" err="1"/>
              <a:t>Anapanasati</a:t>
            </a:r>
            <a:r>
              <a:rPr lang="en-US" dirty="0"/>
              <a:t> sutta).  He instructs them to use the breath as a vehicle to concentrate on a succession of </a:t>
            </a:r>
            <a:r>
              <a:rPr lang="en-US" b="1" dirty="0"/>
              <a:t>sixteen</a:t>
            </a:r>
            <a:r>
              <a:rPr lang="en-US" dirty="0"/>
              <a:t> different objects.  First is the breath itself, then the body, then various </a:t>
            </a:r>
            <a:r>
              <a:rPr lang="en-US" b="1" dirty="0"/>
              <a:t>objects of thought and states of mind</a:t>
            </a:r>
            <a:r>
              <a:rPr lang="en-US" dirty="0"/>
              <a:t>: rapture, pleasure, mental fabrication, the calming of mental fabrication, the mind, satisfying the mind, concentrating the mind, liberating the mind, impermanence, dispassion, cessation, and relinquishment.  Each of these is like a little </a:t>
            </a:r>
            <a:r>
              <a:rPr lang="en-US" b="1" dirty="0"/>
              <a:t>dharma package</a:t>
            </a:r>
            <a:r>
              <a:rPr lang="en-US" dirty="0"/>
              <a:t> that opens up a network of ideas. </a:t>
            </a:r>
          </a:p>
          <a:p>
            <a:r>
              <a:rPr lang="en-US" dirty="0"/>
              <a:t>“</a:t>
            </a:r>
            <a:r>
              <a:rPr lang="en-US" b="1" dirty="0"/>
              <a:t>relinquishment</a:t>
            </a:r>
            <a:r>
              <a:rPr lang="en-US" dirty="0"/>
              <a:t>” (</a:t>
            </a:r>
            <a:r>
              <a:rPr lang="en-US" i="1" dirty="0" err="1"/>
              <a:t>paṭinissagga</a:t>
            </a:r>
            <a:r>
              <a:rPr lang="en-US" dirty="0"/>
              <a:t>) meant abandoning the destructive states of mind (</a:t>
            </a:r>
            <a:r>
              <a:rPr lang="en-US" i="1" dirty="0" err="1"/>
              <a:t>kilesa</a:t>
            </a:r>
            <a:r>
              <a:rPr lang="en-US" dirty="0"/>
              <a:t>), mainly greed, hatred, and delusion.  </a:t>
            </a:r>
          </a:p>
          <a:p>
            <a:r>
              <a:rPr lang="en-US" dirty="0"/>
              <a:t>These are </a:t>
            </a:r>
            <a:r>
              <a:rPr lang="en-US" b="1" dirty="0"/>
              <a:t>not just open-ended observations of whatever arises</a:t>
            </a:r>
            <a:r>
              <a:rPr lang="en-US" dirty="0"/>
              <a:t> but conceptual contemplations of various facets of the Dharma.  The Buddha is not saying, for example, “when rapture arises, notice it,” though that too might be implied.  He is evoking rapture, asking the monks to </a:t>
            </a:r>
            <a:r>
              <a:rPr lang="en-US" b="1" dirty="0"/>
              <a:t>consider it, to imagine it, to understand it in the larger context of the dharma, to establish it as a possible category of experience—carving out a space for it.</a:t>
            </a:r>
            <a:r>
              <a:rPr lang="en-US" dirty="0"/>
              <a:t>  </a:t>
            </a:r>
          </a:p>
          <a:p>
            <a:r>
              <a:rPr lang="en-US" dirty="0"/>
              <a:t>-cessation (of suffering, enlightenment itself) – must imagine it</a:t>
            </a:r>
          </a:p>
          <a:p>
            <a:r>
              <a:rPr lang="en-US" dirty="0"/>
              <a:t>-So it is actually a rather </a:t>
            </a:r>
            <a:r>
              <a:rPr lang="en-US" b="1" dirty="0"/>
              <a:t>complicated cognitive task</a:t>
            </a:r>
            <a:r>
              <a:rPr lang="en-US" dirty="0"/>
              <a:t> the Buddha is suggesting.</a:t>
            </a:r>
          </a:p>
        </p:txBody>
      </p:sp>
      <p:sp>
        <p:nvSpPr>
          <p:cNvPr id="4" name="Slide Number Placeholder 3"/>
          <p:cNvSpPr>
            <a:spLocks noGrp="1"/>
          </p:cNvSpPr>
          <p:nvPr>
            <p:ph type="sldNum" sz="quarter" idx="5"/>
          </p:nvPr>
        </p:nvSpPr>
        <p:spPr/>
        <p:txBody>
          <a:bodyPr/>
          <a:lstStyle/>
          <a:p>
            <a:fld id="{5DBBF590-777E-8446-B9FE-5BDE871EDC17}" type="slidenum">
              <a:rPr lang="en-US" smtClean="0"/>
              <a:t>17</a:t>
            </a:fld>
            <a:endParaRPr lang="en-US"/>
          </a:p>
        </p:txBody>
      </p:sp>
    </p:spTree>
    <p:extLst>
      <p:ext uri="{BB962C8B-B14F-4D97-AF65-F5344CB8AC3E}">
        <p14:creationId xmlns:p14="http://schemas.microsoft.com/office/powerpoint/2010/main" val="33621717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Gets even more complicated in another seminal meditation text, the Sutta on the Four Foundations of Mindfulness</a:t>
            </a:r>
          </a:p>
        </p:txBody>
      </p:sp>
      <p:sp>
        <p:nvSpPr>
          <p:cNvPr id="4" name="Slide Number Placeholder 3"/>
          <p:cNvSpPr>
            <a:spLocks noGrp="1"/>
          </p:cNvSpPr>
          <p:nvPr>
            <p:ph type="sldNum" sz="quarter" idx="5"/>
          </p:nvPr>
        </p:nvSpPr>
        <p:spPr/>
        <p:txBody>
          <a:bodyPr/>
          <a:lstStyle/>
          <a:p>
            <a:fld id="{5DBBF590-777E-8446-B9FE-5BDE871EDC17}" type="slidenum">
              <a:rPr lang="en-US" smtClean="0"/>
              <a:t>18</a:t>
            </a:fld>
            <a:endParaRPr lang="en-US"/>
          </a:p>
        </p:txBody>
      </p:sp>
    </p:spTree>
    <p:extLst>
      <p:ext uri="{BB962C8B-B14F-4D97-AF65-F5344CB8AC3E}">
        <p14:creationId xmlns:p14="http://schemas.microsoft.com/office/powerpoint/2010/main" val="17788367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Far from</a:t>
            </a:r>
            <a:r>
              <a:rPr lang="en-US" sz="1400" dirty="0"/>
              <a:t> simply being a manual on </a:t>
            </a:r>
            <a:r>
              <a:rPr lang="en-US" sz="1400" b="1" dirty="0"/>
              <a:t>non-judgmental, non-conceptual bare attention to the breath in the present moment with no goals</a:t>
            </a:r>
            <a:r>
              <a:rPr lang="en-US" sz="1400" dirty="0"/>
              <a:t>, lays out an </a:t>
            </a:r>
            <a:r>
              <a:rPr lang="en-US" sz="1400" b="1" dirty="0"/>
              <a:t>entire way of seeing and being in the world</a:t>
            </a:r>
            <a:r>
              <a:rPr lang="en-US" sz="1400" dirty="0"/>
              <a:t>, filled with </a:t>
            </a:r>
            <a:r>
              <a:rPr lang="en-US" sz="1400" b="1" dirty="0"/>
              <a:t>judgments</a:t>
            </a:r>
            <a:r>
              <a:rPr lang="en-US" sz="1400" dirty="0"/>
              <a:t> of right and wrong, </a:t>
            </a:r>
            <a:r>
              <a:rPr lang="en-US" sz="1400" b="1" dirty="0"/>
              <a:t>attitudes</a:t>
            </a:r>
            <a:r>
              <a:rPr lang="en-US" sz="1400" dirty="0"/>
              <a:t> to take toward various phenomena, </a:t>
            </a:r>
            <a:r>
              <a:rPr lang="en-US" sz="1400" b="1" dirty="0"/>
              <a:t>goals</a:t>
            </a:r>
            <a:r>
              <a:rPr lang="en-US" sz="1400" dirty="0"/>
              <a:t> to be achieved, </a:t>
            </a:r>
            <a:r>
              <a:rPr lang="en-US" sz="1400" b="1" dirty="0"/>
              <a:t>philosophical concepts</a:t>
            </a:r>
            <a:r>
              <a:rPr lang="en-US" sz="1400" dirty="0"/>
              <a:t> to be mastered, </a:t>
            </a:r>
            <a:r>
              <a:rPr lang="en-US" sz="1400" b="1" dirty="0"/>
              <a:t>emotions</a:t>
            </a:r>
            <a:r>
              <a:rPr lang="en-US" sz="1400" dirty="0"/>
              <a:t> and </a:t>
            </a:r>
            <a:r>
              <a:rPr lang="en-US" sz="1400" b="1" dirty="0"/>
              <a:t>intentions</a:t>
            </a:r>
            <a:r>
              <a:rPr lang="en-US" sz="1400" dirty="0"/>
              <a:t> to be cultivated and others to be resisted. </a:t>
            </a:r>
          </a:p>
          <a:p>
            <a:r>
              <a:rPr lang="en-US" sz="1400" dirty="0"/>
              <a:t> </a:t>
            </a:r>
          </a:p>
          <a:p>
            <a:r>
              <a:rPr lang="en-US" sz="1400" dirty="0"/>
              <a:t>And all of this is taking place within a particular </a:t>
            </a:r>
            <a:r>
              <a:rPr lang="en-US" sz="1400" b="1" dirty="0"/>
              <a:t>counter-cultural monastic movement within</a:t>
            </a:r>
            <a:r>
              <a:rPr lang="en-US" sz="1400" dirty="0"/>
              <a:t> the </a:t>
            </a:r>
            <a:r>
              <a:rPr lang="en-US" sz="1400" b="1" dirty="0"/>
              <a:t>larger Indian culture </a:t>
            </a:r>
            <a:r>
              <a:rPr lang="en-US" sz="1400" dirty="0"/>
              <a:t>and </a:t>
            </a:r>
            <a:r>
              <a:rPr lang="en-US" sz="1400" b="1" dirty="0"/>
              <a:t>cosmos</a:t>
            </a:r>
          </a:p>
          <a:p>
            <a:r>
              <a:rPr lang="en-US" sz="1400" dirty="0"/>
              <a:t>By the end of the text, one has encountered an entire </a:t>
            </a:r>
            <a:r>
              <a:rPr lang="en-US" sz="1400" b="1" dirty="0"/>
              <a:t>alternative social imaginary </a:t>
            </a:r>
            <a:r>
              <a:rPr lang="en-US" sz="1400" dirty="0"/>
              <a:t>and </a:t>
            </a:r>
            <a:r>
              <a:rPr lang="en-US" sz="1400" b="1" dirty="0"/>
              <a:t>methods</a:t>
            </a:r>
            <a:r>
              <a:rPr lang="en-US" sz="1400" dirty="0"/>
              <a:t> of </a:t>
            </a:r>
            <a:r>
              <a:rPr lang="en-US" sz="1400" b="1" dirty="0"/>
              <a:t>training the mind to inhabit it</a:t>
            </a:r>
          </a:p>
          <a:p>
            <a:endParaRPr lang="en-US" dirty="0"/>
          </a:p>
        </p:txBody>
      </p:sp>
      <p:sp>
        <p:nvSpPr>
          <p:cNvPr id="4" name="Slide Number Placeholder 3"/>
          <p:cNvSpPr>
            <a:spLocks noGrp="1"/>
          </p:cNvSpPr>
          <p:nvPr>
            <p:ph type="sldNum" sz="quarter" idx="5"/>
          </p:nvPr>
        </p:nvSpPr>
        <p:spPr/>
        <p:txBody>
          <a:bodyPr/>
          <a:lstStyle/>
          <a:p>
            <a:fld id="{5DBBF590-777E-8446-B9FE-5BDE871EDC17}" type="slidenum">
              <a:rPr lang="en-US" smtClean="0"/>
              <a:t>20</a:t>
            </a:fld>
            <a:endParaRPr lang="en-US"/>
          </a:p>
        </p:txBody>
      </p:sp>
    </p:spTree>
    <p:extLst>
      <p:ext uri="{BB962C8B-B14F-4D97-AF65-F5344CB8AC3E}">
        <p14:creationId xmlns:p14="http://schemas.microsoft.com/office/powerpoint/2010/main" val="3410135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BBF590-777E-8446-B9FE-5BDE871EDC17}" type="slidenum">
              <a:rPr lang="en-US" smtClean="0"/>
              <a:t>21</a:t>
            </a:fld>
            <a:endParaRPr lang="en-US"/>
          </a:p>
        </p:txBody>
      </p:sp>
    </p:spTree>
    <p:extLst>
      <p:ext uri="{BB962C8B-B14F-4D97-AF65-F5344CB8AC3E}">
        <p14:creationId xmlns:p14="http://schemas.microsoft.com/office/powerpoint/2010/main" val="9944435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Psychosomatic illness</a:t>
            </a:r>
          </a:p>
          <a:p>
            <a:r>
              <a:rPr lang="en-US" sz="1200" kern="1200" dirty="0">
                <a:solidFill>
                  <a:schemeClr val="tx1"/>
                </a:solidFill>
                <a:effectLst/>
                <a:latin typeface="+mn-lt"/>
                <a:ea typeface="+mn-ea"/>
                <a:cs typeface="+mn-cs"/>
              </a:rPr>
              <a:t>Not only are the </a:t>
            </a:r>
            <a:r>
              <a:rPr lang="en-US" sz="1200" b="1" kern="1200" dirty="0">
                <a:solidFill>
                  <a:schemeClr val="tx1"/>
                </a:solidFill>
                <a:effectLst/>
                <a:latin typeface="+mn-lt"/>
                <a:ea typeface="+mn-ea"/>
                <a:cs typeface="+mn-cs"/>
              </a:rPr>
              <a:t>theoretical categories </a:t>
            </a:r>
            <a:r>
              <a:rPr lang="en-US" sz="1200" kern="1200" dirty="0">
                <a:solidFill>
                  <a:schemeClr val="tx1"/>
                </a:solidFill>
                <a:effectLst/>
                <a:latin typeface="+mn-lt"/>
                <a:ea typeface="+mn-ea"/>
                <a:cs typeface="+mn-cs"/>
              </a:rPr>
              <a:t>and explanations of psychological illness quite </a:t>
            </a:r>
            <a:r>
              <a:rPr lang="en-US" sz="1200" b="1" kern="1200" dirty="0">
                <a:solidFill>
                  <a:schemeClr val="tx1"/>
                </a:solidFill>
                <a:effectLst/>
                <a:latin typeface="+mn-lt"/>
                <a:ea typeface="+mn-ea"/>
                <a:cs typeface="+mn-cs"/>
              </a:rPr>
              <a:t>different across cultures and historical periods</a:t>
            </a:r>
            <a:r>
              <a:rPr lang="en-US" sz="1200" kern="1200" dirty="0">
                <a:solidFill>
                  <a:schemeClr val="tx1"/>
                </a:solidFill>
                <a:effectLst/>
                <a:latin typeface="+mn-lt"/>
                <a:ea typeface="+mn-ea"/>
                <a:cs typeface="+mn-cs"/>
              </a:rPr>
              <a:t>, but </a:t>
            </a:r>
            <a:r>
              <a:rPr lang="en-US" sz="1200" b="1" kern="1200" dirty="0">
                <a:solidFill>
                  <a:schemeClr val="tx1"/>
                </a:solidFill>
                <a:effectLst/>
                <a:latin typeface="+mn-lt"/>
                <a:ea typeface="+mn-ea"/>
                <a:cs typeface="+mn-cs"/>
              </a:rPr>
              <a:t>also</a:t>
            </a:r>
            <a:r>
              <a:rPr lang="en-US" sz="1200" kern="1200" dirty="0">
                <a:solidFill>
                  <a:schemeClr val="tx1"/>
                </a:solidFill>
                <a:effectLst/>
                <a:latin typeface="+mn-lt"/>
                <a:ea typeface="+mn-ea"/>
                <a:cs typeface="+mn-cs"/>
              </a:rPr>
              <a:t> that the </a:t>
            </a:r>
            <a:r>
              <a:rPr lang="en-US" sz="1200" b="1" kern="1200" dirty="0">
                <a:solidFill>
                  <a:schemeClr val="tx1"/>
                </a:solidFill>
                <a:effectLst/>
                <a:latin typeface="+mn-lt"/>
                <a:ea typeface="+mn-ea"/>
                <a:cs typeface="+mn-cs"/>
              </a:rPr>
              <a:t>symptoms</a:t>
            </a:r>
            <a:r>
              <a:rPr lang="en-US" sz="1200" kern="1200" dirty="0">
                <a:solidFill>
                  <a:schemeClr val="tx1"/>
                </a:solidFill>
                <a:effectLst/>
                <a:latin typeface="+mn-lt"/>
                <a:ea typeface="+mn-ea"/>
                <a:cs typeface="+mn-cs"/>
              </a:rPr>
              <a:t> themselves vary considerably</a:t>
            </a:r>
            <a:r>
              <a:rPr lang="en-US" dirty="0">
                <a:effectLst/>
              </a:rPr>
              <a:t> </a:t>
            </a:r>
          </a:p>
          <a:p>
            <a:r>
              <a:rPr lang="en-US" dirty="0">
                <a:effectLst/>
              </a:rPr>
              <a:t>-</a:t>
            </a:r>
            <a:r>
              <a:rPr lang="en-US" sz="1200" b="1" kern="1200" dirty="0">
                <a:solidFill>
                  <a:schemeClr val="tx1"/>
                </a:solidFill>
                <a:effectLst/>
                <a:latin typeface="+mn-lt"/>
                <a:ea typeface="+mn-ea"/>
                <a:cs typeface="+mn-cs"/>
              </a:rPr>
              <a:t>hysterical paralysis</a:t>
            </a:r>
            <a:r>
              <a:rPr lang="en-US" b="1" dirty="0">
                <a:effectLst/>
              </a:rPr>
              <a:t> </a:t>
            </a:r>
          </a:p>
          <a:p>
            <a:r>
              <a:rPr lang="en-US" dirty="0">
                <a:effectLst/>
              </a:rPr>
              <a:t>-</a:t>
            </a:r>
            <a:r>
              <a:rPr lang="en-US" sz="1200" b="1" kern="1200" dirty="0">
                <a:solidFill>
                  <a:schemeClr val="tx1"/>
                </a:solidFill>
                <a:effectLst/>
                <a:latin typeface="+mn-lt"/>
                <a:ea typeface="+mn-ea"/>
                <a:cs typeface="+mn-cs"/>
              </a:rPr>
              <a:t>ADHD</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anorexia nervosa</a:t>
            </a:r>
            <a:r>
              <a:rPr lang="en-US" sz="1200" kern="1200" dirty="0">
                <a:solidFill>
                  <a:schemeClr val="tx1"/>
                </a:solidFill>
                <a:effectLst/>
                <a:latin typeface="+mn-lt"/>
                <a:ea typeface="+mn-ea"/>
                <a:cs typeface="+mn-cs"/>
              </a:rPr>
              <a:t>, etc.—that appear to be products of a particular culture. </a:t>
            </a:r>
          </a:p>
          <a:p>
            <a:r>
              <a:rPr lang="en-US" sz="1200" kern="1200" dirty="0">
                <a:solidFill>
                  <a:schemeClr val="tx1"/>
                </a:solidFill>
                <a:effectLst/>
                <a:latin typeface="+mn-lt"/>
                <a:ea typeface="+mn-ea"/>
                <a:cs typeface="+mn-cs"/>
              </a:rPr>
              <a:t>Shorter claims that each historical period (and by implication, cultural milieu) develops its own “</a:t>
            </a:r>
            <a:r>
              <a:rPr lang="en-US" sz="1200" b="1" kern="1200" dirty="0">
                <a:solidFill>
                  <a:schemeClr val="tx1"/>
                </a:solidFill>
                <a:effectLst/>
                <a:latin typeface="+mn-lt"/>
                <a:ea typeface="+mn-ea"/>
                <a:cs typeface="+mn-cs"/>
              </a:rPr>
              <a:t>symptom pool</a:t>
            </a:r>
            <a:r>
              <a:rPr lang="en-US" sz="1200" kern="1200" dirty="0">
                <a:solidFill>
                  <a:schemeClr val="tx1"/>
                </a:solidFill>
                <a:effectLst/>
                <a:latin typeface="+mn-lt"/>
                <a:ea typeface="+mn-ea"/>
                <a:cs typeface="+mn-cs"/>
              </a:rPr>
              <a:t>” or “</a:t>
            </a:r>
            <a:r>
              <a:rPr lang="en-US" sz="1200" b="1" kern="1200" dirty="0">
                <a:solidFill>
                  <a:schemeClr val="tx1"/>
                </a:solidFill>
                <a:effectLst/>
                <a:latin typeface="+mn-lt"/>
                <a:ea typeface="+mn-ea"/>
                <a:cs typeface="+mn-cs"/>
              </a:rPr>
              <a:t>symptom repertoire</a:t>
            </a:r>
            <a:r>
              <a:rPr lang="en-US" sz="1200" kern="1200" dirty="0">
                <a:solidFill>
                  <a:schemeClr val="tx1"/>
                </a:solidFill>
                <a:effectLst/>
                <a:latin typeface="+mn-lt"/>
                <a:ea typeface="+mn-ea"/>
                <a:cs typeface="+mn-cs"/>
              </a:rPr>
              <a:t>” shaped in part by the available </a:t>
            </a:r>
            <a:r>
              <a:rPr lang="en-US" sz="1200" b="1" kern="1200" dirty="0">
                <a:solidFill>
                  <a:schemeClr val="tx1"/>
                </a:solidFill>
                <a:effectLst/>
                <a:latin typeface="+mn-lt"/>
                <a:ea typeface="+mn-ea"/>
                <a:cs typeface="+mn-cs"/>
              </a:rPr>
              <a:t>categories</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templates</a:t>
            </a:r>
            <a:r>
              <a:rPr lang="en-US" sz="1200" kern="1200" dirty="0">
                <a:solidFill>
                  <a:schemeClr val="tx1"/>
                </a:solidFill>
                <a:effectLst/>
                <a:latin typeface="+mn-lt"/>
                <a:ea typeface="+mn-ea"/>
                <a:cs typeface="+mn-cs"/>
              </a:rPr>
              <a:t>, and models of illness established by the medical community itself and by the surrounding culture.  Symptom pools emerge through a </a:t>
            </a:r>
            <a:r>
              <a:rPr lang="en-US" sz="1200" b="1" kern="1200" dirty="0">
                <a:solidFill>
                  <a:schemeClr val="tx1"/>
                </a:solidFill>
                <a:effectLst/>
                <a:latin typeface="+mn-lt"/>
                <a:ea typeface="+mn-ea"/>
                <a:cs typeface="+mn-cs"/>
              </a:rPr>
              <a:t>dynamic negotiation </a:t>
            </a:r>
            <a:r>
              <a:rPr lang="en-US" sz="1200" kern="1200" dirty="0">
                <a:solidFill>
                  <a:schemeClr val="tx1"/>
                </a:solidFill>
                <a:effectLst/>
                <a:latin typeface="+mn-lt"/>
                <a:ea typeface="+mn-ea"/>
                <a:cs typeface="+mn-cs"/>
              </a:rPr>
              <a:t>between the </a:t>
            </a:r>
            <a:r>
              <a:rPr lang="en-US" sz="1200" b="1" kern="1200" dirty="0">
                <a:solidFill>
                  <a:schemeClr val="tx1"/>
                </a:solidFill>
                <a:effectLst/>
                <a:latin typeface="+mn-lt"/>
                <a:ea typeface="+mn-ea"/>
                <a:cs typeface="+mn-cs"/>
              </a:rPr>
              <a:t>patient</a:t>
            </a:r>
            <a:r>
              <a:rPr lang="en-US" sz="1200" kern="1200" dirty="0">
                <a:solidFill>
                  <a:schemeClr val="tx1"/>
                </a:solidFill>
                <a:effectLst/>
                <a:latin typeface="+mn-lt"/>
                <a:ea typeface="+mn-ea"/>
                <a:cs typeface="+mn-cs"/>
              </a:rPr>
              <a:t>, the patient’s </a:t>
            </a:r>
            <a:r>
              <a:rPr lang="en-US" sz="1200" b="1" kern="1200" dirty="0">
                <a:solidFill>
                  <a:schemeClr val="tx1"/>
                </a:solidFill>
                <a:effectLst/>
                <a:latin typeface="+mn-lt"/>
                <a:ea typeface="+mn-ea"/>
                <a:cs typeface="+mn-cs"/>
              </a:rPr>
              <a:t>unconscious</a:t>
            </a:r>
            <a:r>
              <a:rPr lang="en-US" sz="1200" kern="1200" dirty="0">
                <a:solidFill>
                  <a:schemeClr val="tx1"/>
                </a:solidFill>
                <a:effectLst/>
                <a:latin typeface="+mn-lt"/>
                <a:ea typeface="+mn-ea"/>
                <a:cs typeface="+mn-cs"/>
              </a:rPr>
              <a:t>, the </a:t>
            </a:r>
            <a:r>
              <a:rPr lang="en-US" sz="1200" b="1" kern="1200" dirty="0">
                <a:solidFill>
                  <a:schemeClr val="tx1"/>
                </a:solidFill>
                <a:effectLst/>
                <a:latin typeface="+mn-lt"/>
                <a:ea typeface="+mn-ea"/>
                <a:cs typeface="+mn-cs"/>
              </a:rPr>
              <a:t>doctor</a:t>
            </a:r>
            <a:r>
              <a:rPr lang="en-US" sz="1200" kern="1200" dirty="0">
                <a:solidFill>
                  <a:schemeClr val="tx1"/>
                </a:solidFill>
                <a:effectLst/>
                <a:latin typeface="+mn-lt"/>
                <a:ea typeface="+mn-ea"/>
                <a:cs typeface="+mn-cs"/>
              </a:rPr>
              <a:t>, and the </a:t>
            </a:r>
            <a:r>
              <a:rPr lang="en-US" sz="1200" b="1" kern="1200" dirty="0">
                <a:solidFill>
                  <a:schemeClr val="tx1"/>
                </a:solidFill>
                <a:effectLst/>
                <a:latin typeface="+mn-lt"/>
                <a:ea typeface="+mn-ea"/>
                <a:cs typeface="+mn-cs"/>
              </a:rPr>
              <a:t>broader culture</a:t>
            </a:r>
            <a:r>
              <a:rPr lang="en-US" sz="1200" kern="1200" dirty="0">
                <a:solidFill>
                  <a:schemeClr val="tx1"/>
                </a:solidFill>
                <a:effectLst/>
                <a:latin typeface="+mn-lt"/>
                <a:ea typeface="+mn-ea"/>
                <a:cs typeface="+mn-cs"/>
              </a:rPr>
              <a:t>.  Patients, according to Shorter, present symptoms that accord with the medical diagnostics of their time and place—what he calls the “</a:t>
            </a:r>
            <a:r>
              <a:rPr lang="en-US" sz="1200" b="1" kern="1200" dirty="0">
                <a:solidFill>
                  <a:schemeClr val="tx1"/>
                </a:solidFill>
                <a:effectLst/>
                <a:latin typeface="+mn-lt"/>
                <a:ea typeface="+mn-ea"/>
                <a:cs typeface="+mn-cs"/>
              </a:rPr>
              <a:t>medical shaping of symptoms</a:t>
            </a:r>
            <a:r>
              <a:rPr lang="en-US" sz="1200" kern="1200" dirty="0">
                <a:solidFill>
                  <a:schemeClr val="tx1"/>
                </a:solidFill>
                <a:effectLst/>
                <a:latin typeface="+mn-lt"/>
                <a:ea typeface="+mn-ea"/>
                <a:cs typeface="+mn-cs"/>
              </a:rPr>
              <a:t>” orchestrated by the unconscious</a:t>
            </a:r>
            <a:r>
              <a:rPr lang="en-US" dirty="0">
                <a:effectLst/>
              </a:rPr>
              <a:t> </a:t>
            </a: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illness negotiation</a:t>
            </a:r>
            <a:r>
              <a:rPr lang="en-US" sz="1200" kern="1200" dirty="0">
                <a:solidFill>
                  <a:schemeClr val="tx1"/>
                </a:solidFill>
                <a:effectLst/>
                <a:latin typeface="+mn-lt"/>
                <a:ea typeface="+mn-ea"/>
                <a:cs typeface="+mn-cs"/>
              </a:rPr>
              <a:t>,” whereby they would together shape each other’s perceptions of the behavior.  In this negotiation the doctor would provide the scientific </a:t>
            </a:r>
            <a:r>
              <a:rPr lang="en-US" sz="1200" b="1" kern="1200" dirty="0">
                <a:solidFill>
                  <a:schemeClr val="tx1"/>
                </a:solidFill>
                <a:effectLst/>
                <a:latin typeface="+mn-lt"/>
                <a:ea typeface="+mn-ea"/>
                <a:cs typeface="+mn-cs"/>
              </a:rPr>
              <a:t>validation</a:t>
            </a:r>
            <a:r>
              <a:rPr lang="en-US" sz="1200" kern="1200" dirty="0">
                <a:solidFill>
                  <a:schemeClr val="tx1"/>
                </a:solidFill>
                <a:effectLst/>
                <a:latin typeface="+mn-lt"/>
                <a:ea typeface="+mn-ea"/>
                <a:cs typeface="+mn-cs"/>
              </a:rPr>
              <a:t> that the symptom was indeed indicative of a </a:t>
            </a:r>
            <a:r>
              <a:rPr lang="en-US" sz="1200" b="1" kern="1200" dirty="0">
                <a:solidFill>
                  <a:schemeClr val="tx1"/>
                </a:solidFill>
                <a:effectLst/>
                <a:latin typeface="+mn-lt"/>
                <a:ea typeface="+mn-ea"/>
                <a:cs typeface="+mn-cs"/>
              </a:rPr>
              <a:t>legitimate disease category</a:t>
            </a:r>
            <a:r>
              <a:rPr lang="en-US" sz="1200" kern="1200" dirty="0">
                <a:solidFill>
                  <a:schemeClr val="tx1"/>
                </a:solidFill>
                <a:effectLst/>
                <a:latin typeface="+mn-lt"/>
                <a:ea typeface="+mn-ea"/>
                <a:cs typeface="+mn-cs"/>
              </a:rPr>
              <a:t>, and new </a:t>
            </a:r>
            <a:r>
              <a:rPr lang="en-US" sz="1200" b="1" kern="1200" dirty="0">
                <a:solidFill>
                  <a:schemeClr val="tx1"/>
                </a:solidFill>
                <a:effectLst/>
                <a:latin typeface="+mn-lt"/>
                <a:ea typeface="+mn-ea"/>
                <a:cs typeface="+mn-cs"/>
              </a:rPr>
              <a:t>patients</a:t>
            </a:r>
            <a:r>
              <a:rPr lang="en-US" sz="1200" kern="1200" dirty="0">
                <a:solidFill>
                  <a:schemeClr val="tx1"/>
                </a:solidFill>
                <a:effectLst/>
                <a:latin typeface="+mn-lt"/>
                <a:ea typeface="+mn-ea"/>
                <a:cs typeface="+mn-cs"/>
              </a:rPr>
              <a:t> would </a:t>
            </a:r>
            <a:r>
              <a:rPr lang="en-US" sz="1200" b="1" kern="1200" dirty="0">
                <a:solidFill>
                  <a:schemeClr val="tx1"/>
                </a:solidFill>
                <a:effectLst/>
                <a:latin typeface="+mn-lt"/>
                <a:ea typeface="+mn-ea"/>
                <a:cs typeface="+mn-cs"/>
              </a:rPr>
              <a:t>increase the attention focused on the new symptom </a:t>
            </a:r>
            <a:r>
              <a:rPr lang="en-US" sz="1200" kern="1200" dirty="0">
                <a:solidFill>
                  <a:schemeClr val="tx1"/>
                </a:solidFill>
                <a:effectLst/>
                <a:latin typeface="+mn-lt"/>
                <a:ea typeface="+mn-ea"/>
                <a:cs typeface="+mn-cs"/>
              </a:rPr>
              <a:t>in the [broader culture], creating a </a:t>
            </a:r>
            <a:r>
              <a:rPr lang="en-US" sz="1200" b="1" kern="1200" dirty="0">
                <a:solidFill>
                  <a:schemeClr val="tx1"/>
                </a:solidFill>
                <a:effectLst/>
                <a:latin typeface="+mn-lt"/>
                <a:ea typeface="+mn-ea"/>
                <a:cs typeface="+mn-cs"/>
              </a:rPr>
              <a:t>feedback loo</a:t>
            </a:r>
            <a:r>
              <a:rPr lang="en-US" sz="1200" kern="1200" dirty="0">
                <a:solidFill>
                  <a:schemeClr val="tx1"/>
                </a:solidFill>
                <a:effectLst/>
                <a:latin typeface="+mn-lt"/>
                <a:ea typeface="+mn-ea"/>
                <a:cs typeface="+mn-cs"/>
              </a:rPr>
              <a:t>p that further established the legitimacy of the new symptom</a:t>
            </a:r>
            <a:r>
              <a:rPr lang="en-US" dirty="0">
                <a:effectLst/>
              </a:rPr>
              <a:t> </a:t>
            </a:r>
          </a:p>
          <a:p>
            <a:r>
              <a:rPr lang="en-US" dirty="0">
                <a:effectLst/>
              </a:rPr>
              <a:t>-</a:t>
            </a:r>
            <a:r>
              <a:rPr lang="en-US" sz="1200" kern="1200" dirty="0">
                <a:solidFill>
                  <a:schemeClr val="tx1"/>
                </a:solidFill>
                <a:effectLst/>
                <a:latin typeface="+mn-lt"/>
                <a:ea typeface="+mn-ea"/>
                <a:cs typeface="+mn-cs"/>
              </a:rPr>
              <a:t>people have </a:t>
            </a:r>
            <a:r>
              <a:rPr lang="en-US" sz="1200" b="1" kern="1200" dirty="0">
                <a:solidFill>
                  <a:schemeClr val="tx1"/>
                </a:solidFill>
                <a:effectLst/>
                <a:latin typeface="+mn-lt"/>
                <a:ea typeface="+mn-ea"/>
                <a:cs typeface="+mn-cs"/>
              </a:rPr>
              <a:t>vague</a:t>
            </a:r>
            <a:r>
              <a:rPr lang="en-US" sz="1200" kern="1200" dirty="0">
                <a:solidFill>
                  <a:schemeClr val="tx1"/>
                </a:solidFill>
                <a:effectLst/>
                <a:latin typeface="+mn-lt"/>
                <a:ea typeface="+mn-ea"/>
                <a:cs typeface="+mn-cs"/>
              </a:rPr>
              <a:t>, undefined </a:t>
            </a:r>
            <a:r>
              <a:rPr lang="en-US" sz="1200" b="1" kern="1200" dirty="0">
                <a:solidFill>
                  <a:schemeClr val="tx1"/>
                </a:solidFill>
                <a:effectLst/>
                <a:latin typeface="+mn-lt"/>
                <a:ea typeface="+mn-ea"/>
                <a:cs typeface="+mn-cs"/>
              </a:rPr>
              <a:t>anxieties</a:t>
            </a:r>
            <a:r>
              <a:rPr lang="en-US" sz="1200" kern="1200" dirty="0">
                <a:solidFill>
                  <a:schemeClr val="tx1"/>
                </a:solidFill>
                <a:effectLst/>
                <a:latin typeface="+mn-lt"/>
                <a:ea typeface="+mn-ea"/>
                <a:cs typeface="+mn-cs"/>
              </a:rPr>
              <a:t> that </a:t>
            </a:r>
            <a:r>
              <a:rPr lang="en-US" sz="1200" b="1" kern="1200" dirty="0">
                <a:solidFill>
                  <a:schemeClr val="tx1"/>
                </a:solidFill>
                <a:effectLst/>
                <a:latin typeface="+mn-lt"/>
                <a:ea typeface="+mn-ea"/>
                <a:cs typeface="+mn-cs"/>
              </a:rPr>
              <a:t>manifest through a repertoire of available forms </a:t>
            </a:r>
            <a:r>
              <a:rPr lang="en-US" sz="1200" kern="1200" dirty="0">
                <a:solidFill>
                  <a:schemeClr val="tx1"/>
                </a:solidFill>
                <a:effectLst/>
                <a:latin typeface="+mn-lt"/>
                <a:ea typeface="+mn-ea"/>
                <a:cs typeface="+mn-cs"/>
              </a:rPr>
              <a:t>that are </a:t>
            </a:r>
            <a:r>
              <a:rPr lang="en-US" sz="1200" b="1" kern="1200" dirty="0">
                <a:solidFill>
                  <a:schemeClr val="tx1"/>
                </a:solidFill>
                <a:effectLst/>
                <a:latin typeface="+mn-lt"/>
                <a:ea typeface="+mn-ea"/>
                <a:cs typeface="+mn-cs"/>
              </a:rPr>
              <a:t>authenticated</a:t>
            </a:r>
            <a:r>
              <a:rPr lang="en-US" sz="1200" kern="1200" dirty="0">
                <a:solidFill>
                  <a:schemeClr val="tx1"/>
                </a:solidFill>
                <a:effectLst/>
                <a:latin typeface="+mn-lt"/>
                <a:ea typeface="+mn-ea"/>
                <a:cs typeface="+mn-cs"/>
              </a:rPr>
              <a:t> by the </a:t>
            </a:r>
            <a:r>
              <a:rPr lang="en-US" sz="1200" b="1" kern="1200" dirty="0">
                <a:solidFill>
                  <a:schemeClr val="tx1"/>
                </a:solidFill>
                <a:effectLst/>
                <a:latin typeface="+mn-lt"/>
                <a:ea typeface="+mn-ea"/>
                <a:cs typeface="+mn-cs"/>
              </a:rPr>
              <a:t>medical establishment’s taxonomies of illnesses and symptoms.</a:t>
            </a:r>
            <a:r>
              <a:rPr lang="en-US" b="1" dirty="0">
                <a:effectLst/>
              </a:rPr>
              <a:t> </a:t>
            </a:r>
          </a:p>
        </p:txBody>
      </p:sp>
      <p:sp>
        <p:nvSpPr>
          <p:cNvPr id="4" name="Slide Number Placeholder 3"/>
          <p:cNvSpPr>
            <a:spLocks noGrp="1"/>
          </p:cNvSpPr>
          <p:nvPr>
            <p:ph type="sldNum" sz="quarter" idx="10"/>
          </p:nvPr>
        </p:nvSpPr>
        <p:spPr/>
        <p:txBody>
          <a:bodyPr/>
          <a:lstStyle/>
          <a:p>
            <a:fld id="{5DBBF590-777E-8446-B9FE-5BDE871EDC17}" type="slidenum">
              <a:rPr lang="en-US" smtClean="0"/>
              <a:t>22</a:t>
            </a:fld>
            <a:endParaRPr lang="en-US"/>
          </a:p>
        </p:txBody>
      </p:sp>
    </p:spTree>
    <p:extLst>
      <p:ext uri="{BB962C8B-B14F-4D97-AF65-F5344CB8AC3E}">
        <p14:creationId xmlns:p14="http://schemas.microsoft.com/office/powerpoint/2010/main" val="6605274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Similar to other kinds of experience, including meditative</a:t>
            </a:r>
          </a:p>
          <a:p>
            <a:r>
              <a:rPr lang="en-US" dirty="0">
                <a:effectLst/>
              </a:rPr>
              <a:t>-</a:t>
            </a:r>
            <a:r>
              <a:rPr lang="en-US" sz="1200" b="1" kern="1200" dirty="0">
                <a:solidFill>
                  <a:schemeClr val="tx1"/>
                </a:solidFill>
                <a:effectLst/>
                <a:latin typeface="+mn-lt"/>
                <a:ea typeface="+mn-ea"/>
                <a:cs typeface="+mn-cs"/>
              </a:rPr>
              <a:t>Meditative practices </a:t>
            </a:r>
            <a:r>
              <a:rPr lang="en-US" sz="1200" kern="1200" dirty="0">
                <a:solidFill>
                  <a:schemeClr val="tx1"/>
                </a:solidFill>
                <a:effectLst/>
                <a:latin typeface="+mn-lt"/>
                <a:ea typeface="+mn-ea"/>
                <a:cs typeface="+mn-cs"/>
              </a:rPr>
              <a:t>are modes of </a:t>
            </a:r>
            <a:r>
              <a:rPr lang="en-US" sz="1200" b="1" kern="1200" dirty="0">
                <a:solidFill>
                  <a:schemeClr val="tx1"/>
                </a:solidFill>
                <a:effectLst/>
                <a:latin typeface="+mn-lt"/>
                <a:ea typeface="+mn-ea"/>
                <a:cs typeface="+mn-cs"/>
              </a:rPr>
              <a:t>self-cultivation</a:t>
            </a:r>
            <a:r>
              <a:rPr lang="en-US" sz="1200" kern="1200" dirty="0">
                <a:solidFill>
                  <a:schemeClr val="tx1"/>
                </a:solidFill>
                <a:effectLst/>
                <a:latin typeface="+mn-lt"/>
                <a:ea typeface="+mn-ea"/>
                <a:cs typeface="+mn-cs"/>
              </a:rPr>
              <a:t> that </a:t>
            </a:r>
            <a:r>
              <a:rPr lang="en-US" sz="1200" b="1" kern="1200" dirty="0">
                <a:solidFill>
                  <a:schemeClr val="tx1"/>
                </a:solidFill>
                <a:effectLst/>
                <a:latin typeface="+mn-lt"/>
                <a:ea typeface="+mn-ea"/>
                <a:cs typeface="+mn-cs"/>
              </a:rPr>
              <a:t>strive</a:t>
            </a:r>
            <a:r>
              <a:rPr lang="en-US" sz="1200" kern="1200" dirty="0">
                <a:solidFill>
                  <a:schemeClr val="tx1"/>
                </a:solidFill>
                <a:effectLst/>
                <a:latin typeface="+mn-lt"/>
                <a:ea typeface="+mn-ea"/>
                <a:cs typeface="+mn-cs"/>
              </a:rPr>
              <a:t> to </a:t>
            </a:r>
            <a:r>
              <a:rPr lang="en-US" sz="1200" b="1" kern="1200" dirty="0">
                <a:solidFill>
                  <a:schemeClr val="tx1"/>
                </a:solidFill>
                <a:effectLst/>
                <a:latin typeface="+mn-lt"/>
                <a:ea typeface="+mn-ea"/>
                <a:cs typeface="+mn-cs"/>
              </a:rPr>
              <a:t>produce certain experiences </a:t>
            </a:r>
            <a:r>
              <a:rPr lang="en-US" sz="1200" kern="1200" dirty="0">
                <a:solidFill>
                  <a:schemeClr val="tx1"/>
                </a:solidFill>
                <a:effectLst/>
                <a:latin typeface="+mn-lt"/>
                <a:ea typeface="+mn-ea"/>
                <a:cs typeface="+mn-cs"/>
              </a:rPr>
              <a:t>and cultivate certain ways of being in the world—a world that contains particular </a:t>
            </a:r>
            <a:r>
              <a:rPr lang="en-US" sz="1200" b="1" kern="1200" dirty="0">
                <a:solidFill>
                  <a:schemeClr val="tx1"/>
                </a:solidFill>
                <a:effectLst/>
                <a:latin typeface="+mn-lt"/>
                <a:ea typeface="+mn-ea"/>
                <a:cs typeface="+mn-cs"/>
              </a:rPr>
              <a:t>normative</a:t>
            </a:r>
            <a:r>
              <a:rPr lang="en-US" sz="1200" kern="1200" dirty="0">
                <a:solidFill>
                  <a:schemeClr val="tx1"/>
                </a:solidFill>
                <a:effectLst/>
                <a:latin typeface="+mn-lt"/>
                <a:ea typeface="+mn-ea"/>
                <a:cs typeface="+mn-cs"/>
              </a:rPr>
              <a:t> understandings of a </a:t>
            </a:r>
            <a:r>
              <a:rPr lang="en-US" sz="1200" b="1" kern="1200" dirty="0">
                <a:solidFill>
                  <a:schemeClr val="tx1"/>
                </a:solidFill>
                <a:effectLst/>
                <a:latin typeface="+mn-lt"/>
                <a:ea typeface="+mn-ea"/>
                <a:cs typeface="+mn-cs"/>
              </a:rPr>
              <a:t>good life</a:t>
            </a:r>
            <a:r>
              <a:rPr lang="en-US" sz="1200" kern="1200" dirty="0">
                <a:solidFill>
                  <a:schemeClr val="tx1"/>
                </a:solidFill>
                <a:effectLst/>
                <a:latin typeface="+mn-lt"/>
                <a:ea typeface="+mn-ea"/>
                <a:cs typeface="+mn-cs"/>
              </a:rPr>
              <a:t>, a </a:t>
            </a:r>
            <a:r>
              <a:rPr lang="en-US" sz="1200" b="1" kern="1200" dirty="0">
                <a:solidFill>
                  <a:schemeClr val="tx1"/>
                </a:solidFill>
                <a:effectLst/>
                <a:latin typeface="+mn-lt"/>
                <a:ea typeface="+mn-ea"/>
                <a:cs typeface="+mn-cs"/>
              </a:rPr>
              <a:t>holy life</a:t>
            </a:r>
            <a:r>
              <a:rPr lang="en-US" sz="1200" kern="1200" dirty="0">
                <a:solidFill>
                  <a:schemeClr val="tx1"/>
                </a:solidFill>
                <a:effectLst/>
                <a:latin typeface="+mn-lt"/>
                <a:ea typeface="+mn-ea"/>
                <a:cs typeface="+mn-cs"/>
              </a:rPr>
              <a:t>, a </a:t>
            </a:r>
            <a:r>
              <a:rPr lang="en-US" sz="1200" b="1" kern="1200" dirty="0">
                <a:solidFill>
                  <a:schemeClr val="tx1"/>
                </a:solidFill>
                <a:effectLst/>
                <a:latin typeface="+mn-lt"/>
                <a:ea typeface="+mn-ea"/>
                <a:cs typeface="+mn-cs"/>
              </a:rPr>
              <a:t>successful life</a:t>
            </a:r>
            <a:r>
              <a:rPr lang="en-US" sz="1200" kern="1200" dirty="0">
                <a:solidFill>
                  <a:schemeClr val="tx1"/>
                </a:solidFill>
                <a:effectLst/>
                <a:latin typeface="+mn-lt"/>
                <a:ea typeface="+mn-ea"/>
                <a:cs typeface="+mn-cs"/>
              </a:rPr>
              <a:t>, as well as conceptions of the </a:t>
            </a:r>
            <a:r>
              <a:rPr lang="en-US" sz="1200" b="1" kern="1200" dirty="0">
                <a:solidFill>
                  <a:schemeClr val="tx1"/>
                </a:solidFill>
                <a:effectLst/>
                <a:latin typeface="+mn-lt"/>
                <a:ea typeface="+mn-ea"/>
                <a:cs typeface="+mn-cs"/>
              </a:rPr>
              <a:t>person</a:t>
            </a:r>
            <a:r>
              <a:rPr lang="en-US" sz="1200" kern="1200" dirty="0">
                <a:solidFill>
                  <a:schemeClr val="tx1"/>
                </a:solidFill>
                <a:effectLst/>
                <a:latin typeface="+mn-lt"/>
                <a:ea typeface="+mn-ea"/>
                <a:cs typeface="+mn-cs"/>
              </a:rPr>
              <a:t>, the </a:t>
            </a:r>
            <a:r>
              <a:rPr lang="en-US" sz="1200" b="1" kern="1200" dirty="0">
                <a:solidFill>
                  <a:schemeClr val="tx1"/>
                </a:solidFill>
                <a:effectLst/>
                <a:latin typeface="+mn-lt"/>
                <a:ea typeface="+mn-ea"/>
                <a:cs typeface="+mn-cs"/>
              </a:rPr>
              <a:t>mind</a:t>
            </a:r>
            <a:r>
              <a:rPr lang="en-US" sz="1200" kern="1200" dirty="0">
                <a:solidFill>
                  <a:schemeClr val="tx1"/>
                </a:solidFill>
                <a:effectLst/>
                <a:latin typeface="+mn-lt"/>
                <a:ea typeface="+mn-ea"/>
                <a:cs typeface="+mn-cs"/>
              </a:rPr>
              <a:t> and its features, the </a:t>
            </a:r>
            <a:r>
              <a:rPr lang="en-US" sz="1200" b="1" kern="1200" dirty="0">
                <a:solidFill>
                  <a:schemeClr val="tx1"/>
                </a:solidFill>
                <a:effectLst/>
                <a:latin typeface="+mn-lt"/>
                <a:ea typeface="+mn-ea"/>
                <a:cs typeface="+mn-cs"/>
              </a:rPr>
              <a:t>potential</a:t>
            </a:r>
            <a:r>
              <a:rPr lang="en-US" sz="1200" kern="1200" dirty="0">
                <a:solidFill>
                  <a:schemeClr val="tx1"/>
                </a:solidFill>
                <a:effectLst/>
                <a:latin typeface="+mn-lt"/>
                <a:ea typeface="+mn-ea"/>
                <a:cs typeface="+mn-cs"/>
              </a:rPr>
              <a:t> for human development and cultivation, and </a:t>
            </a:r>
            <a:r>
              <a:rPr lang="en-US" sz="1200" b="1" kern="1200" dirty="0">
                <a:solidFill>
                  <a:schemeClr val="tx1"/>
                </a:solidFill>
                <a:effectLst/>
                <a:latin typeface="+mn-lt"/>
                <a:ea typeface="+mn-ea"/>
                <a:cs typeface="+mn-cs"/>
              </a:rPr>
              <a:t>various experiences </a:t>
            </a:r>
            <a:r>
              <a:rPr lang="en-US" sz="1200" kern="1200" dirty="0">
                <a:solidFill>
                  <a:schemeClr val="tx1"/>
                </a:solidFill>
                <a:effectLst/>
                <a:latin typeface="+mn-lt"/>
                <a:ea typeface="+mn-ea"/>
                <a:cs typeface="+mn-cs"/>
              </a:rPr>
              <a:t>that meditators will have at different stages on the path.  In the </a:t>
            </a:r>
            <a:r>
              <a:rPr lang="en-US" sz="1200" b="1" kern="1200" dirty="0">
                <a:solidFill>
                  <a:schemeClr val="tx1"/>
                </a:solidFill>
                <a:effectLst/>
                <a:latin typeface="+mn-lt"/>
                <a:ea typeface="+mn-ea"/>
                <a:cs typeface="+mn-cs"/>
              </a:rPr>
              <a:t>early Buddhist example</a:t>
            </a:r>
            <a:r>
              <a:rPr lang="en-US" sz="1200" kern="1200" dirty="0">
                <a:solidFill>
                  <a:schemeClr val="tx1"/>
                </a:solidFill>
                <a:effectLst/>
                <a:latin typeface="+mn-lt"/>
                <a:ea typeface="+mn-ea"/>
                <a:cs typeface="+mn-cs"/>
              </a:rPr>
              <a:t>, the </a:t>
            </a:r>
            <a:r>
              <a:rPr lang="en-US" sz="1200" b="1" kern="1200" dirty="0">
                <a:solidFill>
                  <a:schemeClr val="tx1"/>
                </a:solidFill>
                <a:effectLst/>
                <a:latin typeface="+mn-lt"/>
                <a:ea typeface="+mn-ea"/>
                <a:cs typeface="+mn-cs"/>
              </a:rPr>
              <a:t>tradition</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supplies</a:t>
            </a:r>
            <a:r>
              <a:rPr lang="en-US" sz="1200" kern="1200" dirty="0">
                <a:solidFill>
                  <a:schemeClr val="tx1"/>
                </a:solidFill>
                <a:effectLst/>
                <a:latin typeface="+mn-lt"/>
                <a:ea typeface="+mn-ea"/>
                <a:cs typeface="+mn-cs"/>
              </a:rPr>
              <a:t> a </a:t>
            </a:r>
            <a:r>
              <a:rPr lang="en-US" sz="1200" b="1" kern="1200" dirty="0">
                <a:solidFill>
                  <a:schemeClr val="tx1"/>
                </a:solidFill>
                <a:effectLst/>
                <a:latin typeface="+mn-lt"/>
                <a:ea typeface="+mn-ea"/>
                <a:cs typeface="+mn-cs"/>
              </a:rPr>
              <a:t>view</a:t>
            </a:r>
            <a:r>
              <a:rPr lang="en-US" sz="1200" kern="1200" dirty="0">
                <a:solidFill>
                  <a:schemeClr val="tx1"/>
                </a:solidFill>
                <a:effectLst/>
                <a:latin typeface="+mn-lt"/>
                <a:ea typeface="+mn-ea"/>
                <a:cs typeface="+mn-cs"/>
              </a:rPr>
              <a:t> of the </a:t>
            </a:r>
            <a:r>
              <a:rPr lang="en-US" sz="1200" b="1" kern="1200" dirty="0">
                <a:solidFill>
                  <a:schemeClr val="tx1"/>
                </a:solidFill>
                <a:effectLst/>
                <a:latin typeface="+mn-lt"/>
                <a:ea typeface="+mn-ea"/>
                <a:cs typeface="+mn-cs"/>
              </a:rPr>
              <a:t>human being</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moral</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attitudinal valuations of various phenomena </a:t>
            </a:r>
            <a:r>
              <a:rPr lang="en-US" sz="1200" kern="1200" dirty="0">
                <a:solidFill>
                  <a:schemeClr val="tx1"/>
                </a:solidFill>
                <a:effectLst/>
                <a:latin typeface="+mn-lt"/>
                <a:ea typeface="+mn-ea"/>
                <a:cs typeface="+mn-cs"/>
              </a:rPr>
              <a:t>(the body, sexuality, sense objects), </a:t>
            </a:r>
            <a:r>
              <a:rPr lang="en-US" sz="1200" b="1" kern="1200" dirty="0">
                <a:solidFill>
                  <a:schemeClr val="tx1"/>
                </a:solidFill>
                <a:effectLst/>
                <a:latin typeface="+mn-lt"/>
                <a:ea typeface="+mn-ea"/>
                <a:cs typeface="+mn-cs"/>
              </a:rPr>
              <a:t>taxonomies</a:t>
            </a:r>
            <a:r>
              <a:rPr lang="en-US" sz="1200" kern="1200" dirty="0">
                <a:solidFill>
                  <a:schemeClr val="tx1"/>
                </a:solidFill>
                <a:effectLst/>
                <a:latin typeface="+mn-lt"/>
                <a:ea typeface="+mn-ea"/>
                <a:cs typeface="+mn-cs"/>
              </a:rPr>
              <a:t> of the </a:t>
            </a:r>
            <a:r>
              <a:rPr lang="en-US" sz="1200" b="1" kern="1200" dirty="0">
                <a:solidFill>
                  <a:schemeClr val="tx1"/>
                </a:solidFill>
                <a:effectLst/>
                <a:latin typeface="+mn-lt"/>
                <a:ea typeface="+mn-ea"/>
                <a:cs typeface="+mn-cs"/>
              </a:rPr>
              <a:t>many phenomena </a:t>
            </a:r>
            <a:r>
              <a:rPr lang="en-US" sz="1200" kern="1200" dirty="0">
                <a:solidFill>
                  <a:schemeClr val="tx1"/>
                </a:solidFill>
                <a:effectLst/>
                <a:latin typeface="+mn-lt"/>
                <a:ea typeface="+mn-ea"/>
                <a:cs typeface="+mn-cs"/>
              </a:rPr>
              <a:t>of the </a:t>
            </a:r>
            <a:r>
              <a:rPr lang="en-US" sz="1200" b="1" kern="1200" dirty="0">
                <a:solidFill>
                  <a:schemeClr val="tx1"/>
                </a:solidFill>
                <a:effectLst/>
                <a:latin typeface="+mn-lt"/>
                <a:ea typeface="+mn-ea"/>
                <a:cs typeface="+mn-cs"/>
              </a:rPr>
              <a:t>lived world </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dhammas</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markers of progress </a:t>
            </a:r>
            <a:r>
              <a:rPr lang="en-US" sz="1200" kern="1200" dirty="0">
                <a:solidFill>
                  <a:schemeClr val="tx1"/>
                </a:solidFill>
                <a:effectLst/>
                <a:latin typeface="+mn-lt"/>
                <a:ea typeface="+mn-ea"/>
                <a:cs typeface="+mn-cs"/>
              </a:rPr>
              <a:t>in meditation (e.g., the progressively more rarified states of absorption [</a:t>
            </a:r>
            <a:r>
              <a:rPr lang="en-US" sz="1200" i="1" kern="1200" dirty="0" err="1">
                <a:solidFill>
                  <a:schemeClr val="tx1"/>
                </a:solidFill>
                <a:effectLst/>
                <a:latin typeface="+mn-lt"/>
                <a:ea typeface="+mn-ea"/>
                <a:cs typeface="+mn-cs"/>
              </a:rPr>
              <a:t>jhānas</a:t>
            </a:r>
            <a:r>
              <a:rPr lang="en-US" sz="1200" kern="1200" dirty="0">
                <a:solidFill>
                  <a:schemeClr val="tx1"/>
                </a:solidFill>
                <a:effectLst/>
                <a:latin typeface="+mn-lt"/>
                <a:ea typeface="+mn-ea"/>
                <a:cs typeface="+mn-cs"/>
              </a:rPr>
              <a:t>]).  These </a:t>
            </a:r>
            <a:r>
              <a:rPr lang="en-US" sz="1200" b="1" kern="1200" dirty="0">
                <a:solidFill>
                  <a:schemeClr val="tx1"/>
                </a:solidFill>
                <a:effectLst/>
                <a:latin typeface="+mn-lt"/>
                <a:ea typeface="+mn-ea"/>
                <a:cs typeface="+mn-cs"/>
              </a:rPr>
              <a:t>provide ways </a:t>
            </a:r>
            <a:r>
              <a:rPr lang="en-US" sz="1200" kern="1200" dirty="0">
                <a:solidFill>
                  <a:schemeClr val="tx1"/>
                </a:solidFill>
                <a:effectLst/>
                <a:latin typeface="+mn-lt"/>
                <a:ea typeface="+mn-ea"/>
                <a:cs typeface="+mn-cs"/>
              </a:rPr>
              <a:t>of </a:t>
            </a:r>
            <a:r>
              <a:rPr lang="en-US" sz="1200" b="1" kern="1200" dirty="0">
                <a:solidFill>
                  <a:schemeClr val="tx1"/>
                </a:solidFill>
                <a:effectLst/>
                <a:latin typeface="+mn-lt"/>
                <a:ea typeface="+mn-ea"/>
                <a:cs typeface="+mn-cs"/>
              </a:rPr>
              <a:t>directing</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attention</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navigating</a:t>
            </a:r>
            <a:r>
              <a:rPr lang="en-US" sz="1200" kern="1200" dirty="0">
                <a:solidFill>
                  <a:schemeClr val="tx1"/>
                </a:solidFill>
                <a:effectLst/>
                <a:latin typeface="+mn-lt"/>
                <a:ea typeface="+mn-ea"/>
                <a:cs typeface="+mn-cs"/>
              </a:rPr>
              <a:t> what is </a:t>
            </a:r>
            <a:r>
              <a:rPr lang="en-US" sz="1200" b="1" kern="1200" dirty="0">
                <a:solidFill>
                  <a:schemeClr val="tx1"/>
                </a:solidFill>
                <a:effectLst/>
                <a:latin typeface="+mn-lt"/>
                <a:ea typeface="+mn-ea"/>
                <a:cs typeface="+mn-cs"/>
              </a:rPr>
              <a:t>significant</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insignificant in meditative practice</a:t>
            </a:r>
            <a:r>
              <a:rPr lang="en-US" sz="1200" kern="1200" dirty="0">
                <a:solidFill>
                  <a:schemeClr val="tx1"/>
                </a:solidFill>
                <a:effectLst/>
                <a:latin typeface="+mn-lt"/>
                <a:ea typeface="+mn-ea"/>
                <a:cs typeface="+mn-cs"/>
              </a:rPr>
              <a:t>.  They provide guidance on </a:t>
            </a:r>
            <a:r>
              <a:rPr lang="en-US" sz="1200" b="1" kern="1200" dirty="0">
                <a:solidFill>
                  <a:schemeClr val="tx1"/>
                </a:solidFill>
                <a:effectLst/>
                <a:latin typeface="+mn-lt"/>
                <a:ea typeface="+mn-ea"/>
                <a:cs typeface="+mn-cs"/>
              </a:rPr>
              <a:t>fostering or constraining certain thoughts, feelings, emotional dispositions, and ethical motivations</a:t>
            </a:r>
            <a:r>
              <a:rPr lang="en-US" sz="1200" kern="1200" dirty="0">
                <a:solidFill>
                  <a:schemeClr val="tx1"/>
                </a:solidFill>
                <a:effectLst/>
                <a:latin typeface="+mn-lt"/>
                <a:ea typeface="+mn-ea"/>
                <a:cs typeface="+mn-cs"/>
              </a:rPr>
              <a:t>, and on developing valued </a:t>
            </a:r>
            <a:r>
              <a:rPr lang="en-US" sz="1200" b="1" kern="1200" dirty="0">
                <a:solidFill>
                  <a:schemeClr val="tx1"/>
                </a:solidFill>
                <a:effectLst/>
                <a:latin typeface="+mn-lt"/>
                <a:ea typeface="+mn-ea"/>
                <a:cs typeface="+mn-cs"/>
              </a:rPr>
              <a:t>skills</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creating</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disrupting</a:t>
            </a:r>
            <a:r>
              <a:rPr lang="en-US" sz="1200" kern="1200" dirty="0">
                <a:solidFill>
                  <a:schemeClr val="tx1"/>
                </a:solidFill>
                <a:effectLst/>
                <a:latin typeface="+mn-lt"/>
                <a:ea typeface="+mn-ea"/>
                <a:cs typeface="+mn-cs"/>
              </a:rPr>
              <a:t>, or perhaps </a:t>
            </a:r>
            <a:r>
              <a:rPr lang="en-US" sz="1200" b="1" kern="1200" dirty="0">
                <a:solidFill>
                  <a:schemeClr val="tx1"/>
                </a:solidFill>
                <a:effectLst/>
                <a:latin typeface="+mn-lt"/>
                <a:ea typeface="+mn-ea"/>
                <a:cs typeface="+mn-cs"/>
              </a:rPr>
              <a:t>transcending</a:t>
            </a:r>
            <a:r>
              <a:rPr lang="en-US" sz="1200" kern="1200" dirty="0">
                <a:solidFill>
                  <a:schemeClr val="tx1"/>
                </a:solidFill>
                <a:effectLst/>
                <a:latin typeface="+mn-lt"/>
                <a:ea typeface="+mn-ea"/>
                <a:cs typeface="+mn-cs"/>
              </a:rPr>
              <a:t>) certain </a:t>
            </a:r>
            <a:r>
              <a:rPr lang="en-US" sz="1200" b="1" kern="1200" dirty="0">
                <a:solidFill>
                  <a:schemeClr val="tx1"/>
                </a:solidFill>
                <a:effectLst/>
                <a:latin typeface="+mn-lt"/>
                <a:ea typeface="+mn-ea"/>
                <a:cs typeface="+mn-cs"/>
              </a:rPr>
              <a:t>culturally available personal identities</a:t>
            </a:r>
            <a:r>
              <a:rPr lang="en-US" sz="1200" kern="1200" dirty="0">
                <a:solidFill>
                  <a:schemeClr val="tx1"/>
                </a:solidFill>
                <a:effectLst/>
                <a:latin typeface="+mn-lt"/>
                <a:ea typeface="+mn-ea"/>
                <a:cs typeface="+mn-cs"/>
              </a:rPr>
              <a:t>. </a:t>
            </a:r>
          </a:p>
          <a:p>
            <a:pPr marL="171450" indent="-171450">
              <a:buFontTx/>
              <a:buChar char="-"/>
            </a:pPr>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experience negotiation</a:t>
            </a:r>
            <a:r>
              <a:rPr lang="en-US" sz="1200" kern="1200" dirty="0">
                <a:solidFill>
                  <a:schemeClr val="tx1"/>
                </a:solidFill>
                <a:effectLst/>
                <a:latin typeface="+mn-lt"/>
                <a:ea typeface="+mn-ea"/>
                <a:cs typeface="+mn-cs"/>
              </a:rPr>
              <a:t>” e.g., </a:t>
            </a:r>
            <a:r>
              <a:rPr lang="en-US" sz="1200" kern="1200" dirty="0" err="1">
                <a:solidFill>
                  <a:schemeClr val="tx1"/>
                </a:solidFill>
                <a:effectLst/>
                <a:latin typeface="+mn-lt"/>
                <a:ea typeface="+mn-ea"/>
                <a:cs typeface="+mn-cs"/>
              </a:rPr>
              <a:t>dokusan</a:t>
            </a:r>
            <a:r>
              <a:rPr lang="en-US" sz="1200" kern="1200" dirty="0">
                <a:solidFill>
                  <a:schemeClr val="tx1"/>
                </a:solidFill>
                <a:effectLst/>
                <a:latin typeface="+mn-lt"/>
                <a:ea typeface="+mn-ea"/>
                <a:cs typeface="+mn-cs"/>
              </a:rPr>
              <a:t> in Zen</a:t>
            </a:r>
          </a:p>
          <a:p>
            <a:pPr marL="171450" indent="-171450">
              <a:buFontTx/>
              <a:buChar char="-"/>
            </a:pPr>
            <a:r>
              <a:rPr lang="en-US" sz="1200" kern="1200" dirty="0">
                <a:solidFill>
                  <a:schemeClr val="tx1"/>
                </a:solidFill>
                <a:effectLst/>
                <a:latin typeface="+mn-lt"/>
                <a:ea typeface="+mn-ea"/>
                <a:cs typeface="+mn-cs"/>
              </a:rPr>
              <a:t>The many and detailed </a:t>
            </a:r>
            <a:r>
              <a:rPr lang="en-US" sz="1200" b="1" kern="1200" dirty="0">
                <a:solidFill>
                  <a:schemeClr val="tx1"/>
                </a:solidFill>
                <a:effectLst/>
                <a:latin typeface="+mn-lt"/>
                <a:ea typeface="+mn-ea"/>
                <a:cs typeface="+mn-cs"/>
              </a:rPr>
              <a:t>Buddhist maps of the path</a:t>
            </a:r>
            <a:r>
              <a:rPr lang="en-US" sz="1200" kern="1200" dirty="0">
                <a:solidFill>
                  <a:schemeClr val="tx1"/>
                </a:solidFill>
                <a:effectLst/>
                <a:latin typeface="+mn-lt"/>
                <a:ea typeface="+mn-ea"/>
                <a:cs typeface="+mn-cs"/>
              </a:rPr>
              <a:t>—the </a:t>
            </a:r>
            <a:r>
              <a:rPr lang="en-US" sz="1200" i="1" kern="1200" dirty="0" err="1">
                <a:solidFill>
                  <a:schemeClr val="tx1"/>
                </a:solidFill>
                <a:effectLst/>
                <a:latin typeface="+mn-lt"/>
                <a:ea typeface="+mn-ea"/>
                <a:cs typeface="+mn-cs"/>
              </a:rPr>
              <a:t>jhāna</a:t>
            </a:r>
            <a:r>
              <a:rPr lang="en-US" sz="1200" kern="1200" dirty="0" err="1">
                <a:solidFill>
                  <a:schemeClr val="tx1"/>
                </a:solidFill>
                <a:effectLst/>
                <a:latin typeface="+mn-lt"/>
                <a:ea typeface="+mn-ea"/>
                <a:cs typeface="+mn-cs"/>
              </a:rPr>
              <a:t>s</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lam rim</a:t>
            </a:r>
            <a:r>
              <a:rPr lang="en-US" sz="1200"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bhāvanākrama</a:t>
            </a:r>
            <a:r>
              <a:rPr lang="en-US" sz="1200" kern="1200" dirty="0">
                <a:solidFill>
                  <a:schemeClr val="tx1"/>
                </a:solidFill>
                <a:effectLst/>
                <a:latin typeface="+mn-lt"/>
                <a:ea typeface="+mn-ea"/>
                <a:cs typeface="+mn-cs"/>
              </a:rPr>
              <a:t>, etc.—as well as the various modern, secular theories of mental health, happiness, meaningful lives—are </a:t>
            </a:r>
            <a:r>
              <a:rPr lang="en-US" sz="1200" b="1" kern="1200" dirty="0">
                <a:solidFill>
                  <a:schemeClr val="tx1"/>
                </a:solidFill>
                <a:effectLst/>
                <a:latin typeface="+mn-lt"/>
                <a:ea typeface="+mn-ea"/>
                <a:cs typeface="+mn-cs"/>
              </a:rPr>
              <a:t>constructive models </a:t>
            </a:r>
            <a:r>
              <a:rPr lang="en-US" sz="1200" kern="1200" dirty="0">
                <a:solidFill>
                  <a:schemeClr val="tx1"/>
                </a:solidFill>
                <a:effectLst/>
                <a:latin typeface="+mn-lt"/>
                <a:ea typeface="+mn-ea"/>
                <a:cs typeface="+mn-cs"/>
              </a:rPr>
              <a:t>that do </a:t>
            </a:r>
            <a:r>
              <a:rPr lang="en-US" sz="1200" b="1" kern="1200" dirty="0">
                <a:solidFill>
                  <a:schemeClr val="tx1"/>
                </a:solidFill>
                <a:effectLst/>
                <a:latin typeface="+mn-lt"/>
                <a:ea typeface="+mn-ea"/>
                <a:cs typeface="+mn-cs"/>
              </a:rPr>
              <a:t>not</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simply </a:t>
            </a:r>
            <a:r>
              <a:rPr lang="en-US" sz="1200" b="1" i="1" kern="1200" dirty="0">
                <a:solidFill>
                  <a:schemeClr val="tx1"/>
                </a:solidFill>
                <a:effectLst/>
                <a:latin typeface="+mn-lt"/>
                <a:ea typeface="+mn-ea"/>
                <a:cs typeface="+mn-cs"/>
              </a:rPr>
              <a:t>represent</a:t>
            </a:r>
            <a:r>
              <a:rPr lang="en-US" sz="1200" b="1" kern="1200" dirty="0">
                <a:solidFill>
                  <a:schemeClr val="tx1"/>
                </a:solidFill>
                <a:effectLst/>
                <a:latin typeface="+mn-lt"/>
                <a:ea typeface="+mn-ea"/>
                <a:cs typeface="+mn-cs"/>
              </a:rPr>
              <a:t> a certain territory but </a:t>
            </a:r>
            <a:r>
              <a:rPr lang="en-US" sz="1200" b="1" i="1" kern="1200" dirty="0">
                <a:solidFill>
                  <a:schemeClr val="tx1"/>
                </a:solidFill>
                <a:effectLst/>
                <a:latin typeface="+mn-lt"/>
                <a:ea typeface="+mn-ea"/>
                <a:cs typeface="+mn-cs"/>
              </a:rPr>
              <a:t>configure</a:t>
            </a:r>
            <a:r>
              <a:rPr lang="en-US" sz="1200" b="1" kern="1200" dirty="0">
                <a:solidFill>
                  <a:schemeClr val="tx1"/>
                </a:solidFill>
                <a:effectLst/>
                <a:latin typeface="+mn-lt"/>
                <a:ea typeface="+mn-ea"/>
                <a:cs typeface="+mn-cs"/>
              </a:rPr>
              <a:t> it</a:t>
            </a:r>
            <a:r>
              <a:rPr lang="en-US" sz="1200" kern="1200" dirty="0">
                <a:solidFill>
                  <a:schemeClr val="tx1"/>
                </a:solidFill>
                <a:effectLst/>
                <a:latin typeface="+mn-lt"/>
                <a:ea typeface="+mn-ea"/>
                <a:cs typeface="+mn-cs"/>
              </a:rPr>
              <a:t>.  At least part of the work meditative practices do is </a:t>
            </a:r>
            <a:r>
              <a:rPr lang="en-US" sz="1200" b="1" kern="1200" dirty="0">
                <a:solidFill>
                  <a:schemeClr val="tx1"/>
                </a:solidFill>
                <a:effectLst/>
                <a:latin typeface="+mn-lt"/>
                <a:ea typeface="+mn-ea"/>
                <a:cs typeface="+mn-cs"/>
              </a:rPr>
              <a:t>to deeply internalize </a:t>
            </a:r>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teachings</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taxonomies</a:t>
            </a:r>
            <a:r>
              <a:rPr lang="en-US" sz="1200" kern="1200" dirty="0">
                <a:solidFill>
                  <a:schemeClr val="tx1"/>
                </a:solidFill>
                <a:effectLst/>
                <a:latin typeface="+mn-lt"/>
                <a:ea typeface="+mn-ea"/>
                <a:cs typeface="+mn-cs"/>
              </a:rPr>
              <a:t> of the tradition by </a:t>
            </a:r>
            <a:r>
              <a:rPr lang="en-US" sz="1200" b="1" kern="1200" dirty="0">
                <a:solidFill>
                  <a:schemeClr val="tx1"/>
                </a:solidFill>
                <a:effectLst/>
                <a:latin typeface="+mn-lt"/>
                <a:ea typeface="+mn-ea"/>
                <a:cs typeface="+mn-cs"/>
              </a:rPr>
              <a:t>contemplating</a:t>
            </a:r>
            <a:r>
              <a:rPr lang="en-US" sz="1200" kern="1200" dirty="0">
                <a:solidFill>
                  <a:schemeClr val="tx1"/>
                </a:solidFill>
                <a:effectLst/>
                <a:latin typeface="+mn-lt"/>
                <a:ea typeface="+mn-ea"/>
                <a:cs typeface="+mn-cs"/>
              </a:rPr>
              <a:t> them in a </a:t>
            </a:r>
            <a:r>
              <a:rPr lang="en-US" sz="1200" b="1" kern="1200" dirty="0">
                <a:solidFill>
                  <a:schemeClr val="tx1"/>
                </a:solidFill>
                <a:effectLst/>
                <a:latin typeface="+mn-lt"/>
                <a:ea typeface="+mn-ea"/>
                <a:cs typeface="+mn-cs"/>
              </a:rPr>
              <a:t>concentrated</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systematic</a:t>
            </a:r>
            <a:r>
              <a:rPr lang="en-US" sz="1200" kern="1200" dirty="0">
                <a:solidFill>
                  <a:schemeClr val="tx1"/>
                </a:solidFill>
                <a:effectLst/>
                <a:latin typeface="+mn-lt"/>
                <a:ea typeface="+mn-ea"/>
                <a:cs typeface="+mn-cs"/>
              </a:rPr>
              <a:t> way, not just </a:t>
            </a:r>
            <a:r>
              <a:rPr lang="en-US" sz="1200" b="1" kern="1200" dirty="0">
                <a:solidFill>
                  <a:schemeClr val="tx1"/>
                </a:solidFill>
                <a:effectLst/>
                <a:latin typeface="+mn-lt"/>
                <a:ea typeface="+mn-ea"/>
                <a:cs typeface="+mn-cs"/>
              </a:rPr>
              <a:t>deconditioning</a:t>
            </a:r>
            <a:r>
              <a:rPr lang="en-US" sz="1200" kern="1200" dirty="0">
                <a:solidFill>
                  <a:schemeClr val="tx1"/>
                </a:solidFill>
                <a:effectLst/>
                <a:latin typeface="+mn-lt"/>
                <a:ea typeface="+mn-ea"/>
                <a:cs typeface="+mn-cs"/>
              </a:rPr>
              <a:t> but </a:t>
            </a:r>
            <a:r>
              <a:rPr lang="en-US" sz="1200" b="1" kern="1200" dirty="0">
                <a:solidFill>
                  <a:schemeClr val="tx1"/>
                </a:solidFill>
                <a:effectLst/>
                <a:latin typeface="+mn-lt"/>
                <a:ea typeface="+mn-ea"/>
                <a:cs typeface="+mn-cs"/>
              </a:rPr>
              <a:t>reconditioning</a:t>
            </a:r>
            <a:r>
              <a:rPr lang="en-US" sz="1200" kern="1200" dirty="0">
                <a:solidFill>
                  <a:schemeClr val="tx1"/>
                </a:solidFill>
                <a:effectLst/>
                <a:latin typeface="+mn-lt"/>
                <a:ea typeface="+mn-ea"/>
                <a:cs typeface="+mn-cs"/>
              </a:rPr>
              <a:t> the mind and body </a:t>
            </a:r>
            <a:r>
              <a:rPr lang="en-US" sz="1200" b="1" kern="1200" dirty="0">
                <a:solidFill>
                  <a:schemeClr val="tx1"/>
                </a:solidFill>
                <a:effectLst/>
                <a:latin typeface="+mn-lt"/>
                <a:ea typeface="+mn-ea"/>
                <a:cs typeface="+mn-cs"/>
              </a:rPr>
              <a:t>according to these maps</a:t>
            </a:r>
            <a:r>
              <a:rPr lang="en-US" sz="1200" kern="1200" dirty="0">
                <a:solidFill>
                  <a:schemeClr val="tx1"/>
                </a:solidFill>
                <a:effectLst/>
                <a:latin typeface="+mn-lt"/>
                <a:ea typeface="+mn-ea"/>
                <a:cs typeface="+mn-cs"/>
              </a:rPr>
              <a:t>. </a:t>
            </a:r>
            <a:endParaRPr lang="en-US" dirty="0"/>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Novelty</a:t>
            </a:r>
            <a:r>
              <a:rPr lang="en-US" sz="1200" kern="1200" dirty="0">
                <a:solidFill>
                  <a:schemeClr val="tx1"/>
                </a:solidFill>
                <a:effectLst/>
                <a:latin typeface="+mn-lt"/>
                <a:ea typeface="+mn-ea"/>
                <a:cs typeface="+mn-cs"/>
              </a:rPr>
              <a:t> happens, individuals find themselves in states not accounted for by tradition, people </a:t>
            </a:r>
            <a:r>
              <a:rPr lang="en-US" sz="1200" b="1" kern="1200" dirty="0">
                <a:solidFill>
                  <a:schemeClr val="tx1"/>
                </a:solidFill>
                <a:effectLst/>
                <a:latin typeface="+mn-lt"/>
                <a:ea typeface="+mn-ea"/>
                <a:cs typeface="+mn-cs"/>
              </a:rPr>
              <a:t>leap beyond normative ways</a:t>
            </a:r>
            <a:r>
              <a:rPr lang="en-US" sz="1200" kern="1200" dirty="0">
                <a:solidFill>
                  <a:schemeClr val="tx1"/>
                </a:solidFill>
                <a:effectLst/>
                <a:latin typeface="+mn-lt"/>
                <a:ea typeface="+mn-ea"/>
                <a:cs typeface="+mn-cs"/>
              </a:rPr>
              <a:t> of </a:t>
            </a:r>
            <a:r>
              <a:rPr lang="en-US" sz="1200" b="1" kern="1200" dirty="0">
                <a:solidFill>
                  <a:schemeClr val="tx1"/>
                </a:solidFill>
                <a:effectLst/>
                <a:latin typeface="+mn-lt"/>
                <a:ea typeface="+mn-ea"/>
                <a:cs typeface="+mn-cs"/>
              </a:rPr>
              <a:t>being</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categories</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change</a:t>
            </a:r>
            <a:r>
              <a:rPr lang="en-US" sz="1200" kern="1200" dirty="0">
                <a:solidFill>
                  <a:schemeClr val="tx1"/>
                </a:solidFill>
                <a:effectLst/>
                <a:latin typeface="+mn-lt"/>
                <a:ea typeface="+mn-ea"/>
                <a:cs typeface="+mn-cs"/>
              </a:rPr>
              <a:t> and merge to accommodate the new and unexpected. </a:t>
            </a:r>
          </a:p>
          <a:p>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So the </a:t>
            </a:r>
            <a:r>
              <a:rPr lang="en-US" sz="1200" b="1" kern="1200" dirty="0">
                <a:solidFill>
                  <a:schemeClr val="tx1"/>
                </a:solidFill>
                <a:effectLst/>
                <a:latin typeface="+mn-lt"/>
                <a:ea typeface="+mn-ea"/>
                <a:cs typeface="+mn-cs"/>
              </a:rPr>
              <a:t>level of analysis</a:t>
            </a:r>
            <a:r>
              <a:rPr lang="en-US" sz="1200" kern="1200" dirty="0">
                <a:solidFill>
                  <a:schemeClr val="tx1"/>
                </a:solidFill>
                <a:effectLst/>
                <a:latin typeface="+mn-lt"/>
                <a:ea typeface="+mn-ea"/>
                <a:cs typeface="+mn-cs"/>
              </a:rPr>
              <a:t> that </a:t>
            </a:r>
            <a:r>
              <a:rPr lang="en-US" sz="1200" b="1" kern="1200" dirty="0">
                <a:solidFill>
                  <a:schemeClr val="tx1"/>
                </a:solidFill>
                <a:effectLst/>
                <a:latin typeface="+mn-lt"/>
                <a:ea typeface="+mn-ea"/>
                <a:cs typeface="+mn-cs"/>
              </a:rPr>
              <a:t>attends</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only</a:t>
            </a:r>
            <a:r>
              <a:rPr lang="en-US" sz="1200" kern="1200" dirty="0">
                <a:solidFill>
                  <a:schemeClr val="tx1"/>
                </a:solidFill>
                <a:effectLst/>
                <a:latin typeface="+mn-lt"/>
                <a:ea typeface="+mn-ea"/>
                <a:cs typeface="+mn-cs"/>
              </a:rPr>
              <a:t> to </a:t>
            </a:r>
            <a:r>
              <a:rPr lang="en-US" sz="1200" b="1" kern="1200" dirty="0">
                <a:solidFill>
                  <a:schemeClr val="tx1"/>
                </a:solidFill>
                <a:effectLst/>
                <a:latin typeface="+mn-lt"/>
                <a:ea typeface="+mn-ea"/>
                <a:cs typeface="+mn-cs"/>
              </a:rPr>
              <a:t>universal physiological</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structure and function</a:t>
            </a:r>
            <a:r>
              <a:rPr lang="en-US" sz="1200" kern="1200" dirty="0">
                <a:solidFill>
                  <a:schemeClr val="tx1"/>
                </a:solidFill>
                <a:effectLst/>
                <a:latin typeface="+mn-lt"/>
                <a:ea typeface="+mn-ea"/>
                <a:cs typeface="+mn-cs"/>
              </a:rPr>
              <a:t> can’t adequately account for how these practices work in practitioners’ lives.  If we are to take seriously the </a:t>
            </a:r>
            <a:r>
              <a:rPr lang="en-US" sz="1200" b="1" kern="1200" dirty="0">
                <a:solidFill>
                  <a:schemeClr val="tx1"/>
                </a:solidFill>
                <a:effectLst/>
                <a:latin typeface="+mn-lt"/>
                <a:ea typeface="+mn-ea"/>
                <a:cs typeface="+mn-cs"/>
              </a:rPr>
              <a:t>first-person</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perspective</a:t>
            </a:r>
            <a:r>
              <a:rPr lang="en-US" sz="1200" kern="1200" dirty="0">
                <a:solidFill>
                  <a:schemeClr val="tx1"/>
                </a:solidFill>
                <a:effectLst/>
                <a:latin typeface="+mn-lt"/>
                <a:ea typeface="+mn-ea"/>
                <a:cs typeface="+mn-cs"/>
              </a:rPr>
              <a:t> of contemplatives, we must understand how </a:t>
            </a:r>
            <a:r>
              <a:rPr lang="en-US" sz="1200" b="1" kern="1200" dirty="0">
                <a:solidFill>
                  <a:schemeClr val="tx1"/>
                </a:solidFill>
                <a:effectLst/>
                <a:latin typeface="+mn-lt"/>
                <a:ea typeface="+mn-ea"/>
                <a:cs typeface="+mn-cs"/>
              </a:rPr>
              <a:t>they</a:t>
            </a:r>
            <a:r>
              <a:rPr lang="en-US" sz="1200" kern="1200" dirty="0">
                <a:solidFill>
                  <a:schemeClr val="tx1"/>
                </a:solidFill>
                <a:effectLst/>
                <a:latin typeface="+mn-lt"/>
                <a:ea typeface="+mn-ea"/>
                <a:cs typeface="+mn-cs"/>
              </a:rPr>
              <a:t> conceive of the </a:t>
            </a:r>
            <a:r>
              <a:rPr lang="en-US" sz="1200" b="1" kern="1200" dirty="0">
                <a:solidFill>
                  <a:schemeClr val="tx1"/>
                </a:solidFill>
                <a:effectLst/>
                <a:latin typeface="+mn-lt"/>
                <a:ea typeface="+mn-ea"/>
                <a:cs typeface="+mn-cs"/>
              </a:rPr>
              <a:t>meaning, purpose, and significance</a:t>
            </a:r>
            <a:r>
              <a:rPr lang="en-US" sz="1200" kern="1200" dirty="0">
                <a:solidFill>
                  <a:schemeClr val="tx1"/>
                </a:solidFill>
                <a:effectLst/>
                <a:latin typeface="+mn-lt"/>
                <a:ea typeface="+mn-ea"/>
                <a:cs typeface="+mn-cs"/>
              </a:rPr>
              <a:t> of their practices in their </a:t>
            </a:r>
            <a:r>
              <a:rPr lang="en-US" sz="1200" b="1" kern="1200" dirty="0">
                <a:solidFill>
                  <a:schemeClr val="tx1"/>
                </a:solidFill>
                <a:effectLst/>
                <a:latin typeface="+mn-lt"/>
                <a:ea typeface="+mn-ea"/>
                <a:cs typeface="+mn-cs"/>
              </a:rPr>
              <a:t>doctrinal</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social</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cultural</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cosmic contexts</a:t>
            </a:r>
            <a:r>
              <a:rPr lang="en-US" sz="1200" kern="1200" dirty="0">
                <a:solidFill>
                  <a:schemeClr val="tx1"/>
                </a:solidFill>
                <a:effectLst/>
                <a:latin typeface="+mn-lt"/>
                <a:ea typeface="+mn-ea"/>
                <a:cs typeface="+mn-cs"/>
              </a:rPr>
              <a:t>.  To understand contemplative practices in a </a:t>
            </a:r>
            <a:r>
              <a:rPr lang="en-US" sz="1200" b="1" kern="1200" dirty="0">
                <a:solidFill>
                  <a:schemeClr val="tx1"/>
                </a:solidFill>
                <a:effectLst/>
                <a:latin typeface="+mn-lt"/>
                <a:ea typeface="+mn-ea"/>
                <a:cs typeface="+mn-cs"/>
              </a:rPr>
              <a:t>comprehensive way</a:t>
            </a:r>
            <a:r>
              <a:rPr lang="en-US" sz="1200" kern="1200" dirty="0">
                <a:solidFill>
                  <a:schemeClr val="tx1"/>
                </a:solidFill>
                <a:effectLst/>
                <a:latin typeface="+mn-lt"/>
                <a:ea typeface="+mn-ea"/>
                <a:cs typeface="+mn-cs"/>
              </a:rPr>
              <a:t>, therefore, </a:t>
            </a:r>
            <a:r>
              <a:rPr lang="en-US" sz="1200" b="1" kern="1200" dirty="0">
                <a:solidFill>
                  <a:schemeClr val="tx1"/>
                </a:solidFill>
                <a:effectLst/>
                <a:latin typeface="+mn-lt"/>
                <a:ea typeface="+mn-ea"/>
                <a:cs typeface="+mn-cs"/>
              </a:rPr>
              <a:t>scientific study</a:t>
            </a:r>
            <a:r>
              <a:rPr lang="en-US" sz="1200" kern="1200" dirty="0">
                <a:solidFill>
                  <a:schemeClr val="tx1"/>
                </a:solidFill>
                <a:effectLst/>
                <a:latin typeface="+mn-lt"/>
                <a:ea typeface="+mn-ea"/>
                <a:cs typeface="+mn-cs"/>
              </a:rPr>
              <a:t> of meditation must work </a:t>
            </a:r>
            <a:r>
              <a:rPr lang="en-US" sz="1200" b="1" kern="1200" dirty="0">
                <a:solidFill>
                  <a:schemeClr val="tx1"/>
                </a:solidFill>
                <a:effectLst/>
                <a:latin typeface="+mn-lt"/>
                <a:ea typeface="+mn-ea"/>
                <a:cs typeface="+mn-cs"/>
              </a:rPr>
              <a:t>hand-in-hand</a:t>
            </a:r>
            <a:r>
              <a:rPr lang="en-US" sz="1200" kern="1200" dirty="0">
                <a:solidFill>
                  <a:schemeClr val="tx1"/>
                </a:solidFill>
                <a:effectLst/>
                <a:latin typeface="+mn-lt"/>
                <a:ea typeface="+mn-ea"/>
                <a:cs typeface="+mn-cs"/>
              </a:rPr>
              <a:t> with </a:t>
            </a:r>
            <a:r>
              <a:rPr lang="en-US" sz="1200" b="1" kern="1200" dirty="0">
                <a:solidFill>
                  <a:schemeClr val="tx1"/>
                </a:solidFill>
                <a:effectLst/>
                <a:latin typeface="+mn-lt"/>
                <a:ea typeface="+mn-ea"/>
                <a:cs typeface="+mn-cs"/>
              </a:rPr>
              <a:t>philosophers</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anthropologists</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sociologists</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scholars of religion</a:t>
            </a:r>
            <a:r>
              <a:rPr lang="en-US" sz="1200" kern="1200" dirty="0">
                <a:solidFill>
                  <a:schemeClr val="tx1"/>
                </a:solidFill>
                <a:effectLst/>
                <a:latin typeface="+mn-lt"/>
                <a:ea typeface="+mn-ea"/>
                <a:cs typeface="+mn-cs"/>
              </a:rPr>
              <a:t> who can</a:t>
            </a:r>
            <a:r>
              <a:rPr lang="en-US" sz="1200" b="1" kern="1200" dirty="0">
                <a:solidFill>
                  <a:schemeClr val="tx1"/>
                </a:solidFill>
                <a:effectLst/>
                <a:latin typeface="+mn-lt"/>
                <a:ea typeface="+mn-ea"/>
                <a:cs typeface="+mn-cs"/>
              </a:rPr>
              <a:t> help articulate these contexts</a:t>
            </a:r>
            <a:r>
              <a:rPr lang="en-US" sz="1200" kern="1200" dirty="0">
                <a:solidFill>
                  <a:schemeClr val="tx1"/>
                </a:solidFill>
                <a:effectLst/>
                <a:latin typeface="+mn-lt"/>
                <a:ea typeface="+mn-ea"/>
                <a:cs typeface="+mn-cs"/>
              </a:rPr>
              <a:t>.  By all means we should </a:t>
            </a:r>
            <a:r>
              <a:rPr lang="en-US" sz="1200" b="1" kern="1200" dirty="0">
                <a:solidFill>
                  <a:schemeClr val="tx1"/>
                </a:solidFill>
                <a:effectLst/>
                <a:latin typeface="+mn-lt"/>
                <a:ea typeface="+mn-ea"/>
                <a:cs typeface="+mn-cs"/>
              </a:rPr>
              <a:t>measure what is measurable</a:t>
            </a:r>
            <a:r>
              <a:rPr lang="en-US" sz="1200" kern="1200" dirty="0">
                <a:solidFill>
                  <a:schemeClr val="tx1"/>
                </a:solidFill>
                <a:effectLst/>
                <a:latin typeface="+mn-lt"/>
                <a:ea typeface="+mn-ea"/>
                <a:cs typeface="+mn-cs"/>
              </a:rPr>
              <a:t>, but we should not think that such measurements—be they brain-waves, blood flow, respiration, etc.—get down to the </a:t>
            </a:r>
            <a:r>
              <a:rPr lang="en-US" sz="1200" b="1" kern="1200" dirty="0">
                <a:solidFill>
                  <a:schemeClr val="tx1"/>
                </a:solidFill>
                <a:effectLst/>
                <a:latin typeface="+mn-lt"/>
                <a:ea typeface="+mn-ea"/>
                <a:cs typeface="+mn-cs"/>
              </a:rPr>
              <a:t>real “facts”</a:t>
            </a:r>
            <a:r>
              <a:rPr lang="en-US" sz="1200" kern="1200" dirty="0">
                <a:solidFill>
                  <a:schemeClr val="tx1"/>
                </a:solidFill>
                <a:effectLst/>
                <a:latin typeface="+mn-lt"/>
                <a:ea typeface="+mn-ea"/>
                <a:cs typeface="+mn-cs"/>
              </a:rPr>
              <a:t> about meditation to which all other “data” (beliefs, social situation, cultural factors, relations of power) are extraneous.  We have to </a:t>
            </a:r>
            <a:r>
              <a:rPr lang="en-US" sz="1200" b="1" kern="1200" dirty="0">
                <a:solidFill>
                  <a:schemeClr val="tx1"/>
                </a:solidFill>
                <a:effectLst/>
                <a:latin typeface="+mn-lt"/>
                <a:ea typeface="+mn-ea"/>
                <a:cs typeface="+mn-cs"/>
              </a:rPr>
              <a:t>understand</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all</a:t>
            </a:r>
            <a:r>
              <a:rPr lang="en-US" sz="1200" kern="1200" dirty="0">
                <a:solidFill>
                  <a:schemeClr val="tx1"/>
                </a:solidFill>
                <a:effectLst/>
                <a:latin typeface="+mn-lt"/>
                <a:ea typeface="+mn-ea"/>
                <a:cs typeface="+mn-cs"/>
              </a:rPr>
              <a:t> of these </a:t>
            </a:r>
            <a:r>
              <a:rPr lang="en-US" sz="1200" b="1" kern="1200" dirty="0">
                <a:solidFill>
                  <a:schemeClr val="tx1"/>
                </a:solidFill>
                <a:effectLst/>
                <a:latin typeface="+mn-lt"/>
                <a:ea typeface="+mn-ea"/>
                <a:cs typeface="+mn-cs"/>
              </a:rPr>
              <a:t>factors</a:t>
            </a:r>
            <a:r>
              <a:rPr lang="en-US" sz="1200" kern="1200" dirty="0">
                <a:solidFill>
                  <a:schemeClr val="tx1"/>
                </a:solidFill>
                <a:effectLst/>
                <a:latin typeface="+mn-lt"/>
                <a:ea typeface="+mn-ea"/>
                <a:cs typeface="+mn-cs"/>
              </a:rPr>
              <a:t> together </a:t>
            </a:r>
            <a:r>
              <a:rPr lang="en-US" sz="1200" b="1" kern="1200" dirty="0">
                <a:solidFill>
                  <a:schemeClr val="tx1"/>
                </a:solidFill>
                <a:effectLst/>
                <a:latin typeface="+mn-lt"/>
                <a:ea typeface="+mn-ea"/>
                <a:cs typeface="+mn-cs"/>
              </a:rPr>
              <a:t>systemically</a:t>
            </a:r>
            <a:r>
              <a:rPr lang="en-US" sz="1200" kern="1200" dirty="0">
                <a:solidFill>
                  <a:schemeClr val="tx1"/>
                </a:solidFill>
                <a:effectLst/>
                <a:latin typeface="+mn-lt"/>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DBBF590-777E-8446-B9FE-5BDE871EDC17}" type="slidenum">
              <a:rPr lang="en-US" smtClean="0"/>
              <a:t>23</a:t>
            </a:fld>
            <a:endParaRPr lang="en-US"/>
          </a:p>
        </p:txBody>
      </p:sp>
    </p:spTree>
    <p:extLst>
      <p:ext uri="{BB962C8B-B14F-4D97-AF65-F5344CB8AC3E}">
        <p14:creationId xmlns:p14="http://schemas.microsoft.com/office/powerpoint/2010/main" val="437109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is important to some of the </a:t>
            </a:r>
            <a:r>
              <a:rPr lang="en-US" sz="1200" b="1" kern="1200" dirty="0">
                <a:solidFill>
                  <a:schemeClr val="tx1"/>
                </a:solidFill>
                <a:effectLst/>
                <a:latin typeface="+mn-lt"/>
                <a:ea typeface="+mn-ea"/>
                <a:cs typeface="+mn-cs"/>
              </a:rPr>
              <a:t>modern debates about mindfulness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some</a:t>
            </a:r>
            <a:r>
              <a:rPr lang="en-US" sz="1200" kern="1200" dirty="0">
                <a:solidFill>
                  <a:schemeClr val="tx1"/>
                </a:solidFill>
                <a:effectLst/>
                <a:latin typeface="+mn-lt"/>
                <a:ea typeface="+mn-ea"/>
                <a:cs typeface="+mn-cs"/>
              </a:rPr>
              <a:t> have </a:t>
            </a:r>
            <a:r>
              <a:rPr lang="en-US" sz="1200" b="1" kern="1200" dirty="0">
                <a:solidFill>
                  <a:schemeClr val="tx1"/>
                </a:solidFill>
                <a:effectLst/>
                <a:latin typeface="+mn-lt"/>
                <a:ea typeface="+mn-ea"/>
                <a:cs typeface="+mn-cs"/>
              </a:rPr>
              <a:t>criticized secularized </a:t>
            </a:r>
            <a:r>
              <a:rPr lang="en-US" sz="1200" kern="1200" dirty="0">
                <a:solidFill>
                  <a:schemeClr val="tx1"/>
                </a:solidFill>
                <a:effectLst/>
                <a:latin typeface="+mn-lt"/>
                <a:ea typeface="+mn-ea"/>
                <a:cs typeface="+mn-cs"/>
              </a:rPr>
              <a:t>forms of </a:t>
            </a:r>
            <a:r>
              <a:rPr lang="en-US" sz="1200" b="1" kern="1200" dirty="0">
                <a:solidFill>
                  <a:schemeClr val="tx1"/>
                </a:solidFill>
                <a:effectLst/>
                <a:latin typeface="+mn-lt"/>
                <a:ea typeface="+mn-ea"/>
                <a:cs typeface="+mn-cs"/>
              </a:rPr>
              <a:t>mindfulness</a:t>
            </a:r>
            <a:r>
              <a:rPr lang="en-US" sz="1200" kern="1200" dirty="0">
                <a:solidFill>
                  <a:schemeClr val="tx1"/>
                </a:solidFill>
                <a:effectLst/>
                <a:latin typeface="+mn-lt"/>
                <a:ea typeface="+mn-ea"/>
                <a:cs typeface="+mn-cs"/>
              </a:rPr>
              <a:t> for </a:t>
            </a:r>
            <a:r>
              <a:rPr lang="en-US" sz="1200" b="1" kern="1200" dirty="0">
                <a:solidFill>
                  <a:schemeClr val="tx1"/>
                </a:solidFill>
                <a:effectLst/>
                <a:latin typeface="+mn-lt"/>
                <a:ea typeface="+mn-ea"/>
                <a:cs typeface="+mn-cs"/>
              </a:rPr>
              <a:t>stripping away </a:t>
            </a:r>
            <a:r>
              <a:rPr lang="en-US" sz="1200" kern="1200" dirty="0">
                <a:solidFill>
                  <a:schemeClr val="tx1"/>
                </a:solidFill>
                <a:effectLst/>
                <a:latin typeface="+mn-lt"/>
                <a:ea typeface="+mn-ea"/>
                <a:cs typeface="+mn-cs"/>
              </a:rPr>
              <a:t>much of the </a:t>
            </a:r>
            <a:r>
              <a:rPr lang="en-US" sz="1200" b="1" kern="1200" dirty="0">
                <a:solidFill>
                  <a:schemeClr val="tx1"/>
                </a:solidFill>
                <a:effectLst/>
                <a:latin typeface="+mn-lt"/>
                <a:ea typeface="+mn-ea"/>
                <a:cs typeface="+mn-cs"/>
              </a:rPr>
              <a:t>ethical</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philosophical</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contexts</a:t>
            </a:r>
            <a:r>
              <a:rPr lang="en-US" sz="1200" kern="1200" dirty="0">
                <a:solidFill>
                  <a:schemeClr val="tx1"/>
                </a:solidFill>
                <a:effectLst/>
                <a:latin typeface="+mn-lt"/>
                <a:ea typeface="+mn-ea"/>
                <a:cs typeface="+mn-cs"/>
              </a:rPr>
              <a:t> in which these practices have always been </a:t>
            </a:r>
            <a:r>
              <a:rPr lang="en-US" sz="1200" b="1" kern="1200" dirty="0">
                <a:solidFill>
                  <a:schemeClr val="tx1"/>
                </a:solidFill>
                <a:effectLst/>
                <a:latin typeface="+mn-lt"/>
                <a:ea typeface="+mn-ea"/>
                <a:cs typeface="+mn-cs"/>
              </a:rPr>
              <a:t>embedded</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-when stripped of these contexts, bare mindfulness practices may simply be like a </a:t>
            </a:r>
            <a:r>
              <a:rPr lang="en-US" sz="1200" b="1" kern="1200" dirty="0">
                <a:solidFill>
                  <a:schemeClr val="tx1"/>
                </a:solidFill>
                <a:effectLst/>
                <a:latin typeface="+mn-lt"/>
                <a:ea typeface="+mn-ea"/>
                <a:cs typeface="+mn-cs"/>
              </a:rPr>
              <a:t>dry sponge </a:t>
            </a:r>
            <a:r>
              <a:rPr lang="en-US" sz="1200" kern="1200" dirty="0">
                <a:solidFill>
                  <a:schemeClr val="tx1"/>
                </a:solidFill>
                <a:effectLst/>
                <a:latin typeface="+mn-lt"/>
                <a:ea typeface="+mn-ea"/>
                <a:cs typeface="+mn-cs"/>
              </a:rPr>
              <a:t>that </a:t>
            </a:r>
            <a:r>
              <a:rPr lang="en-US" sz="1200" b="1" kern="1200" dirty="0">
                <a:solidFill>
                  <a:schemeClr val="tx1"/>
                </a:solidFill>
                <a:effectLst/>
                <a:latin typeface="+mn-lt"/>
                <a:ea typeface="+mn-ea"/>
                <a:cs typeface="+mn-cs"/>
              </a:rPr>
              <a:t>absorbs</a:t>
            </a:r>
            <a:r>
              <a:rPr lang="en-US" sz="1200" kern="1200" dirty="0">
                <a:solidFill>
                  <a:schemeClr val="tx1"/>
                </a:solidFill>
                <a:effectLst/>
                <a:latin typeface="+mn-lt"/>
                <a:ea typeface="+mn-ea"/>
                <a:cs typeface="+mn-cs"/>
              </a:rPr>
              <a:t> the </a:t>
            </a:r>
            <a:r>
              <a:rPr lang="en-US" sz="1200" b="1" kern="1200" dirty="0">
                <a:solidFill>
                  <a:schemeClr val="tx1"/>
                </a:solidFill>
                <a:effectLst/>
                <a:latin typeface="+mn-lt"/>
                <a:ea typeface="+mn-ea"/>
                <a:cs typeface="+mn-cs"/>
              </a:rPr>
              <a:t>prevailing cultural values </a:t>
            </a:r>
            <a:r>
              <a:rPr lang="en-US" sz="1200" kern="1200" dirty="0">
                <a:solidFill>
                  <a:schemeClr val="tx1"/>
                </a:solidFill>
                <a:effectLst/>
                <a:latin typeface="+mn-lt"/>
                <a:ea typeface="+mn-ea"/>
                <a:cs typeface="+mn-cs"/>
              </a:rPr>
              <a:t>and provides ways of </a:t>
            </a:r>
            <a:r>
              <a:rPr lang="en-US" sz="1200" b="1" kern="1200" dirty="0">
                <a:solidFill>
                  <a:schemeClr val="tx1"/>
                </a:solidFill>
                <a:effectLst/>
                <a:latin typeface="+mn-lt"/>
                <a:ea typeface="+mn-ea"/>
                <a:cs typeface="+mn-cs"/>
              </a:rPr>
              <a:t>doing</a:t>
            </a:r>
            <a:r>
              <a:rPr lang="en-US" sz="1200" kern="1200" dirty="0">
                <a:solidFill>
                  <a:schemeClr val="tx1"/>
                </a:solidFill>
                <a:effectLst/>
                <a:latin typeface="+mn-lt"/>
                <a:ea typeface="+mn-ea"/>
                <a:cs typeface="+mn-cs"/>
              </a:rPr>
              <a:t>, slightly more </a:t>
            </a:r>
            <a:r>
              <a:rPr lang="en-US" sz="1200" b="1" kern="1200" dirty="0">
                <a:solidFill>
                  <a:schemeClr val="tx1"/>
                </a:solidFill>
                <a:effectLst/>
                <a:latin typeface="+mn-lt"/>
                <a:ea typeface="+mn-ea"/>
                <a:cs typeface="+mn-cs"/>
              </a:rPr>
              <a:t>calming and efficiently, whatever you happened to be doing anyway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also makes it susceptible to </a:t>
            </a:r>
            <a:r>
              <a:rPr lang="en-US" sz="1200" b="1" kern="1200" dirty="0">
                <a:solidFill>
                  <a:schemeClr val="tx1"/>
                </a:solidFill>
                <a:effectLst/>
                <a:latin typeface="+mn-lt"/>
                <a:ea typeface="+mn-ea"/>
                <a:cs typeface="+mn-cs"/>
              </a:rPr>
              <a:t>trivialization</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commodification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-mindfulness was originally intended to help people overcome the ”</a:t>
            </a:r>
            <a:r>
              <a:rPr lang="en-US" sz="1200" b="1" kern="1200" dirty="0">
                <a:solidFill>
                  <a:schemeClr val="tx1"/>
                </a:solidFill>
                <a:effectLst/>
                <a:latin typeface="+mn-lt"/>
                <a:ea typeface="+mn-ea"/>
                <a:cs typeface="+mn-cs"/>
              </a:rPr>
              <a:t>three poisons</a:t>
            </a:r>
            <a:r>
              <a:rPr lang="en-US" sz="1200" kern="1200" dirty="0">
                <a:solidFill>
                  <a:schemeClr val="tx1"/>
                </a:solidFill>
                <a:effectLst/>
                <a:latin typeface="+mn-lt"/>
                <a:ea typeface="+mn-ea"/>
                <a:cs typeface="+mn-cs"/>
              </a:rPr>
              <a:t>” of </a:t>
            </a:r>
            <a:r>
              <a:rPr lang="en-US" sz="1200" b="1" kern="1200" dirty="0">
                <a:solidFill>
                  <a:schemeClr val="tx1"/>
                </a:solidFill>
                <a:effectLst/>
                <a:latin typeface="+mn-lt"/>
                <a:ea typeface="+mn-ea"/>
                <a:cs typeface="+mn-cs"/>
              </a:rPr>
              <a:t>greed</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hatred</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ignorance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-some critics have suggested that it has been </a:t>
            </a:r>
            <a:r>
              <a:rPr lang="en-US" sz="1200" b="1" kern="1200" dirty="0">
                <a:solidFill>
                  <a:schemeClr val="tx1"/>
                </a:solidFill>
                <a:effectLst/>
                <a:latin typeface="+mn-lt"/>
                <a:ea typeface="+mn-ea"/>
                <a:cs typeface="+mn-cs"/>
              </a:rPr>
              <a:t>co-opted</a:t>
            </a:r>
            <a:r>
              <a:rPr lang="en-US" sz="1200" kern="1200" dirty="0">
                <a:solidFill>
                  <a:schemeClr val="tx1"/>
                </a:solidFill>
                <a:effectLst/>
                <a:latin typeface="+mn-lt"/>
                <a:ea typeface="+mn-ea"/>
                <a:cs typeface="+mn-cs"/>
              </a:rPr>
              <a:t> by all of these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Solution</a:t>
            </a:r>
            <a:r>
              <a:rPr lang="en-US" sz="1200" kern="1200" dirty="0">
                <a:solidFill>
                  <a:schemeClr val="tx1"/>
                </a:solidFill>
                <a:effectLst/>
                <a:latin typeface="+mn-lt"/>
                <a:ea typeface="+mn-ea"/>
                <a:cs typeface="+mn-cs"/>
              </a:rPr>
              <a:t> is not to restrict mindfulness to its traditional Buddhist contexts but to have </a:t>
            </a:r>
            <a:r>
              <a:rPr lang="en-US" sz="1200" b="1" kern="1200" dirty="0">
                <a:solidFill>
                  <a:schemeClr val="tx1"/>
                </a:solidFill>
                <a:effectLst/>
                <a:latin typeface="+mn-lt"/>
                <a:ea typeface="+mn-ea"/>
                <a:cs typeface="+mn-cs"/>
              </a:rPr>
              <a:t>more robust conversations </a:t>
            </a:r>
            <a:r>
              <a:rPr lang="en-US" sz="1200" kern="1200" dirty="0">
                <a:solidFill>
                  <a:schemeClr val="tx1"/>
                </a:solidFill>
                <a:effectLst/>
                <a:latin typeface="+mn-lt"/>
                <a:ea typeface="+mn-ea"/>
                <a:cs typeface="+mn-cs"/>
              </a:rPr>
              <a:t>about </a:t>
            </a:r>
            <a:r>
              <a:rPr lang="en-US" sz="1200" b="1" kern="1200" dirty="0">
                <a:solidFill>
                  <a:schemeClr val="tx1"/>
                </a:solidFill>
                <a:effectLst/>
                <a:latin typeface="+mn-lt"/>
                <a:ea typeface="+mn-ea"/>
                <a:cs typeface="+mn-cs"/>
              </a:rPr>
              <a:t>what mindfulness is meant to do</a:t>
            </a:r>
            <a:r>
              <a:rPr lang="en-US" sz="1200" kern="1200" dirty="0">
                <a:solidFill>
                  <a:schemeClr val="tx1"/>
                </a:solidFill>
                <a:effectLst/>
                <a:latin typeface="+mn-lt"/>
                <a:ea typeface="+mn-ea"/>
                <a:cs typeface="+mn-cs"/>
              </a:rPr>
              <a:t>, what kind of </a:t>
            </a:r>
            <a:r>
              <a:rPr lang="en-US" sz="1200" b="1" kern="1200" dirty="0">
                <a:solidFill>
                  <a:schemeClr val="tx1"/>
                </a:solidFill>
                <a:effectLst/>
                <a:latin typeface="+mn-lt"/>
                <a:ea typeface="+mn-ea"/>
                <a:cs typeface="+mn-cs"/>
              </a:rPr>
              <a:t>transformations</a:t>
            </a:r>
            <a:r>
              <a:rPr lang="en-US" sz="1200" kern="1200" dirty="0">
                <a:solidFill>
                  <a:schemeClr val="tx1"/>
                </a:solidFill>
                <a:effectLst/>
                <a:latin typeface="+mn-lt"/>
                <a:ea typeface="+mn-ea"/>
                <a:cs typeface="+mn-cs"/>
              </a:rPr>
              <a:t> it is should entail, and what </a:t>
            </a:r>
            <a:r>
              <a:rPr lang="en-US" sz="1200" b="1" kern="1200" dirty="0">
                <a:solidFill>
                  <a:schemeClr val="tx1"/>
                </a:solidFill>
                <a:effectLst/>
                <a:latin typeface="+mn-lt"/>
                <a:ea typeface="+mn-ea"/>
                <a:cs typeface="+mn-cs"/>
              </a:rPr>
              <a:t>ethical orientations </a:t>
            </a:r>
            <a:r>
              <a:rPr lang="en-US" sz="1200" kern="1200" dirty="0">
                <a:solidFill>
                  <a:schemeClr val="tx1"/>
                </a:solidFill>
                <a:effectLst/>
                <a:latin typeface="+mn-lt"/>
                <a:ea typeface="+mn-ea"/>
                <a:cs typeface="+mn-cs"/>
              </a:rPr>
              <a:t>it is intertwined with in </a:t>
            </a:r>
            <a:r>
              <a:rPr lang="en-US" sz="1200" b="1" kern="1200" dirty="0">
                <a:solidFill>
                  <a:schemeClr val="tx1"/>
                </a:solidFill>
                <a:effectLst/>
                <a:latin typeface="+mn-lt"/>
                <a:ea typeface="+mn-ea"/>
                <a:cs typeface="+mn-cs"/>
              </a:rPr>
              <a:t>current social and cultural contexts</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5DBBF590-777E-8446-B9FE-5BDE871EDC17}" type="slidenum">
              <a:rPr lang="en-US" smtClean="0"/>
              <a:t>24</a:t>
            </a:fld>
            <a:endParaRPr lang="en-US"/>
          </a:p>
        </p:txBody>
      </p:sp>
    </p:spTree>
    <p:extLst>
      <p:ext uri="{BB962C8B-B14F-4D97-AF65-F5344CB8AC3E}">
        <p14:creationId xmlns:p14="http://schemas.microsoft.com/office/powerpoint/2010/main" val="2234088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26.10.19</a:t>
            </a:fld>
            <a:endParaRPr lang="en-US"/>
          </a:p>
        </p:txBody>
      </p:sp>
      <p:sp>
        <p:nvSpPr>
          <p:cNvPr id="16" name="Slide Number Placeholder 15"/>
          <p:cNvSpPr>
            <a:spLocks noGrp="1"/>
          </p:cNvSpPr>
          <p:nvPr>
            <p:ph type="sldNum" sz="quarter" idx="11"/>
          </p:nvPr>
        </p:nvSpPr>
        <p:spPr/>
        <p:txBody>
          <a:bodyPr/>
          <a:lstStyle/>
          <a:p>
            <a:fld id="{D2E57653-3E58-4892-A7ED-712530ACC680}" type="slidenum">
              <a:rPr kumimoji="0" lang="en-US" smtClean="0"/>
              <a:pPr eaLnBrk="1" latinLnBrk="0" hangingPunct="1"/>
              <a:t>‹#›</a:t>
            </a:fld>
            <a:endParaRPr kumimoji="0" lang="en-US"/>
          </a:p>
        </p:txBody>
      </p:sp>
      <p:sp>
        <p:nvSpPr>
          <p:cNvPr id="17" name="Footer Placeholder 16"/>
          <p:cNvSpPr>
            <a:spLocks noGrp="1"/>
          </p:cNvSpPr>
          <p:nvPr>
            <p:ph type="ftr" sz="quarter" idx="12"/>
          </p:nvPr>
        </p:nvSpPr>
        <p:spPr/>
        <p:txBody>
          <a:bodyPr/>
          <a:lstStyle/>
          <a:p>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4" name="Date Placeholder 13"/>
          <p:cNvSpPr>
            <a:spLocks noGrp="1"/>
          </p:cNvSpPr>
          <p:nvPr>
            <p:ph type="dt" sz="half" idx="14"/>
          </p:nvPr>
        </p:nvSpPr>
        <p:spPr/>
        <p:txBody>
          <a:bodyPr/>
          <a:lstStyle/>
          <a:p>
            <a:pPr eaLnBrk="1" latinLnBrk="0" hangingPunct="1"/>
            <a:fld id="{B41ABA4E-CD72-497B-97AA-7213B3980F60}" type="datetimeFigureOut">
              <a:rPr lang="en-US" smtClean="0"/>
              <a:pPr eaLnBrk="1" latinLnBrk="0" hangingPunct="1"/>
              <a:t>26.10.19</a:t>
            </a:fld>
            <a:endParaRPr lang="en-US"/>
          </a:p>
        </p:txBody>
      </p:sp>
      <p:sp>
        <p:nvSpPr>
          <p:cNvPr id="15" name="Slide Number Placeholder 14"/>
          <p:cNvSpPr>
            <a:spLocks noGrp="1"/>
          </p:cNvSpPr>
          <p:nvPr>
            <p:ph type="sldNum" sz="quarter" idx="15"/>
          </p:nvPr>
        </p:nvSpPr>
        <p:spPr/>
        <p:txBody>
          <a:bodyPr/>
          <a:lstStyle>
            <a:lvl1pPr algn="ctr">
              <a:defRPr/>
            </a:lvl1pPr>
          </a:lstStyle>
          <a:p>
            <a:fld id="{D2E57653-3E58-4892-A7ED-712530ACC680}" type="slidenum">
              <a:rPr kumimoji="0" lang="en-US" smtClean="0"/>
              <a:pPr eaLnBrk="1" latinLnBrk="0" hangingPunct="1"/>
              <a:t>‹#›</a:t>
            </a:fld>
            <a:endParaRPr kumimoji="0" lang="en-US"/>
          </a:p>
        </p:txBody>
      </p:sp>
      <p:sp>
        <p:nvSpPr>
          <p:cNvPr id="16" name="Footer Placeholder 15"/>
          <p:cNvSpPr>
            <a:spLocks noGrp="1"/>
          </p:cNvSpPr>
          <p:nvPr>
            <p:ph type="ftr" sz="quarter" idx="16"/>
          </p:nvPr>
        </p:nvSpPr>
        <p:spPr/>
        <p:txBody>
          <a:bodyPr/>
          <a:lstStyle/>
          <a:p>
            <a:endParaRPr kumimoji="0" lang="en-US"/>
          </a:p>
        </p:txBody>
      </p:sp>
      <p:sp>
        <p:nvSpPr>
          <p:cNvPr id="17" name="Title 16"/>
          <p:cNvSpPr>
            <a:spLocks noGrp="1"/>
          </p:cNvSpPr>
          <p:nvPr>
            <p:ph type="title"/>
          </p:nvPr>
        </p:nvSpPr>
        <p:spPr/>
        <p:txBody>
          <a:bodyPr rtlCol="0" anchor="b" anchorCtr="0"/>
          <a:lstStyle/>
          <a:p>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26.10.19</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endParaRPr kumimoji="0" lang="en-US"/>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26.10.19</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
        <p:nvSpPr>
          <p:cNvPr id="2" name="Title 1"/>
          <p:cNvSpPr>
            <a:spLocks noGrp="1"/>
          </p:cNvSpPr>
          <p:nvPr>
            <p:ph type="title"/>
          </p:nvPr>
        </p:nvSpPr>
        <p:spPr/>
        <p:txBody>
          <a:bodyPr/>
          <a:lstStyle/>
          <a:p>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
        <p:nvSpPr>
          <p:cNvPr id="8" name="Footer Placeholder 7"/>
          <p:cNvSpPr>
            <a:spLocks noGrp="1"/>
          </p:cNvSpPr>
          <p:nvPr>
            <p:ph type="ftr" sz="quarter" idx="11"/>
          </p:nvPr>
        </p:nvSpPr>
        <p:spPr/>
        <p:txBody>
          <a:bodyPr/>
          <a:lstStyle/>
          <a:p>
            <a:endParaRPr kumimoji="0" lang="en-US"/>
          </a:p>
        </p:txBody>
      </p:sp>
      <p:sp>
        <p:nvSpPr>
          <p:cNvPr id="7" name="Date Placeholder 6"/>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26.10.19</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endParaRPr kumimoji="0" lang="en-US"/>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endParaRPr kumimoji="0" lang="en-US"/>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26.10.19</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
        <p:nvSpPr>
          <p:cNvPr id="2" name="Title 1"/>
          <p:cNvSpPr>
            <a:spLocks noGrp="1"/>
          </p:cNvSpPr>
          <p:nvPr>
            <p:ph type="title"/>
          </p:nvPr>
        </p:nvSpPr>
        <p:spPr/>
        <p:txBody>
          <a:bodyPr/>
          <a:lstStyle/>
          <a:p>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26.10.19</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endParaRPr kumimoji="0" lang="en-US"/>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endParaRPr kumimoji="0" lang="en-US"/>
          </a:p>
        </p:txBody>
      </p:sp>
      <p:sp>
        <p:nvSpPr>
          <p:cNvPr id="8" name="Date Placeholder 7"/>
          <p:cNvSpPr>
            <a:spLocks noGrp="1"/>
          </p:cNvSpPr>
          <p:nvPr>
            <p:ph type="dt" sz="half" idx="14"/>
          </p:nvPr>
        </p:nvSpPr>
        <p:spPr/>
        <p:txBody>
          <a:bodyPr/>
          <a:lstStyle/>
          <a:p>
            <a:pPr eaLnBrk="1" latinLnBrk="0" hangingPunct="1"/>
            <a:fld id="{B41ABA4E-CD72-497B-97AA-7213B3980F60}" type="datetimeFigureOut">
              <a:rPr lang="en-US" smtClean="0"/>
              <a:pPr eaLnBrk="1" latinLnBrk="0" hangingPunct="1"/>
              <a:t>26.10.19</a:t>
            </a:fld>
            <a:endParaRPr lang="en-US"/>
          </a:p>
        </p:txBody>
      </p:sp>
      <p:sp>
        <p:nvSpPr>
          <p:cNvPr id="9" name="Slide Number Placeholder 8"/>
          <p:cNvSpPr>
            <a:spLocks noGrp="1"/>
          </p:cNvSpPr>
          <p:nvPr>
            <p:ph type="sldNum" sz="quarter" idx="15"/>
          </p:nvPr>
        </p:nvSpPr>
        <p:spPr/>
        <p:txBody>
          <a:bodyPr/>
          <a:lstStyle/>
          <a:p>
            <a:fld id="{D2E57653-3E58-4892-A7ED-712530ACC680}" type="slidenum">
              <a:rPr kumimoji="0" lang="en-US" smtClean="0"/>
              <a:pPr eaLnBrk="1" latinLnBrk="0" hangingPunct="1"/>
              <a:t>‹#›</a:t>
            </a:fld>
            <a:endParaRPr kumimoji="0" lang="en-US"/>
          </a:p>
        </p:txBody>
      </p:sp>
      <p:sp>
        <p:nvSpPr>
          <p:cNvPr id="10" name="Footer Placeholder 9"/>
          <p:cNvSpPr>
            <a:spLocks noGrp="1"/>
          </p:cNvSpPr>
          <p:nvPr>
            <p:ph type="ftr" sz="quarter" idx="16"/>
          </p:nvPr>
        </p:nvSpPr>
        <p:spPr/>
        <p:txBody>
          <a:bodyPr/>
          <a:lstStyle/>
          <a:p>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endParaRPr kumimoji="0" lang="en-US"/>
          </a:p>
        </p:txBody>
      </p:sp>
      <p:sp>
        <p:nvSpPr>
          <p:cNvPr id="8" name="Date Placeholder 7"/>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26.10.19</a:t>
            </a:fld>
            <a:endParaRPr lang="en-US"/>
          </a:p>
        </p:txBody>
      </p:sp>
      <p:sp>
        <p:nvSpPr>
          <p:cNvPr id="9" name="Slide Number Placeholder 8"/>
          <p:cNvSpPr>
            <a:spLocks noGrp="1"/>
          </p:cNvSpPr>
          <p:nvPr>
            <p:ph type="sldNum" sz="quarter" idx="11"/>
          </p:nvPr>
        </p:nvSpPr>
        <p:spPr/>
        <p:txBody>
          <a:bodyPr/>
          <a:lstStyle/>
          <a:p>
            <a:fld id="{D2E57653-3E58-4892-A7ED-712530ACC680}" type="slidenum">
              <a:rPr kumimoji="0" lang="en-US" smtClean="0"/>
              <a:pPr eaLnBrk="1" latinLnBrk="0" hangingPunct="1"/>
              <a:t>‹#›</a:t>
            </a:fld>
            <a:endParaRPr kumimoji="0" lang="en-US"/>
          </a:p>
        </p:txBody>
      </p:sp>
      <p:sp>
        <p:nvSpPr>
          <p:cNvPr id="10" name="Footer Placeholder 9"/>
          <p:cNvSpPr>
            <a:spLocks noGrp="1"/>
          </p:cNvSpPr>
          <p:nvPr>
            <p:ph type="ftr" sz="quarter" idx="12"/>
          </p:nvPr>
        </p:nvSpPr>
        <p:spPr/>
        <p:txBody>
          <a:bodyPr/>
          <a:lstStyle/>
          <a:p>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kumimoji="0" lang="en-US"/>
          </a:p>
        </p:txBody>
      </p:sp>
      <p:sp>
        <p:nvSpPr>
          <p:cNvPr id="3" name="Vertical Text Placeholder 2"/>
          <p:cNvSpPr>
            <a:spLocks noGrp="1"/>
          </p:cNvSpPr>
          <p:nvPr>
            <p:ph type="body" orient="vert" idx="1"/>
          </p:nvPr>
        </p:nvSpPr>
        <p:spPr/>
        <p:txBody>
          <a:bodyPr vert="eaVert"/>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4" name="Date Placeholder 3"/>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26.10.19</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4" name="Date Placeholder 3"/>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26.10.19</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pPr eaLnBrk="1" latinLnBrk="0" hangingPunct="1"/>
            <a:fld id="{B41ABA4E-CD72-497B-97AA-7213B3980F60}" type="datetimeFigureOut">
              <a:rPr lang="en-US" smtClean="0"/>
              <a:pPr eaLnBrk="1" latinLnBrk="0" hangingPunct="1"/>
              <a:t>26.10.19</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kumimoji="0"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D2E57653-3E58-4892-A7ED-712530ACC680}" type="slidenum">
              <a:rPr kumimoji="0" lang="en-US" smtClean="0"/>
              <a:pPr eaLnBrk="1" latinLnBrk="0" hangingPunct="1"/>
              <a:t>‹#›</a:t>
            </a:fld>
            <a:endParaRPr kumimoji="0"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a:t>Click to edit Master title style</a:t>
            </a:r>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https://media.wired.com/photos/593343d4a88f414d9a8c79b2/master/w_968,c_limit/enlightenment-main-1.jpg" TargetMode="External"/><Relationship Id="rId5" Type="http://schemas.openxmlformats.org/officeDocument/2006/relationships/image" Target="../media/image13.tiff"/><Relationship Id="rId6" Type="http://schemas.openxmlformats.org/officeDocument/2006/relationships/image" Target="../media/image14.png"/><Relationship Id="rId7" Type="http://schemas.openxmlformats.org/officeDocument/2006/relationships/hyperlink" Target="http://deconstructingyourself.com/mindful-sex-orgasm-anxiety-be-gone.html" TargetMode="External"/><Relationship Id="rId8" Type="http://schemas.openxmlformats.org/officeDocument/2006/relationships/image" Target="../media/image15.gif"/><Relationship Id="rId9" Type="http://schemas.openxmlformats.org/officeDocument/2006/relationships/image" Target="../media/image16.tiff"/><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a:solidFill>
                  <a:srgbClr val="000000"/>
                </a:solidFill>
              </a:rPr>
              <a:t>David McMahan</a:t>
            </a:r>
          </a:p>
          <a:p>
            <a:r>
              <a:rPr lang="en-US" dirty="0">
                <a:solidFill>
                  <a:srgbClr val="000000"/>
                </a:solidFill>
              </a:rPr>
              <a:t>Franklin &amp; Marshall College</a:t>
            </a:r>
          </a:p>
          <a:p>
            <a:endParaRPr lang="en-US" dirty="0">
              <a:solidFill>
                <a:srgbClr val="000000"/>
              </a:solidFill>
            </a:endParaRPr>
          </a:p>
          <a:p>
            <a:r>
              <a:rPr lang="en-US" sz="1800" dirty="0">
                <a:solidFill>
                  <a:srgbClr val="000000"/>
                </a:solidFill>
              </a:rPr>
              <a:t>Hebrew University</a:t>
            </a:r>
          </a:p>
          <a:p>
            <a:r>
              <a:rPr lang="en-US" sz="1800" dirty="0">
                <a:solidFill>
                  <a:srgbClr val="000000"/>
                </a:solidFill>
              </a:rPr>
              <a:t>May 12-14, 2019</a:t>
            </a:r>
          </a:p>
          <a:p>
            <a:endParaRPr lang="en-US" dirty="0">
              <a:solidFill>
                <a:srgbClr val="000000"/>
              </a:solidFill>
            </a:endParaRPr>
          </a:p>
        </p:txBody>
      </p:sp>
      <p:sp>
        <p:nvSpPr>
          <p:cNvPr id="3" name="Title 2"/>
          <p:cNvSpPr>
            <a:spLocks noGrp="1"/>
          </p:cNvSpPr>
          <p:nvPr>
            <p:ph type="ctrTitle"/>
          </p:nvPr>
        </p:nvSpPr>
        <p:spPr/>
        <p:txBody>
          <a:bodyPr/>
          <a:lstStyle/>
          <a:p>
            <a:pPr>
              <a:spcBef>
                <a:spcPts val="0"/>
              </a:spcBef>
            </a:pPr>
            <a:r>
              <a:rPr lang="en-US" sz="2800" dirty="0">
                <a:solidFill>
                  <a:schemeClr val="bg1"/>
                </a:solidFill>
                <a:effectLst/>
                <a:ea typeface="Cambria" panose="02040503050406030204" pitchFamily="18" charset="0"/>
                <a:cs typeface="Mangal" panose="02040503050203030202" pitchFamily="18" charset="0"/>
              </a:rPr>
              <a:t>Meditation and Culture: Self-Cultivation, Context, and Social Imaginaries</a:t>
            </a:r>
            <a:r>
              <a:rPr lang="en-US" sz="2800" dirty="0">
                <a:effectLst/>
                <a:latin typeface="Times New Roman" panose="02020603050405020304" pitchFamily="18" charset="0"/>
                <a:ea typeface="Cambria" panose="02040503050406030204" pitchFamily="18" charset="0"/>
                <a:cs typeface="Mangal" panose="02040503050203030202" pitchFamily="18" charset="0"/>
              </a:rPr>
              <a:t/>
            </a:r>
            <a:br>
              <a:rPr lang="en-US" sz="2800" dirty="0">
                <a:effectLst/>
                <a:latin typeface="Times New Roman" panose="02020603050405020304" pitchFamily="18" charset="0"/>
                <a:ea typeface="Cambria" panose="02040503050406030204" pitchFamily="18" charset="0"/>
                <a:cs typeface="Mangal" panose="02040503050203030202" pitchFamily="18" charset="0"/>
              </a:rPr>
            </a:br>
            <a:r>
              <a:rPr lang="en-US" sz="2800" dirty="0">
                <a:effectLst/>
              </a:rPr>
              <a:t/>
            </a:r>
            <a:br>
              <a:rPr lang="en-US" sz="2800" dirty="0">
                <a:effectLst/>
              </a:rPr>
            </a:br>
            <a:endParaRPr lang="en-US" sz="2800" dirty="0"/>
          </a:p>
        </p:txBody>
      </p:sp>
    </p:spTree>
    <p:extLst>
      <p:ext uri="{BB962C8B-B14F-4D97-AF65-F5344CB8AC3E}">
        <p14:creationId xmlns:p14="http://schemas.microsoft.com/office/powerpoint/2010/main" val="1316323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616F9F-69E3-E146-9989-EE48C5E21E7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xmlns="" id="{B840C80B-09B1-8A47-811F-FC3D784693C9}"/>
              </a:ext>
            </a:extLst>
          </p:cNvPr>
          <p:cNvPicPr>
            <a:picLocks noGrp="1" noChangeAspect="1"/>
          </p:cNvPicPr>
          <p:nvPr>
            <p:ph idx="1"/>
          </p:nvPr>
        </p:nvPicPr>
        <p:blipFill>
          <a:blip r:embed="rId3"/>
          <a:stretch>
            <a:fillRect/>
          </a:stretch>
        </p:blipFill>
        <p:spPr>
          <a:xfrm>
            <a:off x="3200400" y="1447800"/>
            <a:ext cx="2464736" cy="3719511"/>
          </a:xfrm>
        </p:spPr>
      </p:pic>
    </p:spTree>
    <p:extLst>
      <p:ext uri="{BB962C8B-B14F-4D97-AF65-F5344CB8AC3E}">
        <p14:creationId xmlns:p14="http://schemas.microsoft.com/office/powerpoint/2010/main" val="1033095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09579"/>
            <a:ext cx="8229600" cy="4986421"/>
          </a:xfrm>
        </p:spPr>
        <p:txBody>
          <a:bodyPr>
            <a:normAutofit/>
          </a:bodyPr>
          <a:lstStyle/>
          <a:p>
            <a:r>
              <a:rPr lang="en-US" sz="2000" dirty="0">
                <a:solidFill>
                  <a:srgbClr val="000000"/>
                </a:solidFill>
              </a:rPr>
              <a:t>The scientific study of contemplative practices often neglects the role of cultural, historical, social, political, religious, and ethical context </a:t>
            </a:r>
          </a:p>
          <a:p>
            <a:endParaRPr lang="en-US" sz="2000" dirty="0">
              <a:solidFill>
                <a:srgbClr val="000000"/>
              </a:solidFill>
            </a:endParaRPr>
          </a:p>
          <a:p>
            <a:r>
              <a:rPr lang="en-US" sz="2000" dirty="0">
                <a:solidFill>
                  <a:srgbClr val="000000"/>
                </a:solidFill>
              </a:rPr>
              <a:t>Isolating these practices from these contexts for the sake of scientific study may inevitably distort how they actually work in people’s lives.</a:t>
            </a:r>
          </a:p>
          <a:p>
            <a:pPr marL="0" indent="0">
              <a:buNone/>
            </a:pPr>
            <a:endParaRPr lang="en-US" sz="2000" dirty="0">
              <a:solidFill>
                <a:srgbClr val="000000"/>
              </a:solidFill>
            </a:endParaRPr>
          </a:p>
          <a:p>
            <a:r>
              <a:rPr lang="en-US" sz="2000" dirty="0">
                <a:solidFill>
                  <a:srgbClr val="000000"/>
                </a:solidFill>
              </a:rPr>
              <a:t>We cannot make sense of contemplative practices in isolation from these contexts; that they are inextricably, systemically intertwined with them </a:t>
            </a:r>
          </a:p>
        </p:txBody>
      </p:sp>
      <p:sp>
        <p:nvSpPr>
          <p:cNvPr id="3" name="Title 2"/>
          <p:cNvSpPr>
            <a:spLocks noGrp="1"/>
          </p:cNvSpPr>
          <p:nvPr>
            <p:ph type="title"/>
          </p:nvPr>
        </p:nvSpPr>
        <p:spPr>
          <a:xfrm>
            <a:off x="457200" y="152400"/>
            <a:ext cx="8229600" cy="823495"/>
          </a:xfrm>
        </p:spPr>
        <p:txBody>
          <a:bodyPr/>
          <a:lstStyle/>
          <a:p>
            <a:endParaRPr lang="en-US" dirty="0"/>
          </a:p>
        </p:txBody>
      </p:sp>
    </p:spTree>
    <p:extLst>
      <p:ext uri="{BB962C8B-B14F-4D97-AF65-F5344CB8AC3E}">
        <p14:creationId xmlns:p14="http://schemas.microsoft.com/office/powerpoint/2010/main" val="4049436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rain-300x213.gif"/>
          <p:cNvPicPr>
            <a:picLocks noGrp="1" noChangeAspect="1"/>
          </p:cNvPicPr>
          <p:nvPr>
            <p:ph idx="1"/>
          </p:nvPr>
        </p:nvPicPr>
        <p:blipFill>
          <a:blip r:embed="rId3">
            <a:extLst>
              <a:ext uri="{28A0092B-C50C-407E-A947-70E740481C1C}">
                <a14:useLocalDpi xmlns:a14="http://schemas.microsoft.com/office/drawing/2010/main" val="0"/>
              </a:ext>
            </a:extLst>
          </a:blip>
          <a:srcRect l="-13900" r="-13900"/>
          <a:stretch>
            <a:fillRect/>
          </a:stretch>
        </p:blipFill>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204515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solidFill>
                <a:srgbClr val="000000"/>
              </a:solidFill>
            </a:endParaRPr>
          </a:p>
          <a:p>
            <a:pPr marL="0" indent="0">
              <a:buNone/>
            </a:pPr>
            <a:r>
              <a:rPr lang="en-US" dirty="0">
                <a:solidFill>
                  <a:srgbClr val="000000"/>
                </a:solidFill>
              </a:rPr>
              <a:t>Contemplative practices as technologies of self-cultivation or self-transformation that aim at creating particular ways of being-in-the-world </a:t>
            </a:r>
          </a:p>
          <a:p>
            <a:pPr marL="0" indent="0">
              <a:buNone/>
            </a:pPr>
            <a:endParaRPr lang="en-US" dirty="0">
              <a:solidFill>
                <a:srgbClr val="000000"/>
              </a:solidFill>
            </a:endParaRPr>
          </a:p>
          <a:p>
            <a:pPr marL="0" indent="0">
              <a:buNone/>
            </a:pPr>
            <a:r>
              <a:rPr lang="en-US" dirty="0">
                <a:solidFill>
                  <a:srgbClr val="000000"/>
                </a:solidFill>
              </a:rPr>
              <a:t>-a particular cultural “lifeworld” (</a:t>
            </a:r>
            <a:r>
              <a:rPr lang="en-US" i="1" dirty="0" err="1">
                <a:solidFill>
                  <a:srgbClr val="000000"/>
                </a:solidFill>
              </a:rPr>
              <a:t>lebenswelt</a:t>
            </a:r>
            <a:r>
              <a:rPr lang="en-US" dirty="0">
                <a:solidFill>
                  <a:srgbClr val="000000"/>
                </a:solidFill>
              </a:rPr>
              <a:t>) or “social imaginary”</a:t>
            </a:r>
          </a:p>
        </p:txBody>
      </p:sp>
      <p:sp>
        <p:nvSpPr>
          <p:cNvPr id="3" name="Title 2"/>
          <p:cNvSpPr>
            <a:spLocks noGrp="1"/>
          </p:cNvSpPr>
          <p:nvPr>
            <p:ph type="title"/>
          </p:nvPr>
        </p:nvSpPr>
        <p:spPr/>
        <p:txBody>
          <a:bodyPr>
            <a:normAutofit/>
          </a:bodyPr>
          <a:lstStyle/>
          <a:p>
            <a:endParaRPr lang="en-US" sz="2800" dirty="0">
              <a:solidFill>
                <a:srgbClr val="000000"/>
              </a:solidFill>
            </a:endParaRPr>
          </a:p>
        </p:txBody>
      </p:sp>
    </p:spTree>
    <p:extLst>
      <p:ext uri="{BB962C8B-B14F-4D97-AF65-F5344CB8AC3E}">
        <p14:creationId xmlns:p14="http://schemas.microsoft.com/office/powerpoint/2010/main" val="1046542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83389"/>
          </a:xfrm>
        </p:spPr>
        <p:txBody>
          <a:bodyPr>
            <a:normAutofit/>
          </a:bodyPr>
          <a:lstStyle/>
          <a:p>
            <a:r>
              <a:rPr lang="en-US" sz="2800" dirty="0">
                <a:solidFill>
                  <a:srgbClr val="000000"/>
                </a:solidFill>
              </a:rPr>
              <a:t>Social Imaginary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94688448"/>
              </p:ext>
            </p:extLst>
          </p:nvPr>
        </p:nvGraphicFramePr>
        <p:xfrm>
          <a:off x="828842" y="935790"/>
          <a:ext cx="7430168" cy="58687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40675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usinesswoman meditating in her office.jpeg"/>
          <p:cNvPicPr>
            <a:picLocks noGrp="1" noChangeAspect="1"/>
          </p:cNvPicPr>
          <p:nvPr>
            <p:ph idx="1"/>
          </p:nvPr>
        </p:nvPicPr>
        <p:blipFill>
          <a:blip r:embed="rId3">
            <a:extLst>
              <a:ext uri="{28A0092B-C50C-407E-A947-70E740481C1C}">
                <a14:useLocalDpi xmlns:a14="http://schemas.microsoft.com/office/drawing/2010/main" val="0"/>
              </a:ext>
            </a:extLst>
          </a:blip>
          <a:srcRect l="-12780" r="-12780"/>
          <a:stretch>
            <a:fillRect/>
          </a:stretch>
        </p:blipFill>
        <p:spPr/>
      </p:pic>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14234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yanatusitha.jpg"/>
          <p:cNvPicPr>
            <a:picLocks noGrp="1" noChangeAspect="1"/>
          </p:cNvPicPr>
          <p:nvPr>
            <p:ph idx="1"/>
          </p:nvPr>
        </p:nvPicPr>
        <p:blipFill>
          <a:blip r:embed="rId3"/>
          <a:srcRect l="-18009" r="-18009"/>
          <a:stretch>
            <a:fillRect/>
          </a:stretch>
        </p:blip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02653"/>
          </a:xfrm>
        </p:spPr>
        <p:txBody>
          <a:bodyPr>
            <a:normAutofit/>
          </a:bodyPr>
          <a:lstStyle/>
          <a:p>
            <a:endParaRPr lang="en-US" sz="2400" dirty="0">
              <a:solidFill>
                <a:srgbClr val="000000"/>
              </a:solidFill>
              <a:latin typeface="Times New Roman"/>
              <a:cs typeface="Times New Roman"/>
            </a:endParaRPr>
          </a:p>
        </p:txBody>
      </p:sp>
      <p:pic>
        <p:nvPicPr>
          <p:cNvPr id="4" name="Content Placeholder 3" descr="Mount-meru-Map copy.jpg"/>
          <p:cNvPicPr>
            <a:picLocks noGrp="1" noChangeAspect="1"/>
          </p:cNvPicPr>
          <p:nvPr>
            <p:ph idx="1"/>
          </p:nvPr>
        </p:nvPicPr>
        <p:blipFill>
          <a:blip r:embed="rId3"/>
          <a:srcRect l="-11407" r="-11407"/>
          <a:stretch>
            <a:fillRect/>
          </a:stretch>
        </p:blipFill>
        <p:spPr>
          <a:xfrm>
            <a:off x="0" y="949158"/>
            <a:ext cx="9144000" cy="5240421"/>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66800"/>
          </a:xfrm>
        </p:spPr>
        <p:txBody>
          <a:bodyPr>
            <a:normAutofit/>
          </a:bodyPr>
          <a:lstStyle/>
          <a:p>
            <a:r>
              <a:rPr lang="en-US" sz="2800" dirty="0">
                <a:solidFill>
                  <a:srgbClr val="000000"/>
                </a:solidFill>
                <a:latin typeface="Times New Roman"/>
                <a:cs typeface="Times New Roman"/>
              </a:rPr>
              <a:t>			   Wheel of Rebirth</a:t>
            </a:r>
          </a:p>
        </p:txBody>
      </p:sp>
      <p:pic>
        <p:nvPicPr>
          <p:cNvPr id="4" name="Content Placeholder 3" descr="WheelofLife copy.jpg"/>
          <p:cNvPicPr>
            <a:picLocks noGrp="1" noChangeAspect="1"/>
          </p:cNvPicPr>
          <p:nvPr>
            <p:ph idx="1"/>
          </p:nvPr>
        </p:nvPicPr>
        <p:blipFill>
          <a:blip r:embed="rId3"/>
          <a:srcRect l="-69226" r="-69226"/>
          <a:stretch>
            <a:fillRect/>
          </a:stretch>
        </p:blipFill>
        <p:spPr>
          <a:xfrm>
            <a:off x="-290987" y="895684"/>
            <a:ext cx="10120787" cy="5628105"/>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ubtle bod.jpg"/>
          <p:cNvPicPr>
            <a:picLocks noGrp="1" noChangeAspect="1"/>
          </p:cNvPicPr>
          <p:nvPr>
            <p:ph idx="1"/>
          </p:nvPr>
        </p:nvPicPr>
        <p:blipFill>
          <a:blip r:embed="rId3">
            <a:extLst>
              <a:ext uri="{28A0092B-C50C-407E-A947-70E740481C1C}">
                <a14:useLocalDpi xmlns:a14="http://schemas.microsoft.com/office/drawing/2010/main" val="0"/>
              </a:ext>
            </a:extLst>
          </a:blip>
          <a:srcRect l="-25925" r="-25925"/>
          <a:stretch>
            <a:fillRect/>
          </a:stretch>
        </p:blipFill>
        <p:spPr>
          <a:xfrm>
            <a:off x="457200" y="588211"/>
            <a:ext cx="8229600" cy="5507789"/>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4025664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amurai.jpg"/>
          <p:cNvPicPr>
            <a:picLocks noGrp="1" noChangeAspect="1"/>
          </p:cNvPicPr>
          <p:nvPr>
            <p:ph idx="1"/>
          </p:nvPr>
        </p:nvPicPr>
        <p:blipFill>
          <a:blip r:embed="rId3"/>
          <a:srcRect l="-18187" r="-18187"/>
          <a:stretch>
            <a:fillRect/>
          </a:stretch>
        </p:blip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zenatwar5.jpg"/>
          <p:cNvPicPr>
            <a:picLocks noGrp="1" noChangeAspect="1"/>
          </p:cNvPicPr>
          <p:nvPr>
            <p:ph idx="1"/>
          </p:nvPr>
        </p:nvPicPr>
        <p:blipFill>
          <a:blip r:embed="rId3"/>
          <a:srcRect l="-82434" r="-82434"/>
          <a:stretch>
            <a:fillRect/>
          </a:stretch>
        </p:blip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a:xfrm>
            <a:off x="1409700" y="2926080"/>
            <a:ext cx="6400800" cy="2727960"/>
          </a:xfrm>
        </p:spPr>
        <p:txBody>
          <a:bodyPr>
            <a:normAutofit/>
          </a:bodyPr>
          <a:lstStyle/>
          <a:p>
            <a:pPr>
              <a:spcBef>
                <a:spcPts val="0"/>
              </a:spcBef>
            </a:pPr>
            <a:r>
              <a:rPr lang="en-US" sz="2800" dirty="0">
                <a:solidFill>
                  <a:schemeClr val="bg1"/>
                </a:solidFill>
                <a:latin typeface="Times New Roman"/>
                <a:ea typeface="Cambria"/>
                <a:cs typeface="Times New Roman"/>
              </a:rPr>
              <a:t>“mindfulness”  </a:t>
            </a:r>
          </a:p>
          <a:p>
            <a:pPr>
              <a:spcBef>
                <a:spcPts val="0"/>
              </a:spcBef>
            </a:pPr>
            <a:endParaRPr lang="en-US" sz="2800" dirty="0">
              <a:solidFill>
                <a:schemeClr val="bg1"/>
              </a:solidFill>
              <a:latin typeface="Times New Roman"/>
              <a:ea typeface="Cambria"/>
              <a:cs typeface="Times New Roman"/>
            </a:endParaRPr>
          </a:p>
          <a:p>
            <a:pPr>
              <a:spcBef>
                <a:spcPts val="0"/>
              </a:spcBef>
            </a:pPr>
            <a:r>
              <a:rPr lang="en-US" sz="2800" dirty="0" err="1">
                <a:solidFill>
                  <a:schemeClr val="bg1"/>
                </a:solidFill>
                <a:latin typeface="Times New Roman"/>
                <a:ea typeface="Cambria"/>
                <a:cs typeface="Times New Roman"/>
              </a:rPr>
              <a:t>Pāli</a:t>
            </a:r>
            <a:r>
              <a:rPr lang="en-US" sz="2800" dirty="0">
                <a:solidFill>
                  <a:schemeClr val="bg1"/>
                </a:solidFill>
                <a:latin typeface="Times New Roman"/>
                <a:ea typeface="Cambria"/>
                <a:cs typeface="Times New Roman"/>
              </a:rPr>
              <a:t>: </a:t>
            </a:r>
            <a:r>
              <a:rPr lang="en-US" sz="2800" i="1" dirty="0">
                <a:solidFill>
                  <a:schemeClr val="bg1"/>
                </a:solidFill>
                <a:latin typeface="Times New Roman"/>
                <a:ea typeface="Cambria"/>
                <a:cs typeface="Times New Roman"/>
              </a:rPr>
              <a:t>sati  </a:t>
            </a:r>
            <a:r>
              <a:rPr lang="en-US" sz="2800" dirty="0" err="1">
                <a:solidFill>
                  <a:schemeClr val="bg1"/>
                </a:solidFill>
              </a:rPr>
              <a:t>सतिः</a:t>
            </a:r>
            <a:endParaRPr lang="en-US" sz="2800" dirty="0">
              <a:solidFill>
                <a:schemeClr val="bg1"/>
              </a:solidFill>
            </a:endParaRPr>
          </a:p>
          <a:p>
            <a:pPr>
              <a:spcBef>
                <a:spcPts val="0"/>
              </a:spcBef>
            </a:pPr>
            <a:endParaRPr lang="en-US" sz="2800" dirty="0">
              <a:solidFill>
                <a:schemeClr val="bg1"/>
              </a:solidFill>
              <a:latin typeface="Times New Roman"/>
              <a:ea typeface="Cambria"/>
              <a:cs typeface="Times New Roman"/>
            </a:endParaRPr>
          </a:p>
          <a:p>
            <a:pPr>
              <a:spcBef>
                <a:spcPts val="0"/>
              </a:spcBef>
            </a:pPr>
            <a:r>
              <a:rPr lang="en-US" sz="2800" dirty="0">
                <a:solidFill>
                  <a:schemeClr val="bg1"/>
                </a:solidFill>
                <a:latin typeface="Times New Roman"/>
                <a:ea typeface="Cambria"/>
                <a:cs typeface="Times New Roman"/>
              </a:rPr>
              <a:t>	  Sanskrit: </a:t>
            </a:r>
            <a:r>
              <a:rPr lang="en-US" sz="2800" i="1" dirty="0" err="1">
                <a:solidFill>
                  <a:schemeClr val="bg1"/>
                </a:solidFill>
                <a:latin typeface="Times New Roman"/>
                <a:ea typeface="Cambria"/>
                <a:cs typeface="Times New Roman"/>
              </a:rPr>
              <a:t>smṛti</a:t>
            </a:r>
            <a:r>
              <a:rPr lang="en-US" sz="2800" i="1" dirty="0">
                <a:solidFill>
                  <a:schemeClr val="bg1"/>
                </a:solidFill>
                <a:latin typeface="Times New Roman"/>
                <a:ea typeface="Cambria"/>
                <a:cs typeface="Times New Roman"/>
              </a:rPr>
              <a:t>  </a:t>
            </a:r>
            <a:r>
              <a:rPr lang="en-US" sz="2800" dirty="0" err="1">
                <a:solidFill>
                  <a:schemeClr val="bg1"/>
                </a:solidFill>
              </a:rPr>
              <a:t>स्मृतिः</a:t>
            </a:r>
            <a:endParaRPr lang="en-US" sz="2800" dirty="0">
              <a:solidFill>
                <a:schemeClr val="bg1"/>
              </a:solidFill>
              <a:latin typeface="Times New Roman"/>
              <a:ea typeface="Cambria"/>
              <a:cs typeface="Times New Roman"/>
            </a:endParaRPr>
          </a:p>
          <a:p>
            <a:pPr>
              <a:spcBef>
                <a:spcPts val="0"/>
              </a:spcBef>
            </a:pPr>
            <a:r>
              <a:rPr lang="en-US" sz="2800" dirty="0">
                <a:solidFill>
                  <a:schemeClr val="bg1"/>
                </a:solidFill>
                <a:latin typeface="Times New Roman"/>
                <a:ea typeface="Cambria"/>
                <a:cs typeface="Times New Roman"/>
              </a:rPr>
              <a:t> </a:t>
            </a:r>
          </a:p>
          <a:p>
            <a:endParaRPr lang="en-US" dirty="0"/>
          </a:p>
        </p:txBody>
      </p:sp>
    </p:spTree>
    <p:extLst>
      <p:ext uri="{BB962C8B-B14F-4D97-AF65-F5344CB8AC3E}">
        <p14:creationId xmlns:p14="http://schemas.microsoft.com/office/powerpoint/2010/main" val="2189297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971550"/>
            <a:ext cx="6172200" cy="647700"/>
          </a:xfrm>
        </p:spPr>
        <p:txBody>
          <a:bodyPr>
            <a:normAutofit/>
          </a:bodyPr>
          <a:lstStyle/>
          <a:p>
            <a:r>
              <a:rPr lang="en-US" sz="2400" dirty="0">
                <a:solidFill>
                  <a:srgbClr val="000000"/>
                </a:solidFill>
              </a:rPr>
              <a:t>Mindfulness: standard (modern) definitions</a:t>
            </a:r>
          </a:p>
        </p:txBody>
      </p:sp>
      <p:sp>
        <p:nvSpPr>
          <p:cNvPr id="3" name="Content Placeholder 2"/>
          <p:cNvSpPr>
            <a:spLocks noGrp="1"/>
          </p:cNvSpPr>
          <p:nvPr>
            <p:ph idx="1"/>
          </p:nvPr>
        </p:nvSpPr>
        <p:spPr>
          <a:xfrm>
            <a:off x="1485900" y="2040356"/>
            <a:ext cx="6172200" cy="3429000"/>
          </a:xfrm>
        </p:spPr>
        <p:txBody>
          <a:bodyPr>
            <a:normAutofit fontScale="92500" lnSpcReduction="20000"/>
          </a:bodyPr>
          <a:lstStyle/>
          <a:p>
            <a:r>
              <a:rPr lang="en-US" dirty="0">
                <a:solidFill>
                  <a:srgbClr val="000000"/>
                </a:solidFill>
                <a:latin typeface="Times New Roman" panose="02020603050405020304" pitchFamily="18" charset="0"/>
                <a:cs typeface="Times New Roman" panose="02020603050405020304" pitchFamily="18" charset="0"/>
              </a:rPr>
              <a:t>Scott Bishop: </a:t>
            </a:r>
            <a:r>
              <a:rPr lang="en-US" dirty="0">
                <a:solidFill>
                  <a:srgbClr val="000000"/>
                </a:solidFill>
                <a:latin typeface="Times New Roman" panose="02020603050405020304" pitchFamily="18" charset="0"/>
                <a:ea typeface="ＭＳ 明朝"/>
                <a:cs typeface="Times New Roman" panose="02020603050405020304" pitchFamily="18" charset="0"/>
              </a:rPr>
              <a:t>a kind of </a:t>
            </a:r>
            <a:r>
              <a:rPr lang="en-US" dirty="0" err="1">
                <a:solidFill>
                  <a:srgbClr val="000000"/>
                </a:solidFill>
                <a:latin typeface="Times New Roman" panose="02020603050405020304" pitchFamily="18" charset="0"/>
                <a:ea typeface="ＭＳ 明朝"/>
                <a:cs typeface="Times New Roman" panose="02020603050405020304" pitchFamily="18" charset="0"/>
              </a:rPr>
              <a:t>nonelaborative</a:t>
            </a:r>
            <a:r>
              <a:rPr lang="en-US" dirty="0">
                <a:solidFill>
                  <a:srgbClr val="000000"/>
                </a:solidFill>
                <a:latin typeface="Times New Roman" panose="02020603050405020304" pitchFamily="18" charset="0"/>
                <a:ea typeface="ＭＳ 明朝"/>
                <a:cs typeface="Times New Roman" panose="02020603050405020304" pitchFamily="18" charset="0"/>
              </a:rPr>
              <a:t>, non-judgmental, present-centered awareness in which each thought, feeling, or sensation that arises in the attentional field is acknowledged and accepted as it is.</a:t>
            </a:r>
            <a:r>
              <a:rPr lang="en-US" dirty="0">
                <a:solidFill>
                  <a:srgbClr val="000000"/>
                </a:solidFill>
                <a:latin typeface="Times New Roman" panose="02020603050405020304" pitchFamily="18" charset="0"/>
                <a:cs typeface="Times New Roman" panose="02020603050405020304" pitchFamily="18" charset="0"/>
              </a:rPr>
              <a:t> </a:t>
            </a:r>
          </a:p>
          <a:p>
            <a:endParaRPr lang="en-US" dirty="0">
              <a:solidFill>
                <a:srgbClr val="000000"/>
              </a:solidFill>
              <a:latin typeface="Times New Roman" panose="02020603050405020304" pitchFamily="18" charset="0"/>
              <a:cs typeface="Times New Roman" panose="02020603050405020304" pitchFamily="18" charset="0"/>
            </a:endParaRPr>
          </a:p>
          <a:p>
            <a:r>
              <a:rPr lang="en-US" dirty="0">
                <a:solidFill>
                  <a:srgbClr val="000000"/>
                </a:solidFill>
                <a:latin typeface="Times New Roman" panose="02020603050405020304" pitchFamily="18" charset="0"/>
                <a:cs typeface="Times New Roman" panose="02020603050405020304" pitchFamily="18" charset="0"/>
              </a:rPr>
              <a:t>Jon Kabat-Zinn: the awareness that emerges through paying attention on purpose, in the present moment, and nonjudgmentally to the unfolding of experience moment by moment. </a:t>
            </a:r>
          </a:p>
        </p:txBody>
      </p:sp>
    </p:spTree>
    <p:extLst>
      <p:ext uri="{BB962C8B-B14F-4D97-AF65-F5344CB8AC3E}">
        <p14:creationId xmlns:p14="http://schemas.microsoft.com/office/powerpoint/2010/main" val="2463623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i="1" dirty="0" err="1">
                <a:solidFill>
                  <a:srgbClr val="000000"/>
                </a:solidFill>
                <a:ea typeface="ＭＳ 明朝"/>
              </a:rPr>
              <a:t>Arittha</a:t>
            </a:r>
            <a:r>
              <a:rPr lang="en-US" sz="2800" i="1" dirty="0">
                <a:solidFill>
                  <a:srgbClr val="000000"/>
                </a:solidFill>
                <a:ea typeface="ＭＳ 明朝"/>
              </a:rPr>
              <a:t> </a:t>
            </a:r>
            <a:r>
              <a:rPr lang="en-US" sz="2800" i="1" dirty="0" err="1">
                <a:solidFill>
                  <a:srgbClr val="000000"/>
                </a:solidFill>
                <a:ea typeface="ＭＳ 明朝"/>
              </a:rPr>
              <a:t>Sutta</a:t>
            </a:r>
            <a:r>
              <a:rPr lang="en-US" sz="2800" i="1" dirty="0">
                <a:solidFill>
                  <a:srgbClr val="000000"/>
                </a:solidFill>
                <a:ea typeface="ＭＳ 明朝"/>
              </a:rPr>
              <a:t> </a:t>
            </a:r>
            <a:r>
              <a:rPr lang="en-US" sz="2800" dirty="0">
                <a:solidFill>
                  <a:srgbClr val="000000"/>
                </a:solidFill>
                <a:ea typeface="ＭＳ 明朝"/>
              </a:rPr>
              <a:t>(SN 54.6)</a:t>
            </a:r>
            <a:r>
              <a:rPr lang="en-US" sz="2800" dirty="0">
                <a:solidFill>
                  <a:srgbClr val="000000"/>
                </a:solidFill>
              </a:rPr>
              <a:t> </a:t>
            </a:r>
            <a:br>
              <a:rPr lang="en-US" sz="2800" dirty="0">
                <a:solidFill>
                  <a:srgbClr val="000000"/>
                </a:solidFill>
              </a:rPr>
            </a:br>
            <a:endParaRPr lang="en-US" sz="2800" dirty="0"/>
          </a:p>
        </p:txBody>
      </p:sp>
      <p:sp>
        <p:nvSpPr>
          <p:cNvPr id="3" name="Content Placeholder 2"/>
          <p:cNvSpPr>
            <a:spLocks noGrp="1"/>
          </p:cNvSpPr>
          <p:nvPr>
            <p:ph idx="1"/>
          </p:nvPr>
        </p:nvSpPr>
        <p:spPr/>
        <p:txBody>
          <a:bodyPr>
            <a:normAutofit/>
          </a:bodyPr>
          <a:lstStyle/>
          <a:p>
            <a:endParaRPr lang="en-US" dirty="0">
              <a:solidFill>
                <a:srgbClr val="000000"/>
              </a:solidFill>
            </a:endParaRPr>
          </a:p>
          <a:p>
            <a:pPr marL="114300" marR="0" indent="0">
              <a:spcBef>
                <a:spcPts val="0"/>
              </a:spcBef>
              <a:spcAft>
                <a:spcPts val="0"/>
              </a:spcAft>
              <a:buNone/>
            </a:pPr>
            <a:r>
              <a:rPr lang="en-US" dirty="0" err="1">
                <a:solidFill>
                  <a:srgbClr val="000000"/>
                </a:solidFill>
              </a:rPr>
              <a:t>Arittha</a:t>
            </a:r>
            <a:r>
              <a:rPr lang="en-US" dirty="0">
                <a:solidFill>
                  <a:srgbClr val="000000"/>
                </a:solidFill>
              </a:rPr>
              <a:t>: “</a:t>
            </a:r>
            <a:r>
              <a:rPr lang="en-US" dirty="0">
                <a:solidFill>
                  <a:srgbClr val="000000"/>
                </a:solidFill>
                <a:ea typeface="ＭＳ 明朝"/>
                <a:cs typeface="Times New Roman"/>
              </a:rPr>
              <a:t>Having abandoned desire for past sensual pleasures and having gotten rid of desire for future sensual pleasures, and having completely subdued perceptions of aversion regarding internal and external events, I breathe in mindfully and breathe out mindfully.”</a:t>
            </a:r>
            <a:endParaRPr lang="en-US" sz="2800" dirty="0">
              <a:solidFill>
                <a:srgbClr val="000000"/>
              </a:solidFill>
              <a:ea typeface="ＭＳ 明朝"/>
              <a:cs typeface="Times New Roman"/>
            </a:endParaRPr>
          </a:p>
          <a:p>
            <a:endParaRPr lang="en-US" dirty="0"/>
          </a:p>
        </p:txBody>
      </p:sp>
    </p:spTree>
    <p:extLst>
      <p:ext uri="{BB962C8B-B14F-4D97-AF65-F5344CB8AC3E}">
        <p14:creationId xmlns:p14="http://schemas.microsoft.com/office/powerpoint/2010/main" val="3476064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457200" marR="0">
              <a:spcBef>
                <a:spcPts val="0"/>
              </a:spcBef>
              <a:spcAft>
                <a:spcPts val="0"/>
              </a:spcAft>
            </a:pPr>
            <a:r>
              <a:rPr lang="en-US" sz="2400" dirty="0">
                <a:solidFill>
                  <a:schemeClr val="bg1"/>
                </a:solidFill>
                <a:latin typeface="Times New Roman"/>
                <a:ea typeface="ＭＳ 明朝"/>
                <a:cs typeface="Times New Roman"/>
              </a:rPr>
              <a:t>The Buddha: “That is mindfulness of breathing in and out, </a:t>
            </a:r>
            <a:r>
              <a:rPr lang="en-US" sz="2400" dirty="0" err="1">
                <a:solidFill>
                  <a:schemeClr val="bg1"/>
                </a:solidFill>
                <a:latin typeface="Times New Roman"/>
                <a:ea typeface="ＭＳ 明朝"/>
                <a:cs typeface="Times New Roman"/>
              </a:rPr>
              <a:t>Arittha</a:t>
            </a:r>
            <a:r>
              <a:rPr lang="en-US" sz="2400" dirty="0">
                <a:solidFill>
                  <a:schemeClr val="bg1"/>
                </a:solidFill>
                <a:latin typeface="Times New Roman"/>
                <a:ea typeface="ＭＳ 明朝"/>
                <a:cs typeface="Times New Roman"/>
              </a:rPr>
              <a:t>.  I’m not saying it isn’t.  But listen and pay careful attention, and I will explain how mindfulness of breathing in and out is brought in detail to its culmination:”</a:t>
            </a:r>
          </a:p>
          <a:p>
            <a:pPr marL="457200" marR="0">
              <a:spcBef>
                <a:spcPts val="0"/>
              </a:spcBef>
              <a:spcAft>
                <a:spcPts val="0"/>
              </a:spcAft>
            </a:pPr>
            <a:endParaRPr lang="en-US" sz="2400" dirty="0">
              <a:solidFill>
                <a:schemeClr val="bg1"/>
              </a:solidFill>
              <a:latin typeface="Times New Roman"/>
              <a:ea typeface="ＭＳ 明朝"/>
              <a:cs typeface="Times New Roman"/>
            </a:endParaRPr>
          </a:p>
          <a:p>
            <a:pPr marL="457200">
              <a:spcBef>
                <a:spcPts val="0"/>
              </a:spcBef>
            </a:pPr>
            <a:r>
              <a:rPr lang="en-US" sz="2000" dirty="0">
                <a:solidFill>
                  <a:schemeClr val="bg1"/>
                </a:solidFill>
                <a:latin typeface="Times New Roman"/>
                <a:ea typeface="ＭＳ 明朝"/>
              </a:rPr>
              <a:t>breath, body, rapture, pleasure, mental fabrication, the calming of mental fabrication, the mind, satisfying the mind, concentrating the mind, liberating the mind, impermanence, dispassion, cessation, and relinquishment.</a:t>
            </a:r>
            <a:r>
              <a:rPr lang="en-US" sz="2000" dirty="0">
                <a:solidFill>
                  <a:schemeClr val="bg1"/>
                </a:solidFill>
              </a:rPr>
              <a:t> </a:t>
            </a:r>
            <a:endParaRPr lang="en-US" sz="2000" dirty="0">
              <a:solidFill>
                <a:schemeClr val="bg1"/>
              </a:solidFill>
              <a:latin typeface="Times New Roman"/>
              <a:ea typeface="ＭＳ 明朝"/>
              <a:cs typeface="Times New Roman"/>
            </a:endParaRPr>
          </a:p>
          <a:p>
            <a:endParaRPr lang="en-US" sz="2400" dirty="0"/>
          </a:p>
        </p:txBody>
      </p:sp>
    </p:spTree>
    <p:extLst>
      <p:ext uri="{BB962C8B-B14F-4D97-AF65-F5344CB8AC3E}">
        <p14:creationId xmlns:p14="http://schemas.microsoft.com/office/powerpoint/2010/main" val="8524326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i="1" dirty="0">
                <a:latin typeface="Times New Roman"/>
                <a:ea typeface="ＭＳ 明朝"/>
              </a:rPr>
              <a:t>Sutta on the Four Foundations of Mindfulness </a:t>
            </a:r>
            <a:r>
              <a:rPr lang="en-US" sz="3200" dirty="0">
                <a:latin typeface="Times New Roman"/>
                <a:ea typeface="ＭＳ 明朝"/>
              </a:rPr>
              <a:t>(</a:t>
            </a:r>
            <a:r>
              <a:rPr lang="en-US" sz="3200" i="1" dirty="0" err="1">
                <a:latin typeface="Times New Roman"/>
                <a:ea typeface="ＭＳ 明朝"/>
              </a:rPr>
              <a:t>Satipaṭṭhāna</a:t>
            </a:r>
            <a:r>
              <a:rPr lang="en-US" sz="3200" i="1" dirty="0">
                <a:latin typeface="Times New Roman"/>
                <a:ea typeface="ＭＳ 明朝"/>
              </a:rPr>
              <a:t> Sutta</a:t>
            </a:r>
            <a:r>
              <a:rPr lang="en-US" sz="3200" dirty="0">
                <a:latin typeface="Times New Roman"/>
                <a:ea typeface="ＭＳ 明朝"/>
              </a:rPr>
              <a:t>,</a:t>
            </a:r>
            <a:r>
              <a:rPr lang="en-US" sz="3200" i="1" dirty="0">
                <a:latin typeface="Times New Roman"/>
                <a:ea typeface="ＭＳ 明朝"/>
              </a:rPr>
              <a:t> </a:t>
            </a:r>
            <a:r>
              <a:rPr lang="en-US" sz="3200" dirty="0">
                <a:latin typeface="Times New Roman"/>
                <a:ea typeface="ＭＳ 明朝"/>
              </a:rPr>
              <a:t>SN 10)</a:t>
            </a:r>
            <a:r>
              <a:rPr lang="en-US" sz="3200" dirty="0"/>
              <a:t> </a:t>
            </a:r>
          </a:p>
        </p:txBody>
      </p:sp>
      <p:sp>
        <p:nvSpPr>
          <p:cNvPr id="3" name="Content Placeholder 2"/>
          <p:cNvSpPr>
            <a:spLocks noGrp="1"/>
          </p:cNvSpPr>
          <p:nvPr>
            <p:ph idx="1"/>
          </p:nvPr>
        </p:nvSpPr>
        <p:spPr>
          <a:xfrm>
            <a:off x="457200" y="1612900"/>
            <a:ext cx="8229600" cy="4525963"/>
          </a:xfrm>
        </p:spPr>
        <p:txBody>
          <a:bodyPr>
            <a:normAutofit fontScale="85000" lnSpcReduction="20000"/>
          </a:bodyPr>
          <a:lstStyle/>
          <a:p>
            <a:pPr marL="514350" indent="-514350">
              <a:buAutoNum type="alphaUcPeriod"/>
            </a:pPr>
            <a:r>
              <a:rPr lang="en-US" dirty="0">
                <a:solidFill>
                  <a:schemeClr val="bg1"/>
                </a:solidFill>
                <a:latin typeface="Times New Roman" panose="02020603050405020304" pitchFamily="18" charset="0"/>
                <a:cs typeface="Times New Roman" panose="02020603050405020304" pitchFamily="18" charset="0"/>
              </a:rPr>
              <a:t>Contemplation of the body:</a:t>
            </a:r>
          </a:p>
          <a:p>
            <a:pPr marL="0" indent="0">
              <a:buNone/>
            </a:pPr>
            <a:endParaRPr lang="en-US" dirty="0">
              <a:solidFill>
                <a:schemeClr val="bg1"/>
              </a:solidFill>
              <a:latin typeface="Times New Roman" panose="02020603050405020304" pitchFamily="18" charset="0"/>
              <a:cs typeface="Times New Roman" panose="02020603050405020304" pitchFamily="18" charset="0"/>
            </a:endParaRPr>
          </a:p>
          <a:p>
            <a:pPr marL="0" indent="0">
              <a:buNone/>
            </a:pPr>
            <a:r>
              <a:rPr lang="en-US" dirty="0">
                <a:solidFill>
                  <a:schemeClr val="bg1"/>
                </a:solidFill>
                <a:latin typeface="Times New Roman" panose="02020603050405020304" pitchFamily="18" charset="0"/>
                <a:cs typeface="Times New Roman" panose="02020603050405020304" pitchFamily="18" charset="0"/>
              </a:rPr>
              <a:t>1.  mindfulness of breathing; contemplation of the four postures (standing, sitting, going forward, and lying down)</a:t>
            </a:r>
          </a:p>
          <a:p>
            <a:pPr marL="0" indent="0">
              <a:buNone/>
            </a:pPr>
            <a:r>
              <a:rPr lang="en-US" dirty="0">
                <a:solidFill>
                  <a:schemeClr val="bg1"/>
                </a:solidFill>
                <a:latin typeface="Times New Roman" panose="02020603050405020304" pitchFamily="18" charset="0"/>
                <a:cs typeface="Times New Roman" panose="02020603050405020304" pitchFamily="18" charset="0"/>
              </a:rPr>
              <a:t>2.  practice of full awareness of various other bodily activities, such as moving the body in various ways, eating, and eliminating waste</a:t>
            </a:r>
          </a:p>
          <a:p>
            <a:pPr marL="0" indent="0">
              <a:buNone/>
            </a:pPr>
            <a:r>
              <a:rPr lang="en-US" dirty="0">
                <a:solidFill>
                  <a:schemeClr val="bg1"/>
                </a:solidFill>
                <a:latin typeface="Times New Roman" panose="02020603050405020304" pitchFamily="18" charset="0"/>
                <a:cs typeface="Times New Roman" panose="02020603050405020304" pitchFamily="18" charset="0"/>
              </a:rPr>
              <a:t>3.  attention to the foulness of the body: reviewing the physical constituents of the body, particularly the internal organs and various fluids and substances they produce</a:t>
            </a:r>
          </a:p>
          <a:p>
            <a:pPr marL="0" indent="0">
              <a:buNone/>
            </a:pPr>
            <a:r>
              <a:rPr lang="en-US" dirty="0">
                <a:solidFill>
                  <a:schemeClr val="bg1"/>
                </a:solidFill>
                <a:latin typeface="Times New Roman" panose="02020603050405020304" pitchFamily="18" charset="0"/>
                <a:cs typeface="Times New Roman" panose="02020603050405020304" pitchFamily="18" charset="0"/>
              </a:rPr>
              <a:t>4.  attention to the four elements within the body (earth, water, fire, and air)</a:t>
            </a:r>
          </a:p>
          <a:p>
            <a:pPr marL="0" indent="0">
              <a:buNone/>
            </a:pPr>
            <a:r>
              <a:rPr lang="en-US" dirty="0">
                <a:solidFill>
                  <a:schemeClr val="bg1"/>
                </a:solidFill>
                <a:latin typeface="Times New Roman" panose="02020603050405020304" pitchFamily="18" charset="0"/>
                <a:cs typeface="Times New Roman" panose="02020603050405020304" pitchFamily="18" charset="0"/>
              </a:rPr>
              <a:t>5. cremation ground contemplations: reflections on corpses in different stages of decomposition, and reminding oneself that such a fate awaits one’s own body</a:t>
            </a:r>
          </a:p>
          <a:p>
            <a:pPr marL="0" indent="0">
              <a:buNone/>
            </a:pPr>
            <a:endParaRPr lang="en-US" dirty="0"/>
          </a:p>
        </p:txBody>
      </p:sp>
    </p:spTree>
    <p:extLst>
      <p:ext uri="{BB962C8B-B14F-4D97-AF65-F5344CB8AC3E}">
        <p14:creationId xmlns:p14="http://schemas.microsoft.com/office/powerpoint/2010/main" val="39606768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10988" y="1600200"/>
            <a:ext cx="8229600" cy="4525963"/>
          </a:xfrm>
        </p:spPr>
        <p:txBody>
          <a:bodyPr>
            <a:normAutofit lnSpcReduction="10000"/>
          </a:bodyPr>
          <a:lstStyle/>
          <a:p>
            <a:pPr marL="457200" indent="-457200">
              <a:buAutoNum type="alphaUcPeriod" startAt="2"/>
            </a:pPr>
            <a:r>
              <a:rPr lang="en-US" sz="2400" dirty="0">
                <a:solidFill>
                  <a:schemeClr val="bg1"/>
                </a:solidFill>
                <a:latin typeface="Times New Roman" panose="02020603050405020304" pitchFamily="18" charset="0"/>
                <a:cs typeface="Times New Roman" panose="02020603050405020304" pitchFamily="18" charset="0"/>
              </a:rPr>
              <a:t>Contemplation of sensation (</a:t>
            </a:r>
            <a:r>
              <a:rPr lang="en-US" sz="2400" i="1" dirty="0" err="1">
                <a:solidFill>
                  <a:schemeClr val="bg1"/>
                </a:solidFill>
                <a:latin typeface="Times New Roman" panose="02020603050405020304" pitchFamily="18" charset="0"/>
                <a:cs typeface="Times New Roman" panose="02020603050405020304" pitchFamily="18" charset="0"/>
              </a:rPr>
              <a:t>vedanā</a:t>
            </a:r>
            <a:r>
              <a:rPr lang="en-US" sz="2400" dirty="0">
                <a:solidFill>
                  <a:schemeClr val="bg1"/>
                </a:solidFill>
                <a:latin typeface="Times New Roman" panose="02020603050405020304" pitchFamily="18" charset="0"/>
                <a:cs typeface="Times New Roman" panose="02020603050405020304" pitchFamily="18" charset="0"/>
              </a:rPr>
              <a:t>): pleasant, unpleasant, or neutral, applied to both “worldly” and “</a:t>
            </a:r>
            <a:r>
              <a:rPr lang="en-US" sz="2400" dirty="0" err="1">
                <a:solidFill>
                  <a:schemeClr val="bg1"/>
                </a:solidFill>
                <a:latin typeface="Times New Roman" panose="02020603050405020304" pitchFamily="18" charset="0"/>
                <a:cs typeface="Times New Roman" panose="02020603050405020304" pitchFamily="18" charset="0"/>
              </a:rPr>
              <a:t>nonworldly</a:t>
            </a:r>
            <a:r>
              <a:rPr lang="en-US" sz="2400" dirty="0">
                <a:solidFill>
                  <a:schemeClr val="bg1"/>
                </a:solidFill>
                <a:latin typeface="Times New Roman" panose="02020603050405020304" pitchFamily="18" charset="0"/>
                <a:cs typeface="Times New Roman" panose="02020603050405020304" pitchFamily="18" charset="0"/>
              </a:rPr>
              <a:t>” sensations; then contemplation of how such sensations arise and dissipate.</a:t>
            </a:r>
          </a:p>
          <a:p>
            <a:pPr marL="457200" indent="-457200">
              <a:buAutoNum type="alphaUcPeriod" startAt="2"/>
            </a:pPr>
            <a:endParaRPr lang="en-US" sz="2400" dirty="0">
              <a:solidFill>
                <a:schemeClr val="bg1"/>
              </a:solidFill>
              <a:latin typeface="Times New Roman" panose="02020603050405020304" pitchFamily="18" charset="0"/>
              <a:cs typeface="Times New Roman" panose="02020603050405020304" pitchFamily="18" charset="0"/>
            </a:endParaRPr>
          </a:p>
          <a:p>
            <a:pPr marL="457200" indent="-457200">
              <a:buAutoNum type="alphaUcPeriod" startAt="3"/>
            </a:pPr>
            <a:r>
              <a:rPr lang="en-US" sz="2400" dirty="0">
                <a:solidFill>
                  <a:schemeClr val="bg1"/>
                </a:solidFill>
                <a:latin typeface="Times New Roman" panose="02020603050405020304" pitchFamily="18" charset="0"/>
                <a:cs typeface="Times New Roman" panose="02020603050405020304" pitchFamily="18" charset="0"/>
              </a:rPr>
              <a:t>Contemplation of mind (</a:t>
            </a:r>
            <a:r>
              <a:rPr lang="en-US" sz="2400" i="1" dirty="0" err="1">
                <a:solidFill>
                  <a:schemeClr val="bg1"/>
                </a:solidFill>
                <a:latin typeface="Times New Roman" panose="02020603050405020304" pitchFamily="18" charset="0"/>
                <a:cs typeface="Times New Roman" panose="02020603050405020304" pitchFamily="18" charset="0"/>
              </a:rPr>
              <a:t>citta</a:t>
            </a:r>
            <a:r>
              <a:rPr lang="en-US" sz="2400" dirty="0">
                <a:solidFill>
                  <a:schemeClr val="bg1"/>
                </a:solidFill>
                <a:latin typeface="Times New Roman" panose="02020603050405020304" pitchFamily="18" charset="0"/>
                <a:cs typeface="Times New Roman" panose="02020603050405020304" pitchFamily="18" charset="0"/>
              </a:rPr>
              <a:t>), which includes the mind in states of desire, hatred, delusion, contraction, distraction, exaltation, surpassing, concentration, and liberation, as well as the absence of all of these; then the contemplation of how these arise and dissipate.</a:t>
            </a:r>
          </a:p>
          <a:p>
            <a:pPr marL="457200" indent="-457200">
              <a:buAutoNum type="alphaUcPeriod" startAt="3"/>
            </a:pPr>
            <a:endParaRPr lang="en-US" sz="2400" dirty="0">
              <a:latin typeface="Times New Roman" panose="02020603050405020304" pitchFamily="18" charset="0"/>
              <a:cs typeface="Times New Roman" panose="02020603050405020304" pitchFamily="18" charset="0"/>
            </a:endParaRPr>
          </a:p>
          <a:p>
            <a:pPr marL="0" indent="0">
              <a:buNone/>
            </a:pPr>
            <a:r>
              <a:rPr lang="en-US" sz="2400" dirty="0"/>
              <a:t> </a:t>
            </a:r>
          </a:p>
          <a:p>
            <a:pPr marL="457200" indent="-457200">
              <a:buAutoNum type="alphaUcPeriod" startAt="2"/>
            </a:pPr>
            <a:endParaRPr lang="en-US" sz="2400" dirty="0"/>
          </a:p>
          <a:p>
            <a:pPr marL="0" indent="0">
              <a:buNone/>
            </a:pPr>
            <a:endParaRPr lang="en-US" dirty="0"/>
          </a:p>
        </p:txBody>
      </p:sp>
    </p:spTree>
    <p:extLst>
      <p:ext uri="{BB962C8B-B14F-4D97-AF65-F5344CB8AC3E}">
        <p14:creationId xmlns:p14="http://schemas.microsoft.com/office/powerpoint/2010/main" val="3052891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marL="514350" indent="-514350">
              <a:buAutoNum type="alphaUcPeriod" startAt="4"/>
            </a:pPr>
            <a:r>
              <a:rPr lang="en-US" dirty="0">
                <a:solidFill>
                  <a:schemeClr val="bg1"/>
                </a:solidFill>
                <a:latin typeface="Times New Roman" panose="02020603050405020304" pitchFamily="18" charset="0"/>
                <a:cs typeface="Times New Roman" panose="02020603050405020304" pitchFamily="18" charset="0"/>
              </a:rPr>
              <a:t>Contemplation of objects of the mind (</a:t>
            </a:r>
            <a:r>
              <a:rPr lang="en-US" i="1" dirty="0" err="1">
                <a:solidFill>
                  <a:schemeClr val="bg1"/>
                </a:solidFill>
                <a:latin typeface="Times New Roman" panose="02020603050405020304" pitchFamily="18" charset="0"/>
                <a:cs typeface="Times New Roman" panose="02020603050405020304" pitchFamily="18" charset="0"/>
              </a:rPr>
              <a:t>dhammas</a:t>
            </a:r>
            <a:r>
              <a:rPr lang="en-US" dirty="0">
                <a:solidFill>
                  <a:schemeClr val="bg1"/>
                </a:solidFill>
                <a:latin typeface="Times New Roman" panose="02020603050405020304" pitchFamily="18" charset="0"/>
                <a:cs typeface="Times New Roman" panose="02020603050405020304" pitchFamily="18" charset="0"/>
              </a:rPr>
              <a:t>), which include: </a:t>
            </a:r>
          </a:p>
          <a:p>
            <a:pPr marL="0" indent="0">
              <a:buNone/>
            </a:pPr>
            <a:endParaRPr lang="en-US" dirty="0">
              <a:solidFill>
                <a:schemeClr val="bg1"/>
              </a:solidFill>
              <a:latin typeface="Times New Roman" panose="02020603050405020304" pitchFamily="18" charset="0"/>
              <a:cs typeface="Times New Roman" panose="02020603050405020304" pitchFamily="18" charset="0"/>
            </a:endParaRPr>
          </a:p>
          <a:p>
            <a:pPr marL="0" indent="0">
              <a:buNone/>
            </a:pPr>
            <a:r>
              <a:rPr lang="en-US" dirty="0">
                <a:solidFill>
                  <a:schemeClr val="bg1"/>
                </a:solidFill>
                <a:latin typeface="Times New Roman" panose="02020603050405020304" pitchFamily="18" charset="0"/>
                <a:cs typeface="Times New Roman" panose="02020603050405020304" pitchFamily="18" charset="0"/>
              </a:rPr>
              <a:t>a. The five hindrances</a:t>
            </a:r>
            <a:r>
              <a:rPr lang="en-US" b="1" dirty="0">
                <a:solidFill>
                  <a:schemeClr val="bg1"/>
                </a:solidFill>
                <a:latin typeface="Times New Roman" panose="02020603050405020304" pitchFamily="18" charset="0"/>
                <a:cs typeface="Times New Roman" panose="02020603050405020304" pitchFamily="18" charset="0"/>
              </a:rPr>
              <a:t>:</a:t>
            </a:r>
            <a:r>
              <a:rPr lang="en-US" dirty="0">
                <a:solidFill>
                  <a:schemeClr val="bg1"/>
                </a:solidFill>
                <a:latin typeface="Times New Roman" panose="02020603050405020304" pitchFamily="18" charset="0"/>
                <a:cs typeface="Times New Roman" panose="02020603050405020304" pitchFamily="18" charset="0"/>
              </a:rPr>
              <a:t> sensual desire, ill-will, lethargy, restlessness and worry, and doubt</a:t>
            </a:r>
            <a:r>
              <a:rPr lang="en-US" b="1" dirty="0">
                <a:solidFill>
                  <a:schemeClr val="bg1"/>
                </a:solidFill>
                <a:latin typeface="Times New Roman" panose="02020603050405020304" pitchFamily="18" charset="0"/>
                <a:cs typeface="Times New Roman" panose="02020603050405020304" pitchFamily="18" charset="0"/>
              </a:rPr>
              <a:t>.</a:t>
            </a:r>
            <a:endParaRPr lang="en-US" dirty="0">
              <a:solidFill>
                <a:schemeClr val="bg1"/>
              </a:solidFill>
              <a:latin typeface="Times New Roman" panose="02020603050405020304" pitchFamily="18" charset="0"/>
              <a:cs typeface="Times New Roman" panose="02020603050405020304" pitchFamily="18" charset="0"/>
            </a:endParaRPr>
          </a:p>
          <a:p>
            <a:pPr marL="0" indent="0">
              <a:buNone/>
            </a:pPr>
            <a:r>
              <a:rPr lang="en-US" dirty="0">
                <a:solidFill>
                  <a:schemeClr val="bg1"/>
                </a:solidFill>
                <a:latin typeface="Times New Roman" panose="02020603050405020304" pitchFamily="18" charset="0"/>
                <a:cs typeface="Times New Roman" panose="02020603050405020304" pitchFamily="18" charset="0"/>
              </a:rPr>
              <a:t>b. The five aggregates that constitute a human being: physical form, sensation, perception, volition, and consciousness.</a:t>
            </a:r>
          </a:p>
          <a:p>
            <a:pPr marL="0" indent="0">
              <a:buNone/>
            </a:pPr>
            <a:r>
              <a:rPr lang="en-US" dirty="0">
                <a:solidFill>
                  <a:schemeClr val="bg1"/>
                </a:solidFill>
                <a:latin typeface="Times New Roman" panose="02020603050405020304" pitchFamily="18" charset="0"/>
                <a:cs typeface="Times New Roman" panose="02020603050405020304" pitchFamily="18" charset="0"/>
              </a:rPr>
              <a:t>c. The six internal and external sense-bases</a:t>
            </a:r>
            <a:r>
              <a:rPr lang="en-US" b="1" dirty="0">
                <a:solidFill>
                  <a:schemeClr val="bg1"/>
                </a:solidFill>
                <a:latin typeface="Times New Roman" panose="02020603050405020304" pitchFamily="18" charset="0"/>
                <a:cs typeface="Times New Roman" panose="02020603050405020304" pitchFamily="18" charset="0"/>
              </a:rPr>
              <a:t>:</a:t>
            </a:r>
            <a:r>
              <a:rPr lang="en-US" dirty="0">
                <a:solidFill>
                  <a:schemeClr val="bg1"/>
                </a:solidFill>
                <a:latin typeface="Times New Roman" panose="02020603050405020304" pitchFamily="18" charset="0"/>
                <a:cs typeface="Times New Roman" panose="02020603050405020304" pitchFamily="18" charset="0"/>
              </a:rPr>
              <a:t> eyes and visual objects, ears and sounds, nose and smells, tongue and tastes, body and tangible objects, and mind and objects of thought.</a:t>
            </a:r>
          </a:p>
          <a:p>
            <a:pPr marL="0" indent="0">
              <a:buNone/>
            </a:pPr>
            <a:r>
              <a:rPr lang="en-US" dirty="0">
                <a:solidFill>
                  <a:schemeClr val="bg1"/>
                </a:solidFill>
                <a:latin typeface="Times New Roman" panose="02020603050405020304" pitchFamily="18" charset="0"/>
                <a:cs typeface="Times New Roman" panose="02020603050405020304" pitchFamily="18" charset="0"/>
              </a:rPr>
              <a:t>d. The seven factors of awakening</a:t>
            </a:r>
            <a:r>
              <a:rPr lang="en-US" b="1" dirty="0">
                <a:solidFill>
                  <a:schemeClr val="bg1"/>
                </a:solidFill>
                <a:latin typeface="Times New Roman" panose="02020603050405020304" pitchFamily="18" charset="0"/>
                <a:cs typeface="Times New Roman" panose="02020603050405020304" pitchFamily="18" charset="0"/>
              </a:rPr>
              <a:t> </a:t>
            </a:r>
            <a:r>
              <a:rPr lang="en-US" dirty="0">
                <a:solidFill>
                  <a:schemeClr val="bg1"/>
                </a:solidFill>
                <a:latin typeface="Times New Roman" panose="02020603050405020304" pitchFamily="18" charset="0"/>
                <a:cs typeface="Times New Roman" panose="02020603050405020304" pitchFamily="18" charset="0"/>
              </a:rPr>
              <a:t>– mindfulness, investigation of states, energy, joy, calm, concentration, equanimity.</a:t>
            </a:r>
          </a:p>
          <a:p>
            <a:pPr marL="0" indent="0">
              <a:buNone/>
            </a:pPr>
            <a:r>
              <a:rPr lang="en-US" dirty="0">
                <a:solidFill>
                  <a:schemeClr val="bg1"/>
                </a:solidFill>
                <a:latin typeface="Times New Roman" panose="02020603050405020304" pitchFamily="18" charset="0"/>
                <a:cs typeface="Times New Roman" panose="02020603050405020304" pitchFamily="18" charset="0"/>
              </a:rPr>
              <a:t>e. The four noble truths</a:t>
            </a:r>
            <a:r>
              <a:rPr lang="en-US" b="1" dirty="0">
                <a:solidFill>
                  <a:schemeClr val="bg1"/>
                </a:solidFill>
                <a:latin typeface="Times New Roman" panose="02020603050405020304" pitchFamily="18" charset="0"/>
                <a:cs typeface="Times New Roman" panose="02020603050405020304" pitchFamily="18" charset="0"/>
              </a:rPr>
              <a:t>:</a:t>
            </a:r>
            <a:r>
              <a:rPr lang="en-US" dirty="0">
                <a:solidFill>
                  <a:schemeClr val="bg1"/>
                </a:solidFill>
                <a:latin typeface="Times New Roman" panose="02020603050405020304" pitchFamily="18" charset="0"/>
                <a:cs typeface="Times New Roman" panose="02020603050405020304" pitchFamily="18" charset="0"/>
              </a:rPr>
              <a:t> suffering (</a:t>
            </a:r>
            <a:r>
              <a:rPr lang="en-US" i="1" dirty="0" err="1">
                <a:solidFill>
                  <a:schemeClr val="bg1"/>
                </a:solidFill>
                <a:latin typeface="Times New Roman" panose="02020603050405020304" pitchFamily="18" charset="0"/>
                <a:cs typeface="Times New Roman" panose="02020603050405020304" pitchFamily="18" charset="0"/>
              </a:rPr>
              <a:t>dukkha</a:t>
            </a:r>
            <a:r>
              <a:rPr lang="en-US" dirty="0">
                <a:solidFill>
                  <a:schemeClr val="bg1"/>
                </a:solidFill>
                <a:latin typeface="Times New Roman" panose="02020603050405020304" pitchFamily="18" charset="0"/>
                <a:cs typeface="Times New Roman" panose="02020603050405020304" pitchFamily="18" charset="0"/>
              </a:rPr>
              <a:t>), craving, cessation of suffering, and the eightfold path leading to the cessation of suffering:</a:t>
            </a:r>
            <a:r>
              <a:rPr lang="en-US" b="1" dirty="0">
                <a:solidFill>
                  <a:schemeClr val="bg1"/>
                </a:solidFill>
                <a:latin typeface="Times New Roman" panose="02020603050405020304" pitchFamily="18" charset="0"/>
                <a:cs typeface="Times New Roman" panose="02020603050405020304" pitchFamily="18" charset="0"/>
              </a:rPr>
              <a:t> </a:t>
            </a:r>
            <a:r>
              <a:rPr lang="en-US" dirty="0">
                <a:solidFill>
                  <a:schemeClr val="bg1"/>
                </a:solidFill>
                <a:latin typeface="Times New Roman" panose="02020603050405020304" pitchFamily="18" charset="0"/>
                <a:cs typeface="Times New Roman" panose="02020603050405020304" pitchFamily="18" charset="0"/>
              </a:rPr>
              <a:t>right understanding, intention, speech, action, livelihood, effort, mindfulness, and concentration.</a:t>
            </a:r>
          </a:p>
          <a:p>
            <a:pPr marL="0" indent="0">
              <a:buNone/>
            </a:pPr>
            <a:endParaRPr lang="en-US" dirty="0"/>
          </a:p>
        </p:txBody>
      </p:sp>
    </p:spTree>
    <p:extLst>
      <p:ext uri="{BB962C8B-B14F-4D97-AF65-F5344CB8AC3E}">
        <p14:creationId xmlns:p14="http://schemas.microsoft.com/office/powerpoint/2010/main" val="40365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2" name="Content Placeholder 1"/>
          <p:cNvSpPr>
            <a:spLocks noGrp="1"/>
          </p:cNvSpPr>
          <p:nvPr>
            <p:ph idx="1"/>
          </p:nvPr>
        </p:nvSpPr>
        <p:spPr/>
        <p:txBody>
          <a:bodyPr/>
          <a:lstStyle/>
          <a:p>
            <a:r>
              <a:rPr lang="en-US" sz="2400" dirty="0">
                <a:solidFill>
                  <a:srgbClr val="000000"/>
                </a:solidFill>
                <a:latin typeface="Times New Roman" panose="02020603050405020304" pitchFamily="18" charset="0"/>
                <a:cs typeface="Times New Roman" panose="02020603050405020304" pitchFamily="18" charset="0"/>
              </a:rPr>
              <a:t>How is contemplative practice and experience configured in accordance with the taxonomy of a particular social imaginary?</a:t>
            </a:r>
          </a:p>
          <a:p>
            <a:endParaRPr lang="en-US" sz="2400" dirty="0">
              <a:solidFill>
                <a:srgbClr val="000000"/>
              </a:solidFill>
              <a:latin typeface="Times New Roman" panose="02020603050405020304" pitchFamily="18" charset="0"/>
              <a:cs typeface="Times New Roman" panose="02020603050405020304" pitchFamily="18" charset="0"/>
            </a:endParaRPr>
          </a:p>
          <a:p>
            <a:r>
              <a:rPr lang="en-US" sz="2400" dirty="0">
                <a:solidFill>
                  <a:srgbClr val="000000"/>
                </a:solidFill>
                <a:latin typeface="Times New Roman" panose="02020603050405020304" pitchFamily="18" charset="0"/>
                <a:cs typeface="Times New Roman" panose="02020603050405020304" pitchFamily="18" charset="0"/>
              </a:rPr>
              <a:t>How does it work systemically within these contexts?</a:t>
            </a:r>
          </a:p>
          <a:p>
            <a:endParaRPr lang="en-US" dirty="0"/>
          </a:p>
        </p:txBody>
      </p:sp>
    </p:spTree>
    <p:extLst>
      <p:ext uri="{BB962C8B-B14F-4D97-AF65-F5344CB8AC3E}">
        <p14:creationId xmlns:p14="http://schemas.microsoft.com/office/powerpoint/2010/main" val="1064905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917074"/>
          </a:xfrm>
        </p:spPr>
        <p:txBody>
          <a:bodyPr>
            <a:normAutofit/>
          </a:bodyPr>
          <a:lstStyle/>
          <a:p>
            <a:r>
              <a:rPr lang="en-US" sz="2800" dirty="0">
                <a:solidFill>
                  <a:srgbClr val="000000"/>
                </a:solidFill>
                <a:latin typeface="Times New Roman" panose="02020603050405020304" pitchFamily="18" charset="0"/>
                <a:cs typeface="Times New Roman" panose="02020603050405020304" pitchFamily="18" charset="0"/>
              </a:rPr>
              <a:t>Edward Shorter on psychosomatic illness:</a:t>
            </a:r>
          </a:p>
        </p:txBody>
      </p:sp>
      <p:sp>
        <p:nvSpPr>
          <p:cNvPr id="2" name="Content Placeholder 1"/>
          <p:cNvSpPr>
            <a:spLocks noGrp="1"/>
          </p:cNvSpPr>
          <p:nvPr>
            <p:ph idx="1"/>
          </p:nvPr>
        </p:nvSpPr>
        <p:spPr/>
        <p:txBody>
          <a:bodyPr>
            <a:normAutofit/>
          </a:bodyPr>
          <a:lstStyle/>
          <a:p>
            <a:r>
              <a:rPr lang="en-US" sz="2000" dirty="0">
                <a:solidFill>
                  <a:srgbClr val="000000"/>
                </a:solidFill>
                <a:latin typeface="Times New Roman" panose="02020603050405020304" pitchFamily="18" charset="0"/>
                <a:cs typeface="Times New Roman" panose="02020603050405020304" pitchFamily="18" charset="0"/>
              </a:rPr>
              <a:t>Each historical period and cultural milieu develops its own “symptom pool” or “symptom repertoire” shaped in part by the available categories, templates, and models of illness established by the medical community itself and by the surrounding culture. </a:t>
            </a:r>
          </a:p>
          <a:p>
            <a:pPr marL="0" indent="0">
              <a:buNone/>
            </a:pPr>
            <a:endParaRPr lang="en-US" sz="2000" dirty="0">
              <a:solidFill>
                <a:srgbClr val="000000"/>
              </a:solidFill>
              <a:latin typeface="Times New Roman" panose="02020603050405020304" pitchFamily="18" charset="0"/>
              <a:cs typeface="Times New Roman" panose="02020603050405020304" pitchFamily="18" charset="0"/>
            </a:endParaRPr>
          </a:p>
          <a:p>
            <a:r>
              <a:rPr lang="en-US" sz="2000" dirty="0">
                <a:solidFill>
                  <a:srgbClr val="000000"/>
                </a:solidFill>
                <a:latin typeface="Times New Roman" panose="02020603050405020304" pitchFamily="18" charset="0"/>
                <a:cs typeface="Times New Roman" panose="02020603050405020304" pitchFamily="18" charset="0"/>
              </a:rPr>
              <a:t>“medical shaping of symptoms” orchestrated by the unconscious </a:t>
            </a:r>
          </a:p>
          <a:p>
            <a:endParaRPr lang="en-US" sz="2000" dirty="0">
              <a:solidFill>
                <a:srgbClr val="000000"/>
              </a:solidFill>
              <a:latin typeface="Times New Roman" panose="02020603050405020304" pitchFamily="18" charset="0"/>
              <a:cs typeface="Times New Roman" panose="02020603050405020304" pitchFamily="18" charset="0"/>
            </a:endParaRPr>
          </a:p>
          <a:p>
            <a:r>
              <a:rPr lang="en-US" sz="2000" dirty="0">
                <a:solidFill>
                  <a:srgbClr val="000000"/>
                </a:solidFill>
                <a:latin typeface="Times New Roman" panose="02020603050405020304" pitchFamily="18" charset="0"/>
                <a:cs typeface="Times New Roman" panose="02020603050405020304" pitchFamily="18" charset="0"/>
              </a:rPr>
              <a:t>Some mental disturbances manifest in culturally available ways</a:t>
            </a:r>
          </a:p>
          <a:p>
            <a:endParaRPr lang="en-US" sz="2000" dirty="0">
              <a:solidFill>
                <a:srgbClr val="000000"/>
              </a:solidFill>
              <a:latin typeface="Times New Roman" panose="02020603050405020304" pitchFamily="18" charset="0"/>
              <a:cs typeface="Times New Roman" panose="02020603050405020304" pitchFamily="18" charset="0"/>
            </a:endParaRPr>
          </a:p>
          <a:p>
            <a:r>
              <a:rPr lang="en-US" sz="2000" dirty="0">
                <a:solidFill>
                  <a:srgbClr val="000000"/>
                </a:solidFill>
                <a:latin typeface="Times New Roman" panose="02020603050405020304" pitchFamily="18" charset="0"/>
                <a:cs typeface="Times New Roman" panose="02020603050405020304" pitchFamily="18" charset="0"/>
              </a:rPr>
              <a:t>Authoritative taxonomies penetrate the unconscious, structuring the illness itself. </a:t>
            </a:r>
          </a:p>
          <a:p>
            <a:endParaRPr lang="en-US" sz="1800" dirty="0">
              <a:solidFill>
                <a:srgbClr val="000000"/>
              </a:solidFill>
            </a:endParaRPr>
          </a:p>
        </p:txBody>
      </p:sp>
    </p:spTree>
    <p:extLst>
      <p:ext uri="{BB962C8B-B14F-4D97-AF65-F5344CB8AC3E}">
        <p14:creationId xmlns:p14="http://schemas.microsoft.com/office/powerpoint/2010/main" val="660834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75895"/>
            <a:ext cx="8229600" cy="5120105"/>
          </a:xfrm>
        </p:spPr>
        <p:txBody>
          <a:bodyPr>
            <a:normAutofit fontScale="92500" lnSpcReduction="10000"/>
          </a:bodyPr>
          <a:lstStyle/>
          <a:p>
            <a:r>
              <a:rPr lang="en-US" sz="1800" dirty="0">
                <a:solidFill>
                  <a:srgbClr val="000000"/>
                </a:solidFill>
              </a:rPr>
              <a:t>On this model, contemplative practices are </a:t>
            </a:r>
            <a:r>
              <a:rPr lang="en-US" sz="1800" b="1" dirty="0">
                <a:solidFill>
                  <a:srgbClr val="000000"/>
                </a:solidFill>
              </a:rPr>
              <a:t>technologies of self-cultivation</a:t>
            </a:r>
            <a:r>
              <a:rPr lang="en-US" sz="1800" dirty="0">
                <a:solidFill>
                  <a:srgbClr val="000000"/>
                </a:solidFill>
              </a:rPr>
              <a:t> that strive to produce certain experiences and cultivate certain ways of being in the world—a world that contains particular normative understandings of a good life, a holy life, a successful life, as well as conceptions of the person, the mind and its features, the potential for human development and cultivation, and various experiences that meditators will have at different stages on the path. </a:t>
            </a:r>
          </a:p>
          <a:p>
            <a:endParaRPr lang="en-US" sz="1800" dirty="0">
              <a:solidFill>
                <a:srgbClr val="000000"/>
              </a:solidFill>
            </a:endParaRPr>
          </a:p>
          <a:p>
            <a:r>
              <a:rPr lang="en-US" sz="1800" dirty="0">
                <a:solidFill>
                  <a:srgbClr val="000000"/>
                </a:solidFill>
              </a:rPr>
              <a:t>Not “private mental states”</a:t>
            </a:r>
          </a:p>
          <a:p>
            <a:endParaRPr lang="en-US" sz="1800" dirty="0">
              <a:solidFill>
                <a:srgbClr val="000000"/>
              </a:solidFill>
            </a:endParaRPr>
          </a:p>
          <a:p>
            <a:r>
              <a:rPr lang="en-US" sz="1800" dirty="0">
                <a:solidFill>
                  <a:srgbClr val="000000"/>
                </a:solidFill>
              </a:rPr>
              <a:t>“Experience negotiation”</a:t>
            </a:r>
          </a:p>
          <a:p>
            <a:endParaRPr lang="en-US" sz="1800" dirty="0">
              <a:solidFill>
                <a:srgbClr val="000000"/>
              </a:solidFill>
            </a:endParaRPr>
          </a:p>
          <a:p>
            <a:r>
              <a:rPr lang="en-US" sz="1800" dirty="0">
                <a:solidFill>
                  <a:srgbClr val="000000"/>
                </a:solidFill>
              </a:rPr>
              <a:t>May disrupt typical taxonomies, help create new ones, reconfigure the social imaginary, develop new experience repertoires </a:t>
            </a:r>
          </a:p>
          <a:p>
            <a:endParaRPr lang="en-US" sz="1800" dirty="0">
              <a:solidFill>
                <a:srgbClr val="000000"/>
              </a:solidFill>
            </a:endParaRPr>
          </a:p>
          <a:p>
            <a:r>
              <a:rPr lang="en-US" sz="1800" b="1" dirty="0">
                <a:solidFill>
                  <a:srgbClr val="000000"/>
                </a:solidFill>
              </a:rPr>
              <a:t>Meditative experience</a:t>
            </a:r>
            <a:r>
              <a:rPr lang="en-US" sz="1800" dirty="0">
                <a:solidFill>
                  <a:srgbClr val="000000"/>
                </a:solidFill>
              </a:rPr>
              <a:t>, in this sense, is not the private, empirical observation of mental contents but a dialogical process in systemic relation to the tradition and the broader culture, its categories, and ideals. </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8091325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ECE54AA4-9AF0-F240-821F-F6C5EDAE172D}"/>
              </a:ext>
            </a:extLst>
          </p:cNvPr>
          <p:cNvSpPr>
            <a:spLocks noGrp="1"/>
          </p:cNvSpPr>
          <p:nvPr>
            <p:ph idx="1"/>
          </p:nvPr>
        </p:nvSpPr>
        <p:spPr>
          <a:xfrm>
            <a:off x="242595" y="445148"/>
            <a:ext cx="8640147" cy="6067619"/>
          </a:xfrm>
        </p:spPr>
        <p:txBody>
          <a:bodyPr/>
          <a:lstStyle/>
          <a:p>
            <a:endParaRPr lang="en-US" dirty="0"/>
          </a:p>
          <a:p>
            <a:endParaRPr lang="en-US" dirty="0"/>
          </a:p>
          <a:p>
            <a:endParaRPr lang="en-US" dirty="0"/>
          </a:p>
          <a:p>
            <a:endParaRPr lang="en-US" dirty="0"/>
          </a:p>
          <a:p>
            <a:endParaRPr lang="en-US" dirty="0"/>
          </a:p>
          <a:p>
            <a:pPr marL="0" indent="0">
              <a:buNone/>
            </a:pPr>
            <a:endParaRPr lang="en-US" sz="1400" dirty="0"/>
          </a:p>
          <a:p>
            <a:pPr marL="0" indent="0">
              <a:buNone/>
            </a:pPr>
            <a:endParaRPr lang="en-US" sz="1400" dirty="0"/>
          </a:p>
        </p:txBody>
      </p:sp>
      <p:sp>
        <p:nvSpPr>
          <p:cNvPr id="3" name="Title 2">
            <a:extLst>
              <a:ext uri="{FF2B5EF4-FFF2-40B4-BE49-F238E27FC236}">
                <a16:creationId xmlns:a16="http://schemas.microsoft.com/office/drawing/2014/main" xmlns="" id="{0456AED2-1320-8949-8721-B838066EDD70}"/>
              </a:ext>
            </a:extLst>
          </p:cNvPr>
          <p:cNvSpPr>
            <a:spLocks noGrp="1"/>
          </p:cNvSpPr>
          <p:nvPr>
            <p:ph type="title"/>
          </p:nvPr>
        </p:nvSpPr>
        <p:spPr/>
        <p:txBody>
          <a:bodyPr/>
          <a:lstStyle/>
          <a:p>
            <a:endParaRPr lang="en-US" dirty="0"/>
          </a:p>
        </p:txBody>
      </p:sp>
      <p:sp>
        <p:nvSpPr>
          <p:cNvPr id="4" name="Rectangle 2">
            <a:extLst>
              <a:ext uri="{FF2B5EF4-FFF2-40B4-BE49-F238E27FC236}">
                <a16:creationId xmlns:a16="http://schemas.microsoft.com/office/drawing/2014/main" xmlns="" id="{28D41FC5-8911-414F-BA28-4DA681A265CA}"/>
              </a:ext>
            </a:extLst>
          </p:cNvPr>
          <p:cNvSpPr>
            <a:spLocks noChangeArrowheads="1"/>
          </p:cNvSpPr>
          <p:nvPr/>
        </p:nvSpPr>
        <p:spPr bwMode="auto">
          <a:xfrm>
            <a:off x="457200" y="270587"/>
            <a:ext cx="4464338" cy="56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5" name="Picture 1" descr="https://media.wired.com/photos/593343d4a88f414d9a8c79b2/master/w_968,c_limit/enlightenment-main-1.jpg">
            <a:extLst>
              <a:ext uri="{FF2B5EF4-FFF2-40B4-BE49-F238E27FC236}">
                <a16:creationId xmlns:a16="http://schemas.microsoft.com/office/drawing/2014/main" xmlns="" id="{C4875B59-CF6E-AC4A-9253-993E6B4DD51B}"/>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242595" y="298774"/>
            <a:ext cx="2901820" cy="290182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xmlns="" id="{AD205C04-EDFD-AA46-A1C6-2A489AB3CA8A}"/>
              </a:ext>
            </a:extLst>
          </p:cNvPr>
          <p:cNvSpPr txBox="1"/>
          <p:nvPr/>
        </p:nvSpPr>
        <p:spPr>
          <a:xfrm>
            <a:off x="197136" y="3294291"/>
            <a:ext cx="5606505" cy="738664"/>
          </a:xfrm>
          <a:prstGeom prst="rect">
            <a:avLst/>
          </a:prstGeom>
          <a:noFill/>
        </p:spPr>
        <p:txBody>
          <a:bodyPr wrap="square" rtlCol="0">
            <a:spAutoFit/>
          </a:bodyPr>
          <a:lstStyle/>
          <a:p>
            <a:r>
              <a:rPr lang="en-US" sz="1400" dirty="0"/>
              <a:t>“Meditation and mindfulness are the new rage in Silicon Valley. And it's not just about inner peace—it's about getting ahead.” – Wired Magazine, 2013</a:t>
            </a:r>
          </a:p>
        </p:txBody>
      </p:sp>
      <p:pic>
        <p:nvPicPr>
          <p:cNvPr id="6" name="Picture 5">
            <a:extLst>
              <a:ext uri="{FF2B5EF4-FFF2-40B4-BE49-F238E27FC236}">
                <a16:creationId xmlns:a16="http://schemas.microsoft.com/office/drawing/2014/main" xmlns="" id="{F2245025-9C16-9640-8A37-3F5E8E816DB7}"/>
              </a:ext>
            </a:extLst>
          </p:cNvPr>
          <p:cNvPicPr>
            <a:picLocks noChangeAspect="1"/>
          </p:cNvPicPr>
          <p:nvPr/>
        </p:nvPicPr>
        <p:blipFill>
          <a:blip r:embed="rId5"/>
          <a:stretch>
            <a:fillRect/>
          </a:stretch>
        </p:blipFill>
        <p:spPr>
          <a:xfrm>
            <a:off x="5771818" y="2427941"/>
            <a:ext cx="2900986" cy="4038173"/>
          </a:xfrm>
          <a:prstGeom prst="rect">
            <a:avLst/>
          </a:prstGeom>
        </p:spPr>
      </p:pic>
      <p:pic>
        <p:nvPicPr>
          <p:cNvPr id="9" name="Picture 8" descr="when-harry-met-sally-meg-ryan-faking-orgasm-1989-movie-still-03-300x167.png">
            <a:extLst>
              <a:ext uri="{FF2B5EF4-FFF2-40B4-BE49-F238E27FC236}">
                <a16:creationId xmlns:a16="http://schemas.microsoft.com/office/drawing/2014/main" xmlns="" id="{82BBDAEF-8C95-9045-BA41-59992CCAC911}"/>
              </a:ext>
            </a:extLst>
          </p:cNvPr>
          <p:cNvPicPr>
            <a:picLocks noChangeAspect="1"/>
          </p:cNvPicPr>
          <p:nvPr/>
        </p:nvPicPr>
        <p:blipFill rotWithShape="1">
          <a:blip r:embed="rId6">
            <a:extLst>
              <a:ext uri="{28A0092B-C50C-407E-A947-70E740481C1C}">
                <a14:useLocalDpi xmlns:a14="http://schemas.microsoft.com/office/drawing/2010/main" val="0"/>
              </a:ext>
            </a:extLst>
          </a:blip>
          <a:srcRect r="28418"/>
          <a:stretch/>
        </p:blipFill>
        <p:spPr>
          <a:xfrm>
            <a:off x="434470" y="4097361"/>
            <a:ext cx="2491273" cy="1892811"/>
          </a:xfrm>
          <a:prstGeom prst="rect">
            <a:avLst/>
          </a:prstGeom>
        </p:spPr>
      </p:pic>
      <p:sp>
        <p:nvSpPr>
          <p:cNvPr id="8" name="TextBox 7">
            <a:extLst>
              <a:ext uri="{FF2B5EF4-FFF2-40B4-BE49-F238E27FC236}">
                <a16:creationId xmlns:a16="http://schemas.microsoft.com/office/drawing/2014/main" xmlns="" id="{89936439-A25F-D44F-AE93-1D9DC0723515}"/>
              </a:ext>
            </a:extLst>
          </p:cNvPr>
          <p:cNvSpPr txBox="1"/>
          <p:nvPr/>
        </p:nvSpPr>
        <p:spPr>
          <a:xfrm>
            <a:off x="2948473" y="4516016"/>
            <a:ext cx="2704686" cy="646331"/>
          </a:xfrm>
          <a:prstGeom prst="rect">
            <a:avLst/>
          </a:prstGeom>
          <a:noFill/>
        </p:spPr>
        <p:txBody>
          <a:bodyPr wrap="square" rtlCol="0">
            <a:spAutoFit/>
          </a:bodyPr>
          <a:lstStyle/>
          <a:p>
            <a:r>
              <a:rPr lang="en-US" b="1" dirty="0">
                <a:solidFill>
                  <a:schemeClr val="tx1">
                    <a:lumMod val="95000"/>
                    <a:lumOff val="5000"/>
                  </a:schemeClr>
                </a:solidFill>
                <a:latin typeface="Helvetica Neue"/>
                <a:ea typeface="ＭＳ 明朝"/>
                <a:cs typeface="Helvetica Neue"/>
                <a:hlinkClick r:id="rId7"/>
              </a:rPr>
              <a:t>Mindful Sex: Orgasm Anxiety Be Gone!</a:t>
            </a:r>
            <a:endParaRPr lang="en-US" dirty="0"/>
          </a:p>
        </p:txBody>
      </p:sp>
      <p:pic>
        <p:nvPicPr>
          <p:cNvPr id="12" name="Picture 11" descr="DY.gif">
            <a:extLst>
              <a:ext uri="{FF2B5EF4-FFF2-40B4-BE49-F238E27FC236}">
                <a16:creationId xmlns:a16="http://schemas.microsoft.com/office/drawing/2014/main" xmlns="" id="{9DE438DD-DF2E-A44B-8A96-627F289D6F9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7200" y="6030059"/>
            <a:ext cx="2509313" cy="218335"/>
          </a:xfrm>
          <a:prstGeom prst="rect">
            <a:avLst/>
          </a:prstGeom>
        </p:spPr>
      </p:pic>
      <p:pic>
        <p:nvPicPr>
          <p:cNvPr id="11" name="Picture 10">
            <a:extLst>
              <a:ext uri="{FF2B5EF4-FFF2-40B4-BE49-F238E27FC236}">
                <a16:creationId xmlns:a16="http://schemas.microsoft.com/office/drawing/2014/main" xmlns="" id="{C5DD035C-AACC-DB4F-B69E-E03A1CC00794}"/>
              </a:ext>
            </a:extLst>
          </p:cNvPr>
          <p:cNvPicPr>
            <a:picLocks noChangeAspect="1"/>
          </p:cNvPicPr>
          <p:nvPr/>
        </p:nvPicPr>
        <p:blipFill>
          <a:blip r:embed="rId9"/>
          <a:stretch>
            <a:fillRect/>
          </a:stretch>
        </p:blipFill>
        <p:spPr>
          <a:xfrm>
            <a:off x="4103345" y="568878"/>
            <a:ext cx="1873768" cy="1669071"/>
          </a:xfrm>
          <a:prstGeom prst="rect">
            <a:avLst/>
          </a:prstGeom>
        </p:spPr>
      </p:pic>
    </p:spTree>
    <p:extLst>
      <p:ext uri="{BB962C8B-B14F-4D97-AF65-F5344CB8AC3E}">
        <p14:creationId xmlns:p14="http://schemas.microsoft.com/office/powerpoint/2010/main" val="36830609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aper">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Paper.thmx</Template>
  <TotalTime>10794</TotalTime>
  <Words>3596</Words>
  <Application>Microsoft Macintosh PowerPoint</Application>
  <PresentationFormat>On-screen Show (4:3)</PresentationFormat>
  <Paragraphs>220</Paragraphs>
  <Slides>24</Slides>
  <Notes>23</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Paper</vt:lpstr>
      <vt:lpstr>Meditation and Culture: Self-Cultivation, Context, and Social Imaginaries  </vt:lpstr>
      <vt:lpstr>PowerPoint Presentation</vt:lpstr>
      <vt:lpstr>PowerPoint Presentation</vt:lpstr>
      <vt:lpstr>PowerPoint Presentation</vt:lpstr>
      <vt:lpstr>PowerPoint Presentation</vt:lpstr>
      <vt:lpstr>Social Imaginary</vt:lpstr>
      <vt:lpstr>PowerPoint Presentation</vt:lpstr>
      <vt:lpstr>PowerPoint Presentation</vt:lpstr>
      <vt:lpstr>PowerPoint Presentation</vt:lpstr>
      <vt:lpstr>      Wheel of Rebirth</vt:lpstr>
      <vt:lpstr>PowerPoint Presentation</vt:lpstr>
      <vt:lpstr>PowerPoint Presentation</vt:lpstr>
      <vt:lpstr>PowerPoint Presentation</vt:lpstr>
      <vt:lpstr>PowerPoint Presentation</vt:lpstr>
      <vt:lpstr>Mindfulness: standard (modern) definitions</vt:lpstr>
      <vt:lpstr>Arittha Sutta (SN 54.6)  </vt:lpstr>
      <vt:lpstr>PowerPoint Presentation</vt:lpstr>
      <vt:lpstr>Sutta on the Four Foundations of Mindfulness (Satipaṭṭhāna Sutta, SN 10) </vt:lpstr>
      <vt:lpstr>PowerPoint Presentation</vt:lpstr>
      <vt:lpstr>PowerPoint Presentation</vt:lpstr>
      <vt:lpstr>PowerPoint Presentation</vt:lpstr>
      <vt:lpstr>Edward Shorter on psychosomatic illness:</vt:lpstr>
      <vt:lpstr>PowerPoint Presentation</vt:lpstr>
      <vt:lpstr>PowerPoint Presentation</vt:lpstr>
    </vt:vector>
  </TitlesOfParts>
  <Company>Franklin &amp; Marshall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Taxonomies, Lifeworlds, and Self-cultivation: Contemplative Practices in Multiple Contexts </dc:title>
  <dc:creator>David McMahan</dc:creator>
  <cp:lastModifiedBy>Hao</cp:lastModifiedBy>
  <cp:revision>63</cp:revision>
  <dcterms:created xsi:type="dcterms:W3CDTF">2016-06-04T16:10:10Z</dcterms:created>
  <dcterms:modified xsi:type="dcterms:W3CDTF">2019-10-26T10:01:17Z</dcterms:modified>
</cp:coreProperties>
</file>