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4"/>
  </p:notesMasterIdLst>
  <p:handoutMasterIdLst>
    <p:handoutMasterId r:id="rId25"/>
  </p:handoutMasterIdLst>
  <p:sldIdLst>
    <p:sldId id="256" r:id="rId2"/>
    <p:sldId id="331" r:id="rId3"/>
    <p:sldId id="353" r:id="rId4"/>
    <p:sldId id="352" r:id="rId5"/>
    <p:sldId id="354" r:id="rId6"/>
    <p:sldId id="355" r:id="rId7"/>
    <p:sldId id="351" r:id="rId8"/>
    <p:sldId id="356" r:id="rId9"/>
    <p:sldId id="357" r:id="rId10"/>
    <p:sldId id="358" r:id="rId11"/>
    <p:sldId id="366" r:id="rId12"/>
    <p:sldId id="367" r:id="rId13"/>
    <p:sldId id="361" r:id="rId14"/>
    <p:sldId id="360" r:id="rId15"/>
    <p:sldId id="336" r:id="rId16"/>
    <p:sldId id="369" r:id="rId17"/>
    <p:sldId id="362" r:id="rId18"/>
    <p:sldId id="364" r:id="rId19"/>
    <p:sldId id="363" r:id="rId20"/>
    <p:sldId id="368" r:id="rId21"/>
    <p:sldId id="341" r:id="rId22"/>
    <p:sldId id="300" r:id="rId2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93E0"/>
    <a:srgbClr val="338F84"/>
    <a:srgbClr val="4343C9"/>
    <a:srgbClr val="718E81"/>
    <a:srgbClr val="1E308D"/>
    <a:srgbClr val="A27B00"/>
    <a:srgbClr val="3E2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9" autoAdjust="0"/>
    <p:restoredTop sz="94648" autoAdjust="0"/>
  </p:normalViewPr>
  <p:slideViewPr>
    <p:cSldViewPr>
      <p:cViewPr varScale="1">
        <p:scale>
          <a:sx n="100" d="100"/>
          <a:sy n="100" d="100"/>
        </p:scale>
        <p:origin x="-207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06C04E-2E9B-A642-B255-B071583F9E3B}" type="datetimeFigureOut">
              <a:rPr lang="en-US" smtClean="0"/>
              <a:t>13.11.19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2B1B0B-CC7C-D04C-AB41-FA18167335F3}" type="slidenum">
              <a:rPr lang="en-US" smtClean="0"/>
              <a:t>‹#›</a:t>
            </a:fld>
            <a:endParaRPr lang="en-US"/>
          </a:p>
        </p:txBody>
      </p:sp>
    </p:spTree>
    <p:extLst>
      <p:ext uri="{BB962C8B-B14F-4D97-AF65-F5344CB8AC3E}">
        <p14:creationId xmlns:p14="http://schemas.microsoft.com/office/powerpoint/2010/main" val="33134592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6251F1-F173-4023-B626-09F4CD51CA9A}" type="datetimeFigureOut">
              <a:rPr lang="zh-CN" altLang="en-US" smtClean="0"/>
              <a:t>13.11.19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E75D7D-38FC-48C5-8FCC-FB8836ECEEF4}" type="slidenum">
              <a:rPr lang="zh-CN" altLang="en-US" smtClean="0"/>
              <a:t>‹#›</a:t>
            </a:fld>
            <a:endParaRPr lang="zh-CN" altLang="en-US"/>
          </a:p>
        </p:txBody>
      </p:sp>
    </p:spTree>
    <p:extLst>
      <p:ext uri="{BB962C8B-B14F-4D97-AF65-F5344CB8AC3E}">
        <p14:creationId xmlns:p14="http://schemas.microsoft.com/office/powerpoint/2010/main" val="14574994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78FFB70-70DB-5E41-B0A3-B4995451AF0E}" type="datetime1">
              <a:rPr lang="de-DE" altLang="zh-CN" smtClean="0"/>
              <a:t>13.11.19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8D608E9-7F38-6045-BFB8-D082268E76E4}" type="datetime1">
              <a:rPr lang="de-DE" altLang="zh-CN" smtClean="0"/>
              <a:t>13.11.19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73D2E36-658B-314A-A563-97BED4BBFF7D}" type="datetime1">
              <a:rPr lang="de-DE" altLang="zh-CN" smtClean="0"/>
              <a:t>13.11.19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85BE207-4BEC-6A43-8833-84727A8B76B8}" type="datetime1">
              <a:rPr lang="de-DE" altLang="zh-CN" smtClean="0"/>
              <a:t>13.11.19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518F09C-FD1D-364F-9A90-B157E24F59A4}" type="datetime1">
              <a:rPr lang="de-DE" altLang="zh-CN" smtClean="0"/>
              <a:t>13.11.19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5012395-9F6C-4E46-8FD4-C21A4A7EF37D}" type="datetime1">
              <a:rPr lang="de-DE" altLang="zh-CN" smtClean="0"/>
              <a:t>13.11.19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515CA2-7F23-C74E-8493-98D38E60DCC7}" type="datetime1">
              <a:rPr lang="de-DE" altLang="zh-CN" smtClean="0"/>
              <a:t>13.11.19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8272BD3-A0D6-2543-9EB8-1EFA062D8241}" type="datetime1">
              <a:rPr lang="de-DE" altLang="zh-CN" smtClean="0"/>
              <a:t>13.11.19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FA05DB4-CC2C-4A4A-BB26-A8D114507439}" type="datetime1">
              <a:rPr lang="de-DE" altLang="zh-CN" smtClean="0"/>
              <a:t>13.11.19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6ACB280-3F51-1143-96AE-12EFC0ABAFB8}" type="datetime1">
              <a:rPr lang="de-DE" altLang="zh-CN" smtClean="0"/>
              <a:t>13.11.19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B5D5DDD-4A82-A44F-BEC9-2BA0F0A1BE68}" type="datetime1">
              <a:rPr lang="de-DE" altLang="zh-CN" smtClean="0"/>
              <a:t>13.11.19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73FAC5-682E-2845-825D-5521E136E360}" type="datetime1">
              <a:rPr lang="de-DE" altLang="zh-CN" smtClean="0"/>
              <a:t>13.11.19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7504" y="836712"/>
            <a:ext cx="8820472" cy="1514599"/>
          </a:xfrm>
        </p:spPr>
        <p:txBody>
          <a:bodyPr>
            <a:noAutofit/>
          </a:bodyPr>
          <a:lstStyle/>
          <a:p>
            <a:r>
              <a:rPr lang="de-DE" sz="3000" b="1" dirty="0">
                <a:solidFill>
                  <a:srgbClr val="00B0F0"/>
                </a:solidFill>
                <a:latin typeface="Times New Roman"/>
                <a:cs typeface="Times New Roman"/>
              </a:rPr>
              <a:t>Free </a:t>
            </a:r>
            <a:r>
              <a:rPr lang="de-DE" sz="3000" b="1" dirty="0" err="1">
                <a:solidFill>
                  <a:srgbClr val="00B0F0"/>
                </a:solidFill>
                <a:latin typeface="Times New Roman"/>
                <a:cs typeface="Times New Roman"/>
              </a:rPr>
              <a:t>from</a:t>
            </a:r>
            <a:r>
              <a:rPr lang="de-DE" sz="3000" b="1" dirty="0">
                <a:solidFill>
                  <a:srgbClr val="00B0F0"/>
                </a:solidFill>
                <a:latin typeface="Times New Roman"/>
                <a:cs typeface="Times New Roman"/>
              </a:rPr>
              <a:t> </a:t>
            </a:r>
            <a:r>
              <a:rPr lang="de-DE" sz="3000" b="1" dirty="0" err="1">
                <a:solidFill>
                  <a:srgbClr val="00B0F0"/>
                </a:solidFill>
                <a:latin typeface="Times New Roman"/>
                <a:cs typeface="Times New Roman"/>
              </a:rPr>
              <a:t>Regret</a:t>
            </a:r>
            <a:r>
              <a:rPr lang="tr-TR" sz="3000" b="1" dirty="0">
                <a:solidFill>
                  <a:srgbClr val="00B0F0"/>
                </a:solidFill>
                <a:latin typeface="Times New Roman"/>
                <a:cs typeface="Times New Roman"/>
              </a:rPr>
              <a:t>:</a:t>
            </a:r>
            <a:r>
              <a:rPr lang="tr-TR" sz="3000" dirty="0">
                <a:solidFill>
                  <a:srgbClr val="0000FF"/>
                </a:solidFill>
                <a:latin typeface="Times New Roman"/>
                <a:cs typeface="Times New Roman"/>
              </a:rPr>
              <a:t> </a:t>
            </a:r>
            <a:r>
              <a:rPr lang="tr-TR" sz="3000" b="1" dirty="0" err="1">
                <a:solidFill>
                  <a:srgbClr val="00B0F0"/>
                </a:solidFill>
                <a:latin typeface="Times New Roman"/>
                <a:cs typeface="Times New Roman"/>
              </a:rPr>
              <a:t>One</a:t>
            </a:r>
            <a:r>
              <a:rPr lang="tr-TR" sz="3000" dirty="0">
                <a:solidFill>
                  <a:srgbClr val="0000FF"/>
                </a:solidFill>
                <a:latin typeface="Times New Roman"/>
                <a:cs typeface="Times New Roman"/>
              </a:rPr>
              <a:t> </a:t>
            </a:r>
            <a:r>
              <a:rPr lang="en-US" sz="3000" b="1" dirty="0">
                <a:solidFill>
                  <a:srgbClr val="00B0F0"/>
                </a:solidFill>
                <a:latin typeface="Times New Roman"/>
                <a:cs typeface="Times New Roman"/>
              </a:rPr>
              <a:t>Transitional Stage</a:t>
            </a:r>
            <a:r>
              <a:rPr lang="de-DE" altLang="zh-CN" sz="3000" b="1" dirty="0">
                <a:solidFill>
                  <a:srgbClr val="00B0F0"/>
                </a:solidFill>
                <a:latin typeface="Times New Roman"/>
                <a:cs typeface="Times New Roman"/>
              </a:rPr>
              <a:t> </a:t>
            </a:r>
            <a:r>
              <a:rPr lang="de-DE" altLang="zh-CN" sz="3000" b="1" dirty="0" err="1">
                <a:solidFill>
                  <a:srgbClr val="00B0F0"/>
                </a:solidFill>
                <a:latin typeface="Times New Roman"/>
                <a:cs typeface="Times New Roman"/>
              </a:rPr>
              <a:t>Bridging</a:t>
            </a:r>
            <a:r>
              <a:rPr lang="de-DE" altLang="zh-CN" sz="3000" b="1" dirty="0">
                <a:solidFill>
                  <a:srgbClr val="00B0F0"/>
                </a:solidFill>
                <a:latin typeface="Times New Roman"/>
                <a:cs typeface="Times New Roman"/>
              </a:rPr>
              <a:t> </a:t>
            </a:r>
            <a:r>
              <a:rPr lang="de-DE" altLang="zh-CN" sz="3000" b="1" dirty="0" err="1">
                <a:solidFill>
                  <a:srgbClr val="00B0F0"/>
                </a:solidFill>
                <a:latin typeface="Times New Roman"/>
                <a:cs typeface="Times New Roman"/>
              </a:rPr>
              <a:t>Between</a:t>
            </a:r>
            <a:r>
              <a:rPr lang="de-DE" altLang="zh-CN" sz="3000" b="1" dirty="0">
                <a:solidFill>
                  <a:srgbClr val="00B0F0"/>
                </a:solidFill>
                <a:latin typeface="Times New Roman"/>
                <a:cs typeface="Times New Roman"/>
              </a:rPr>
              <a:t> </a:t>
            </a:r>
            <a:r>
              <a:rPr lang="de-DE" altLang="zh-CN" sz="3000" b="1" i="1" dirty="0" err="1">
                <a:solidFill>
                  <a:srgbClr val="00B0F0"/>
                </a:solidFill>
                <a:latin typeface="Times New Roman"/>
                <a:cs typeface="Times New Roman"/>
              </a:rPr>
              <a:t>Śīla</a:t>
            </a:r>
            <a:r>
              <a:rPr lang="de-DE" altLang="zh-CN" sz="3000" b="1" dirty="0">
                <a:solidFill>
                  <a:srgbClr val="00B0F0"/>
                </a:solidFill>
                <a:latin typeface="Times New Roman"/>
                <a:cs typeface="Times New Roman"/>
              </a:rPr>
              <a:t> </a:t>
            </a:r>
            <a:r>
              <a:rPr lang="de-DE" altLang="zh-CN" sz="3000" b="1" dirty="0" err="1">
                <a:solidFill>
                  <a:srgbClr val="00B0F0"/>
                </a:solidFill>
                <a:latin typeface="Times New Roman"/>
                <a:cs typeface="Times New Roman"/>
              </a:rPr>
              <a:t>and</a:t>
            </a:r>
            <a:r>
              <a:rPr lang="de-DE" altLang="zh-CN" sz="3000" b="1" i="1" dirty="0">
                <a:solidFill>
                  <a:srgbClr val="00B0F0"/>
                </a:solidFill>
                <a:latin typeface="Times New Roman"/>
                <a:cs typeface="Times New Roman"/>
              </a:rPr>
              <a:t> </a:t>
            </a:r>
            <a:r>
              <a:rPr lang="de-DE" altLang="zh-CN" sz="3000" b="1" i="1" dirty="0" err="1">
                <a:solidFill>
                  <a:srgbClr val="00B0F0"/>
                </a:solidFill>
                <a:latin typeface="Times New Roman"/>
                <a:cs typeface="Times New Roman"/>
              </a:rPr>
              <a:t>Samādhi</a:t>
            </a:r>
            <a:endParaRPr lang="zh-CN" altLang="en-US" sz="3000" b="1" i="1" dirty="0">
              <a:solidFill>
                <a:srgbClr val="00B0F0"/>
              </a:solidFill>
              <a:latin typeface="Times New Roman"/>
              <a:cs typeface="Times New Roman"/>
            </a:endParaRPr>
          </a:p>
        </p:txBody>
      </p:sp>
      <p:sp>
        <p:nvSpPr>
          <p:cNvPr id="3" name="副标题 2"/>
          <p:cNvSpPr>
            <a:spLocks noGrp="1"/>
          </p:cNvSpPr>
          <p:nvPr>
            <p:ph type="subTitle" idx="1"/>
          </p:nvPr>
        </p:nvSpPr>
        <p:spPr>
          <a:xfrm>
            <a:off x="683568" y="2996952"/>
            <a:ext cx="8136904" cy="2040632"/>
          </a:xfrm>
        </p:spPr>
        <p:txBody>
          <a:bodyPr>
            <a:noAutofit/>
          </a:bodyPr>
          <a:lstStyle/>
          <a:p>
            <a:pPr algn="r"/>
            <a:r>
              <a:rPr lang="de-DE" altLang="zh-CN" sz="2000" dirty="0">
                <a:solidFill>
                  <a:schemeClr val="tx1"/>
                </a:solidFill>
                <a:latin typeface="Times New Roman"/>
                <a:cs typeface="Times New Roman"/>
              </a:rPr>
              <a:t>Sun, </a:t>
            </a:r>
            <a:r>
              <a:rPr lang="de-DE" altLang="zh-CN" sz="2000" dirty="0" smtClean="0">
                <a:solidFill>
                  <a:schemeClr val="tx1"/>
                </a:solidFill>
                <a:latin typeface="Times New Roman"/>
                <a:cs typeface="Times New Roman"/>
              </a:rPr>
              <a:t>Hao</a:t>
            </a:r>
          </a:p>
          <a:p>
            <a:pPr algn="r"/>
            <a:endParaRPr lang="de-DE" altLang="zh-CN" sz="2000" dirty="0">
              <a:solidFill>
                <a:schemeClr val="tx1"/>
              </a:solidFill>
              <a:latin typeface="Times New Roman"/>
              <a:cs typeface="Times New Roman"/>
            </a:endParaRPr>
          </a:p>
          <a:p>
            <a:pPr algn="r"/>
            <a:r>
              <a:rPr lang="en-US" altLang="zh-CN" sz="2000" dirty="0" err="1" smtClean="0">
                <a:solidFill>
                  <a:schemeClr val="tx1"/>
                </a:solidFill>
                <a:latin typeface="Times New Roman"/>
                <a:cs typeface="Times New Roman"/>
              </a:rPr>
              <a:t>Numata</a:t>
            </a:r>
            <a:r>
              <a:rPr lang="en-US" altLang="zh-CN" sz="2000" dirty="0" smtClean="0">
                <a:solidFill>
                  <a:schemeClr val="tx1"/>
                </a:solidFill>
                <a:latin typeface="Times New Roman"/>
                <a:cs typeface="Times New Roman"/>
              </a:rPr>
              <a:t> Center for Buddhist Studies at the </a:t>
            </a:r>
            <a:r>
              <a:rPr lang="de-DE" altLang="zh-CN" sz="2000" dirty="0" smtClean="0">
                <a:solidFill>
                  <a:schemeClr val="tx1"/>
                </a:solidFill>
                <a:latin typeface="Times New Roman"/>
                <a:cs typeface="Times New Roman"/>
              </a:rPr>
              <a:t>University </a:t>
            </a:r>
            <a:r>
              <a:rPr lang="de-DE" altLang="zh-CN" sz="2000" dirty="0" err="1">
                <a:solidFill>
                  <a:schemeClr val="tx1"/>
                </a:solidFill>
                <a:latin typeface="Times New Roman"/>
                <a:cs typeface="Times New Roman"/>
              </a:rPr>
              <a:t>of</a:t>
            </a:r>
            <a:r>
              <a:rPr lang="de-DE" altLang="zh-CN" sz="2000" dirty="0">
                <a:solidFill>
                  <a:schemeClr val="tx1"/>
                </a:solidFill>
                <a:latin typeface="Times New Roman"/>
                <a:cs typeface="Times New Roman"/>
              </a:rPr>
              <a:t> </a:t>
            </a:r>
            <a:r>
              <a:rPr lang="de-DE" altLang="zh-CN" sz="2000" dirty="0" smtClean="0">
                <a:solidFill>
                  <a:schemeClr val="tx1"/>
                </a:solidFill>
                <a:latin typeface="Times New Roman"/>
                <a:cs typeface="Times New Roman"/>
              </a:rPr>
              <a:t>Hamburg</a:t>
            </a:r>
          </a:p>
          <a:p>
            <a:pPr algn="r"/>
            <a:endParaRPr lang="de-DE" altLang="zh-CN" sz="2000" dirty="0">
              <a:solidFill>
                <a:schemeClr val="tx1"/>
              </a:solidFill>
              <a:latin typeface="Times New Roman"/>
              <a:cs typeface="Times New Roman"/>
            </a:endParaRPr>
          </a:p>
          <a:p>
            <a:pPr algn="r"/>
            <a:r>
              <a:rPr lang="en-US" altLang="zh-CN" sz="2000" dirty="0">
                <a:solidFill>
                  <a:schemeClr val="tx1"/>
                </a:solidFill>
                <a:latin typeface="Times New Roman"/>
                <a:cs typeface="Times New Roman"/>
              </a:rPr>
              <a:t>Revised version for “Meditation in the Clinic?” Workshop </a:t>
            </a:r>
          </a:p>
          <a:p>
            <a:pPr algn="r"/>
            <a:r>
              <a:rPr lang="en-US" altLang="zh-CN" sz="2000" dirty="0">
                <a:solidFill>
                  <a:schemeClr val="tx1"/>
                </a:solidFill>
                <a:latin typeface="Times New Roman"/>
                <a:cs typeface="Times New Roman"/>
              </a:rPr>
              <a:t>at HUJI, Jerusalem, 2019.5.12-</a:t>
            </a:r>
            <a:r>
              <a:rPr lang="en-US" altLang="zh-CN" sz="2000" dirty="0" smtClean="0">
                <a:solidFill>
                  <a:schemeClr val="tx1"/>
                </a:solidFill>
                <a:latin typeface="Times New Roman"/>
                <a:cs typeface="Times New Roman"/>
              </a:rPr>
              <a:t>14</a:t>
            </a:r>
            <a:endParaRPr lang="zh-CN" altLang="en-US" sz="2000" dirty="0">
              <a:solidFill>
                <a:schemeClr val="tx1"/>
              </a:solidFill>
              <a:latin typeface="Times New Roman"/>
              <a:cs typeface="Times New Roman"/>
            </a:endParaRPr>
          </a:p>
        </p:txBody>
      </p:sp>
    </p:spTree>
    <p:extLst>
      <p:ext uri="{BB962C8B-B14F-4D97-AF65-F5344CB8AC3E}">
        <p14:creationId xmlns:p14="http://schemas.microsoft.com/office/powerpoint/2010/main" val="277111589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988840"/>
            <a:ext cx="9198462" cy="2308324"/>
          </a:xfrm>
          <a:prstGeom prst="rect">
            <a:avLst/>
          </a:prstGeom>
          <a:noFill/>
        </p:spPr>
        <p:txBody>
          <a:bodyPr wrap="square" rtlCol="0">
            <a:spAutoFit/>
          </a:bodyPr>
          <a:lstStyle/>
          <a:p>
            <a:pPr>
              <a:lnSpc>
                <a:spcPct val="120000"/>
              </a:lnSpc>
            </a:pPr>
            <a:r>
              <a:rPr lang="x-none" sz="2400" b="1" dirty="0" smtClean="0">
                <a:solidFill>
                  <a:srgbClr val="000000"/>
                </a:solidFill>
                <a:latin typeface="Times New Roman"/>
                <a:cs typeface="Times New Roman"/>
              </a:rPr>
              <a:t>1.   </a:t>
            </a:r>
            <a:r>
              <a:rPr lang="de-DE" sz="2400" b="1" dirty="0" smtClean="0">
                <a:solidFill>
                  <a:srgbClr val="000000"/>
                </a:solidFill>
                <a:latin typeface="Times New Roman"/>
                <a:cs typeface="Times New Roman"/>
              </a:rPr>
              <a:t> </a:t>
            </a:r>
            <a:r>
              <a:rPr lang="en-AU" sz="2400" b="1" dirty="0" smtClean="0">
                <a:solidFill>
                  <a:srgbClr val="000000"/>
                </a:solidFill>
                <a:latin typeface="Times New Roman"/>
                <a:cs typeface="Times New Roman"/>
              </a:rPr>
              <a:t>Multiple</a:t>
            </a:r>
            <a:r>
              <a:rPr lang="x-none" sz="2400" b="1" dirty="0" smtClean="0">
                <a:solidFill>
                  <a:srgbClr val="000000"/>
                </a:solidFill>
                <a:latin typeface="Times New Roman"/>
                <a:cs typeface="Times New Roman"/>
              </a:rPr>
              <a:t> </a:t>
            </a:r>
            <a:r>
              <a:rPr lang="en-AU" sz="2400" b="1" dirty="0" smtClean="0">
                <a:solidFill>
                  <a:srgbClr val="000000"/>
                </a:solidFill>
                <a:latin typeface="Times New Roman"/>
                <a:cs typeface="Times New Roman"/>
              </a:rPr>
              <a:t>prerequisites</a:t>
            </a:r>
            <a:r>
              <a:rPr lang="x-none" sz="2400" b="1" dirty="0" smtClean="0">
                <a:solidFill>
                  <a:srgbClr val="000000"/>
                </a:solidFill>
                <a:latin typeface="Times New Roman"/>
                <a:cs typeface="Times New Roman"/>
              </a:rPr>
              <a:t> </a:t>
            </a:r>
            <a:r>
              <a:rPr lang="en-NZ" sz="2400" b="1" dirty="0" smtClean="0">
                <a:solidFill>
                  <a:srgbClr val="000000"/>
                </a:solidFill>
                <a:latin typeface="Times New Roman"/>
                <a:cs typeface="Times New Roman"/>
              </a:rPr>
              <a:t>for</a:t>
            </a:r>
            <a:r>
              <a:rPr lang="x-none" sz="2400" b="1" dirty="0" smtClean="0">
                <a:solidFill>
                  <a:srgbClr val="000000"/>
                </a:solidFill>
                <a:latin typeface="Times New Roman"/>
                <a:cs typeface="Times New Roman"/>
              </a:rPr>
              <a:t> Buddhist concentration (</a:t>
            </a:r>
            <a:r>
              <a:rPr lang="x-none" sz="2400" b="1" i="1" dirty="0" smtClean="0">
                <a:solidFill>
                  <a:srgbClr val="000000"/>
                </a:solidFill>
                <a:latin typeface="Times New Roman"/>
                <a:cs typeface="Times New Roman"/>
              </a:rPr>
              <a:t>samādhi</a:t>
            </a:r>
            <a:r>
              <a:rPr lang="x-none" sz="2400" b="1" dirty="0" smtClean="0">
                <a:solidFill>
                  <a:srgbClr val="000000"/>
                </a:solidFill>
                <a:latin typeface="Times New Roman"/>
                <a:cs typeface="Times New Roman"/>
              </a:rPr>
              <a:t>)</a:t>
            </a:r>
          </a:p>
          <a:p>
            <a:pPr marL="457200" indent="-457200">
              <a:lnSpc>
                <a:spcPct val="120000"/>
              </a:lnSpc>
              <a:buAutoNum type="arabicPeriod"/>
            </a:pPr>
            <a:endParaRPr lang="en-US" sz="2400" b="1" dirty="0">
              <a:solidFill>
                <a:srgbClr val="0000FF"/>
              </a:solidFill>
              <a:latin typeface="Times New Roman"/>
              <a:cs typeface="Times New Roman"/>
            </a:endParaRPr>
          </a:p>
          <a:p>
            <a:pPr marL="457200" indent="-457200">
              <a:lnSpc>
                <a:spcPct val="120000"/>
              </a:lnSpc>
              <a:buAutoNum type="arabicPeriod" startAt="2"/>
            </a:pPr>
            <a:r>
              <a:rPr lang="en-GB" sz="2400" b="1" dirty="0" smtClean="0">
                <a:solidFill>
                  <a:srgbClr val="000000"/>
                </a:solidFill>
                <a:latin typeface="Times New Roman"/>
                <a:cs typeface="Times New Roman"/>
              </a:rPr>
              <a:t> Shared </a:t>
            </a:r>
            <a:r>
              <a:rPr lang="en-US" sz="2400" b="1" dirty="0" smtClean="0">
                <a:latin typeface="Times New Roman"/>
                <a:cs typeface="Times New Roman"/>
              </a:rPr>
              <a:t>inner </a:t>
            </a:r>
            <a:r>
              <a:rPr lang="en-US" sz="2400" b="1" dirty="0">
                <a:latin typeface="Times New Roman"/>
                <a:cs typeface="Times New Roman"/>
              </a:rPr>
              <a:t>states of a virtuous person</a:t>
            </a:r>
            <a:r>
              <a:rPr lang="en-GB" sz="2400" b="1" dirty="0" smtClean="0">
                <a:solidFill>
                  <a:srgbClr val="000000"/>
                </a:solidFill>
                <a:latin typeface="Times New Roman"/>
                <a:cs typeface="Times New Roman"/>
              </a:rPr>
              <a:t> </a:t>
            </a:r>
            <a:r>
              <a:rPr lang="en-JM" sz="2400" b="1" dirty="0" smtClean="0">
                <a:solidFill>
                  <a:srgbClr val="000000"/>
                </a:solidFill>
                <a:latin typeface="Times New Roman"/>
                <a:cs typeface="Times New Roman"/>
              </a:rPr>
              <a:t>towards</a:t>
            </a:r>
            <a:r>
              <a:rPr lang="x-none" sz="2400" b="1" dirty="0" smtClean="0">
                <a:solidFill>
                  <a:srgbClr val="000000"/>
                </a:solidFill>
                <a:latin typeface="Times New Roman"/>
                <a:cs typeface="Times New Roman"/>
              </a:rPr>
              <a:t> concentration </a:t>
            </a:r>
            <a:endParaRPr lang="en-GB" sz="2400" b="1" dirty="0" smtClean="0">
              <a:solidFill>
                <a:srgbClr val="000000"/>
              </a:solidFill>
              <a:latin typeface="Times New Roman"/>
              <a:cs typeface="Times New Roman"/>
            </a:endParaRPr>
          </a:p>
          <a:p>
            <a:pPr>
              <a:lnSpc>
                <a:spcPct val="120000"/>
              </a:lnSpc>
            </a:pPr>
            <a:endParaRPr lang="en-GB" sz="2400" b="1" dirty="0" smtClean="0">
              <a:latin typeface="Times New Roman"/>
              <a:cs typeface="Times New Roman"/>
            </a:endParaRPr>
          </a:p>
          <a:p>
            <a:pPr>
              <a:lnSpc>
                <a:spcPct val="120000"/>
              </a:lnSpc>
            </a:pPr>
            <a:r>
              <a:rPr lang="en-GB" sz="2400" b="1" dirty="0">
                <a:solidFill>
                  <a:srgbClr val="000000"/>
                </a:solidFill>
                <a:latin typeface="Times New Roman"/>
                <a:cs typeface="Times New Roman"/>
              </a:rPr>
              <a:t>3</a:t>
            </a:r>
            <a:r>
              <a:rPr lang="en-GB" sz="2400" b="1" dirty="0" smtClean="0">
                <a:solidFill>
                  <a:srgbClr val="000000"/>
                </a:solidFill>
                <a:latin typeface="Times New Roman"/>
                <a:cs typeface="Times New Roman"/>
              </a:rPr>
              <a:t>.     Conclusion</a:t>
            </a:r>
            <a:endParaRPr lang="en-GB" sz="2400" b="1" dirty="0">
              <a:solidFill>
                <a:srgbClr val="000000"/>
              </a:solidFill>
              <a:latin typeface="Times New Roman"/>
              <a:cs typeface="Times New Roman"/>
            </a:endParaRPr>
          </a:p>
        </p:txBody>
      </p:sp>
      <p:sp>
        <p:nvSpPr>
          <p:cNvPr id="4" name="Slide Number Placeholder 3"/>
          <p:cNvSpPr>
            <a:spLocks noGrp="1"/>
          </p:cNvSpPr>
          <p:nvPr>
            <p:ph type="sldNum" sz="quarter" idx="12"/>
          </p:nvPr>
        </p:nvSpPr>
        <p:spPr/>
        <p:txBody>
          <a:bodyPr/>
          <a:lstStyle/>
          <a:p>
            <a:fld id="{0C913308-F349-4B6D-A68A-DD1791B4A57B}" type="slidenum">
              <a:rPr lang="zh-CN" altLang="en-US" sz="1600" smtClean="0"/>
              <a:t>1</a:t>
            </a:fld>
            <a:endParaRPr lang="zh-CN" altLang="en-US" sz="1600" dirty="0"/>
          </a:p>
        </p:txBody>
      </p:sp>
      <p:pic>
        <p:nvPicPr>
          <p:cNvPr id="5" name="Picture 4"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0"/>
            <a:ext cx="2898882" cy="630808"/>
          </a:xfrm>
          <a:prstGeom prst="rect">
            <a:avLst/>
          </a:prstGeom>
        </p:spPr>
      </p:pic>
    </p:spTree>
    <p:extLst>
      <p:ext uri="{BB962C8B-B14F-4D97-AF65-F5344CB8AC3E}">
        <p14:creationId xmlns:p14="http://schemas.microsoft.com/office/powerpoint/2010/main" val="29072406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2</a:t>
            </a:fld>
            <a:endParaRPr lang="zh-CN" altLang="en-US" sz="1600" dirty="0"/>
          </a:p>
        </p:txBody>
      </p:sp>
      <p:sp>
        <p:nvSpPr>
          <p:cNvPr id="7" name="TextBox 6"/>
          <p:cNvSpPr txBox="1"/>
          <p:nvPr/>
        </p:nvSpPr>
        <p:spPr>
          <a:xfrm>
            <a:off x="395536" y="1484784"/>
            <a:ext cx="8208912" cy="4524315"/>
          </a:xfrm>
          <a:prstGeom prst="rect">
            <a:avLst/>
          </a:prstGeom>
          <a:noFill/>
        </p:spPr>
        <p:txBody>
          <a:bodyPr wrap="square" rtlCol="0">
            <a:spAutoFit/>
          </a:bodyPr>
          <a:lstStyle/>
          <a:p>
            <a:pPr>
              <a:lnSpc>
                <a:spcPct val="120000"/>
              </a:lnSpc>
            </a:pPr>
            <a:r>
              <a:rPr lang="en-CA" sz="2000" dirty="0" smtClean="0">
                <a:latin typeface="Times New Roman"/>
                <a:cs typeface="Times New Roman"/>
              </a:rPr>
              <a:t>“</a:t>
            </a:r>
            <a:r>
              <a:rPr lang="de-DE" sz="2000" dirty="0" err="1" smtClean="0">
                <a:latin typeface="Times New Roman"/>
                <a:cs typeface="Times New Roman"/>
              </a:rPr>
              <a:t>One</a:t>
            </a:r>
            <a:r>
              <a:rPr lang="de-DE" sz="2000" dirty="0" smtClean="0">
                <a:latin typeface="Times New Roman"/>
                <a:cs typeface="Times New Roman"/>
              </a:rPr>
              <a:t> (a </a:t>
            </a:r>
            <a:r>
              <a:rPr lang="de-DE" sz="2000" dirty="0" err="1" smtClean="0">
                <a:latin typeface="Times New Roman"/>
                <a:cs typeface="Times New Roman"/>
              </a:rPr>
              <a:t>Bhikkhu</a:t>
            </a:r>
            <a:r>
              <a:rPr lang="de-DE" sz="2000" dirty="0" smtClean="0">
                <a:latin typeface="Times New Roman"/>
                <a:cs typeface="Times New Roman"/>
              </a:rPr>
              <a:t>) </a:t>
            </a:r>
            <a:r>
              <a:rPr lang="de-DE" sz="2000" dirty="0" err="1" smtClean="0">
                <a:latin typeface="Times New Roman"/>
                <a:cs typeface="Times New Roman"/>
              </a:rPr>
              <a:t>who</a:t>
            </a:r>
            <a:r>
              <a:rPr lang="de-DE" sz="2000" dirty="0" smtClean="0">
                <a:latin typeface="Times New Roman"/>
                <a:cs typeface="Times New Roman"/>
              </a:rPr>
              <a:t> </a:t>
            </a:r>
            <a:r>
              <a:rPr lang="de-DE" sz="2000" dirty="0" err="1" smtClean="0">
                <a:latin typeface="Times New Roman"/>
                <a:cs typeface="Times New Roman"/>
              </a:rPr>
              <a:t>is</a:t>
            </a:r>
            <a:r>
              <a:rPr lang="de-DE" sz="2000" dirty="0" smtClean="0">
                <a:latin typeface="Times New Roman"/>
                <a:cs typeface="Times New Roman"/>
              </a:rPr>
              <a:t> </a:t>
            </a:r>
            <a:r>
              <a:rPr lang="de-DE" sz="2000" dirty="0" err="1" smtClean="0">
                <a:latin typeface="Times New Roman"/>
                <a:cs typeface="Times New Roman"/>
              </a:rPr>
              <a:t>endowed</a:t>
            </a:r>
            <a:r>
              <a:rPr lang="de-DE" sz="2000" dirty="0" smtClean="0">
                <a:latin typeface="Times New Roman"/>
                <a:cs typeface="Times New Roman"/>
              </a:rPr>
              <a:t> </a:t>
            </a:r>
            <a:r>
              <a:rPr lang="de-DE" sz="2000" dirty="0" err="1" smtClean="0">
                <a:latin typeface="Times New Roman"/>
                <a:cs typeface="Times New Roman"/>
              </a:rPr>
              <a:t>with</a:t>
            </a:r>
            <a:r>
              <a:rPr lang="de-DE" sz="2000" dirty="0" smtClean="0">
                <a:latin typeface="Times New Roman"/>
                <a:cs typeface="Times New Roman"/>
              </a:rPr>
              <a:t> noble </a:t>
            </a:r>
            <a:r>
              <a:rPr lang="de-DE" sz="2000" dirty="0" err="1">
                <a:latin typeface="Times New Roman"/>
                <a:cs typeface="Times New Roman"/>
              </a:rPr>
              <a:t>morality</a:t>
            </a:r>
            <a:r>
              <a:rPr lang="de-DE" sz="2000" dirty="0">
                <a:latin typeface="Times New Roman"/>
                <a:cs typeface="Times New Roman"/>
              </a:rPr>
              <a:t>, noble </a:t>
            </a:r>
            <a:r>
              <a:rPr lang="de-DE" sz="2000" dirty="0" err="1">
                <a:latin typeface="Times New Roman"/>
                <a:cs typeface="Times New Roman"/>
              </a:rPr>
              <a:t>guarding</a:t>
            </a:r>
            <a:r>
              <a:rPr lang="de-DE" sz="2000" dirty="0">
                <a:latin typeface="Times New Roman"/>
                <a:cs typeface="Times New Roman"/>
              </a:rPr>
              <a:t> </a:t>
            </a:r>
            <a:r>
              <a:rPr lang="de-DE" sz="2000" dirty="0" err="1">
                <a:latin typeface="Times New Roman"/>
                <a:cs typeface="Times New Roman"/>
              </a:rPr>
              <a:t>of</a:t>
            </a:r>
            <a:r>
              <a:rPr lang="de-DE" sz="2000" dirty="0">
                <a:latin typeface="Times New Roman"/>
                <a:cs typeface="Times New Roman"/>
              </a:rPr>
              <a:t> sense </a:t>
            </a:r>
            <a:r>
              <a:rPr lang="de-DE" sz="2000" dirty="0" err="1" smtClean="0">
                <a:latin typeface="Times New Roman"/>
                <a:cs typeface="Times New Roman"/>
              </a:rPr>
              <a:t>organs</a:t>
            </a:r>
            <a:r>
              <a:rPr lang="de-DE" sz="2000" dirty="0" smtClean="0">
                <a:latin typeface="Times New Roman"/>
                <a:cs typeface="Times New Roman"/>
              </a:rPr>
              <a:t>, </a:t>
            </a:r>
            <a:r>
              <a:rPr lang="de-DE" sz="2000" dirty="0">
                <a:latin typeface="Times New Roman"/>
                <a:cs typeface="Times New Roman"/>
              </a:rPr>
              <a:t>noble </a:t>
            </a:r>
            <a:r>
              <a:rPr lang="de-DE" sz="2000" dirty="0" err="1" smtClean="0">
                <a:latin typeface="Times New Roman"/>
                <a:cs typeface="Times New Roman"/>
              </a:rPr>
              <a:t>Mindfulness</a:t>
            </a:r>
            <a:r>
              <a:rPr lang="de-DE" sz="2000" dirty="0" smtClean="0">
                <a:latin typeface="Times New Roman"/>
                <a:cs typeface="Times New Roman"/>
              </a:rPr>
              <a:t> </a:t>
            </a:r>
            <a:r>
              <a:rPr lang="de-DE" sz="2000" dirty="0" err="1">
                <a:latin typeface="Times New Roman"/>
                <a:cs typeface="Times New Roman"/>
              </a:rPr>
              <a:t>and</a:t>
            </a:r>
            <a:r>
              <a:rPr lang="de-DE" sz="2000" dirty="0">
                <a:latin typeface="Times New Roman"/>
                <a:cs typeface="Times New Roman"/>
              </a:rPr>
              <a:t> </a:t>
            </a:r>
            <a:r>
              <a:rPr lang="de-DE" sz="2000" dirty="0" err="1">
                <a:latin typeface="Times New Roman"/>
                <a:cs typeface="Times New Roman"/>
              </a:rPr>
              <a:t>thorough</a:t>
            </a:r>
            <a:r>
              <a:rPr lang="de-DE" sz="2000" dirty="0">
                <a:latin typeface="Times New Roman"/>
                <a:cs typeface="Times New Roman"/>
              </a:rPr>
              <a:t> </a:t>
            </a:r>
            <a:r>
              <a:rPr lang="de-DE" sz="2000" dirty="0" err="1" smtClean="0">
                <a:latin typeface="Times New Roman"/>
                <a:cs typeface="Times New Roman"/>
              </a:rPr>
              <a:t>understanding</a:t>
            </a:r>
            <a:r>
              <a:rPr lang="de-DE" sz="2000" dirty="0" smtClean="0">
                <a:latin typeface="Times New Roman"/>
                <a:cs typeface="Times New Roman"/>
              </a:rPr>
              <a:t> </a:t>
            </a:r>
            <a:r>
              <a:rPr lang="de-DE" sz="2000" dirty="0" err="1" smtClean="0">
                <a:latin typeface="Times New Roman"/>
                <a:cs typeface="Times New Roman"/>
              </a:rPr>
              <a:t>and</a:t>
            </a:r>
            <a:r>
              <a:rPr lang="de-DE" sz="2000" dirty="0" smtClean="0">
                <a:latin typeface="Times New Roman"/>
                <a:cs typeface="Times New Roman"/>
              </a:rPr>
              <a:t> noble </a:t>
            </a:r>
            <a:r>
              <a:rPr lang="de-DE" sz="2000" dirty="0" err="1" smtClean="0">
                <a:latin typeface="Times New Roman"/>
                <a:cs typeface="Times New Roman"/>
              </a:rPr>
              <a:t>contentment</a:t>
            </a:r>
            <a:r>
              <a:rPr lang="de-DE" sz="2000" dirty="0" smtClean="0">
                <a:latin typeface="Times New Roman"/>
                <a:cs typeface="Times New Roman"/>
              </a:rPr>
              <a:t> … </a:t>
            </a:r>
            <a:r>
              <a:rPr lang="en-US" sz="2000" dirty="0" smtClean="0">
                <a:latin typeface="Times New Roman"/>
                <a:cs typeface="Times New Roman"/>
              </a:rPr>
              <a:t>when </a:t>
            </a:r>
            <a:r>
              <a:rPr lang="en-US" sz="2000" dirty="0">
                <a:latin typeface="Times New Roman"/>
                <a:cs typeface="Times New Roman"/>
              </a:rPr>
              <a:t>he </a:t>
            </a:r>
            <a:r>
              <a:rPr lang="en-US" sz="2000" dirty="0" smtClean="0">
                <a:latin typeface="Times New Roman"/>
                <a:cs typeface="Times New Roman"/>
              </a:rPr>
              <a:t>perceives </a:t>
            </a:r>
            <a:r>
              <a:rPr lang="en-US" sz="2000" dirty="0">
                <a:latin typeface="Times New Roman"/>
                <a:cs typeface="Times New Roman"/>
              </a:rPr>
              <a:t>that </a:t>
            </a:r>
            <a:r>
              <a:rPr lang="en-US" sz="2000" dirty="0" smtClean="0">
                <a:latin typeface="Times New Roman"/>
                <a:cs typeface="Times New Roman"/>
              </a:rPr>
              <a:t>he is </a:t>
            </a:r>
            <a:r>
              <a:rPr lang="en-US" sz="2000" dirty="0" smtClean="0">
                <a:solidFill>
                  <a:srgbClr val="0000FF"/>
                </a:solidFill>
                <a:latin typeface="Times New Roman"/>
                <a:cs typeface="Times New Roman"/>
              </a:rPr>
              <a:t>free </a:t>
            </a:r>
            <a:r>
              <a:rPr lang="en-US" sz="2000" dirty="0">
                <a:solidFill>
                  <a:srgbClr val="0000FF"/>
                </a:solidFill>
                <a:latin typeface="Times New Roman"/>
                <a:cs typeface="Times New Roman"/>
              </a:rPr>
              <a:t>from the F</a:t>
            </a:r>
            <a:r>
              <a:rPr lang="en-US" sz="2000" dirty="0" smtClean="0">
                <a:solidFill>
                  <a:srgbClr val="0000FF"/>
                </a:solidFill>
                <a:latin typeface="Times New Roman"/>
                <a:cs typeface="Times New Roman"/>
              </a:rPr>
              <a:t>ive </a:t>
            </a:r>
            <a:r>
              <a:rPr lang="en-US" sz="2000" dirty="0">
                <a:solidFill>
                  <a:srgbClr val="0000FF"/>
                </a:solidFill>
                <a:latin typeface="Times New Roman"/>
                <a:cs typeface="Times New Roman"/>
              </a:rPr>
              <a:t>H</a:t>
            </a:r>
            <a:r>
              <a:rPr lang="en-US" sz="2000" dirty="0" smtClean="0">
                <a:solidFill>
                  <a:srgbClr val="0000FF"/>
                </a:solidFill>
                <a:latin typeface="Times New Roman"/>
                <a:cs typeface="Times New Roman"/>
              </a:rPr>
              <a:t>indrances (</a:t>
            </a:r>
            <a:r>
              <a:rPr lang="es-ES_tradnl" sz="2000" i="1" dirty="0">
                <a:solidFill>
                  <a:srgbClr val="0000FF"/>
                </a:solidFill>
                <a:latin typeface="Times New Roman"/>
                <a:cs typeface="Times New Roman"/>
              </a:rPr>
              <a:t>pañca </a:t>
            </a:r>
            <a:r>
              <a:rPr lang="es-ES_tradnl" sz="2000" i="1" dirty="0" smtClean="0">
                <a:solidFill>
                  <a:srgbClr val="0000FF"/>
                </a:solidFill>
                <a:latin typeface="Times New Roman"/>
                <a:cs typeface="Times New Roman"/>
              </a:rPr>
              <a:t>nīvaraṇe </a:t>
            </a:r>
            <a:r>
              <a:rPr lang="it-IT" sz="2000" i="1" dirty="0" err="1" smtClean="0">
                <a:solidFill>
                  <a:srgbClr val="0000FF"/>
                </a:solidFill>
                <a:latin typeface="Times New Roman"/>
                <a:cs typeface="Times New Roman"/>
              </a:rPr>
              <a:t>pahīṇe</a:t>
            </a:r>
            <a:r>
              <a:rPr lang="en-US" sz="2000" dirty="0" smtClean="0">
                <a:solidFill>
                  <a:srgbClr val="0000FF"/>
                </a:solidFill>
                <a:latin typeface="Times New Roman"/>
                <a:cs typeface="Times New Roman"/>
              </a:rPr>
              <a:t>)</a:t>
            </a:r>
            <a:r>
              <a:rPr lang="en-US" sz="2000" dirty="0" smtClean="0">
                <a:latin typeface="Times New Roman"/>
                <a:cs typeface="Times New Roman"/>
              </a:rPr>
              <a:t>, </a:t>
            </a:r>
            <a:r>
              <a:rPr lang="en-US" sz="2000" dirty="0" smtClean="0">
                <a:solidFill>
                  <a:srgbClr val="0000FF"/>
                </a:solidFill>
                <a:latin typeface="Times New Roman"/>
                <a:cs typeface="Times New Roman"/>
              </a:rPr>
              <a:t>joy (</a:t>
            </a:r>
            <a:r>
              <a:rPr lang="hr-HR" sz="2000" i="1" dirty="0">
                <a:solidFill>
                  <a:srgbClr val="0000FF"/>
                </a:solidFill>
                <a:latin typeface="Times New Roman"/>
                <a:cs typeface="Times New Roman"/>
              </a:rPr>
              <a:t>pāmojja</a:t>
            </a:r>
            <a:r>
              <a:rPr lang="en-US" sz="2000" dirty="0" smtClean="0">
                <a:solidFill>
                  <a:srgbClr val="0000FF"/>
                </a:solidFill>
                <a:latin typeface="Times New Roman"/>
                <a:cs typeface="Times New Roman"/>
              </a:rPr>
              <a:t>) arises</a:t>
            </a:r>
            <a:r>
              <a:rPr lang="en-US" sz="2000" dirty="0" smtClean="0">
                <a:latin typeface="Times New Roman"/>
                <a:cs typeface="Times New Roman"/>
              </a:rPr>
              <a:t>; the joyful one has </a:t>
            </a:r>
            <a:r>
              <a:rPr lang="en-US" sz="2000" dirty="0" smtClean="0">
                <a:solidFill>
                  <a:srgbClr val="0000FF"/>
                </a:solidFill>
                <a:latin typeface="Times New Roman"/>
                <a:cs typeface="Times New Roman"/>
              </a:rPr>
              <a:t>rapture (</a:t>
            </a:r>
            <a:r>
              <a:rPr lang="en-US" sz="2000" i="1" dirty="0" err="1">
                <a:solidFill>
                  <a:srgbClr val="0000FF"/>
                </a:solidFill>
                <a:latin typeface="Times New Roman"/>
                <a:cs typeface="Times New Roman"/>
              </a:rPr>
              <a:t>pīti</a:t>
            </a:r>
            <a:r>
              <a:rPr lang="en-US" sz="2000" dirty="0" smtClean="0">
                <a:solidFill>
                  <a:srgbClr val="0000FF"/>
                </a:solidFill>
                <a:latin typeface="Times New Roman"/>
                <a:cs typeface="Times New Roman"/>
              </a:rPr>
              <a:t>)</a:t>
            </a:r>
            <a:r>
              <a:rPr lang="en-US" sz="2000" dirty="0" smtClean="0">
                <a:latin typeface="Times New Roman"/>
                <a:cs typeface="Times New Roman"/>
              </a:rPr>
              <a:t>; the one with rapture tranquillizes </a:t>
            </a:r>
            <a:r>
              <a:rPr lang="en-CA" sz="2000" dirty="0" smtClean="0">
                <a:latin typeface="Times New Roman"/>
                <a:cs typeface="Times New Roman"/>
              </a:rPr>
              <a:t>[</a:t>
            </a:r>
            <a:r>
              <a:rPr lang="en-CA" sz="2000" dirty="0">
                <a:latin typeface="Times New Roman"/>
                <a:cs typeface="Times New Roman"/>
              </a:rPr>
              <a:t>his</a:t>
            </a:r>
            <a:r>
              <a:rPr lang="en-CA" sz="2000" dirty="0" smtClean="0">
                <a:latin typeface="Times New Roman"/>
                <a:cs typeface="Times New Roman"/>
              </a:rPr>
              <a:t>]</a:t>
            </a:r>
            <a:r>
              <a:rPr lang="en-US" sz="2000" dirty="0" smtClean="0">
                <a:latin typeface="Times New Roman"/>
                <a:cs typeface="Times New Roman"/>
              </a:rPr>
              <a:t> body; the one</a:t>
            </a:r>
            <a:r>
              <a:rPr lang="en-US" sz="2000" dirty="0" smtClean="0">
                <a:solidFill>
                  <a:srgbClr val="000000"/>
                </a:solidFill>
                <a:latin typeface="Times New Roman"/>
                <a:cs typeface="Times New Roman"/>
              </a:rPr>
              <a:t> </a:t>
            </a:r>
            <a:r>
              <a:rPr lang="en-US" sz="2000" dirty="0">
                <a:solidFill>
                  <a:srgbClr val="000000"/>
                </a:solidFill>
                <a:latin typeface="Times New Roman"/>
                <a:cs typeface="Times New Roman"/>
              </a:rPr>
              <a:t>with </a:t>
            </a:r>
            <a:r>
              <a:rPr lang="en-US" sz="2000" dirty="0">
                <a:solidFill>
                  <a:srgbClr val="0000FF"/>
                </a:solidFill>
                <a:latin typeface="Times New Roman"/>
                <a:cs typeface="Times New Roman"/>
              </a:rPr>
              <a:t>tranquil (</a:t>
            </a:r>
            <a:r>
              <a:rPr lang="en-US" sz="2000" i="1" dirty="0" err="1">
                <a:solidFill>
                  <a:srgbClr val="0000FF"/>
                </a:solidFill>
                <a:latin typeface="Times New Roman"/>
                <a:cs typeface="Times New Roman"/>
              </a:rPr>
              <a:t>passaddha</a:t>
            </a:r>
            <a:r>
              <a:rPr lang="en-US" sz="2000" dirty="0">
                <a:solidFill>
                  <a:srgbClr val="0000FF"/>
                </a:solidFill>
                <a:latin typeface="Times New Roman"/>
                <a:cs typeface="Times New Roman"/>
              </a:rPr>
              <a:t>)</a:t>
            </a:r>
            <a:r>
              <a:rPr lang="en-US" sz="2000" dirty="0" smtClean="0">
                <a:latin typeface="Times New Roman"/>
                <a:cs typeface="Times New Roman"/>
              </a:rPr>
              <a:t> body </a:t>
            </a:r>
            <a:r>
              <a:rPr lang="en-US" sz="2000" dirty="0" smtClean="0">
                <a:solidFill>
                  <a:srgbClr val="0000FF"/>
                </a:solidFill>
                <a:latin typeface="Times New Roman"/>
                <a:cs typeface="Times New Roman"/>
              </a:rPr>
              <a:t>feels pleasure (</a:t>
            </a:r>
            <a:r>
              <a:rPr lang="en-US" sz="2000" i="1" dirty="0" err="1" smtClean="0">
                <a:solidFill>
                  <a:srgbClr val="0000FF"/>
                </a:solidFill>
                <a:latin typeface="Times New Roman"/>
                <a:cs typeface="Times New Roman"/>
              </a:rPr>
              <a:t>sukha</a:t>
            </a:r>
            <a:r>
              <a:rPr lang="en-US" sz="2000" dirty="0" smtClean="0">
                <a:solidFill>
                  <a:srgbClr val="0000FF"/>
                </a:solidFill>
                <a:latin typeface="Times New Roman"/>
                <a:cs typeface="Times New Roman"/>
              </a:rPr>
              <a:t>)</a:t>
            </a:r>
            <a:r>
              <a:rPr lang="en-US" sz="2000" dirty="0" smtClean="0">
                <a:solidFill>
                  <a:srgbClr val="000000"/>
                </a:solidFill>
                <a:latin typeface="Times New Roman"/>
                <a:cs typeface="Times New Roman"/>
              </a:rPr>
              <a:t>; the one with pleasure </a:t>
            </a:r>
            <a:r>
              <a:rPr lang="en-US" sz="2000" dirty="0">
                <a:solidFill>
                  <a:srgbClr val="0000FF"/>
                </a:solidFill>
                <a:latin typeface="Times New Roman"/>
                <a:cs typeface="Times New Roman"/>
              </a:rPr>
              <a:t>concentrates (</a:t>
            </a:r>
            <a:r>
              <a:rPr lang="tr-TR" sz="2000" i="1" dirty="0" err="1">
                <a:solidFill>
                  <a:srgbClr val="0000FF"/>
                </a:solidFill>
                <a:latin typeface="Times New Roman"/>
                <a:cs typeface="Times New Roman"/>
              </a:rPr>
              <a:t>samādhiyati</a:t>
            </a:r>
            <a:r>
              <a:rPr lang="en-US" sz="2000" dirty="0">
                <a:solidFill>
                  <a:srgbClr val="0000FF"/>
                </a:solidFill>
                <a:latin typeface="Times New Roman"/>
                <a:cs typeface="Times New Roman"/>
              </a:rPr>
              <a:t>)</a:t>
            </a:r>
            <a:r>
              <a:rPr lang="tr-TR" sz="2000" dirty="0" smtClean="0">
                <a:solidFill>
                  <a:srgbClr val="0000FF"/>
                </a:solidFill>
              </a:rPr>
              <a:t> </a:t>
            </a:r>
            <a:r>
              <a:rPr lang="en-CA" sz="2000" dirty="0" smtClean="0">
                <a:solidFill>
                  <a:srgbClr val="000000"/>
                </a:solidFill>
                <a:latin typeface="Times New Roman"/>
                <a:cs typeface="Times New Roman"/>
              </a:rPr>
              <a:t>[his]</a:t>
            </a:r>
            <a:r>
              <a:rPr lang="en-US" sz="2000" dirty="0" smtClean="0">
                <a:solidFill>
                  <a:srgbClr val="000000"/>
                </a:solidFill>
                <a:latin typeface="Times New Roman"/>
                <a:cs typeface="Times New Roman"/>
              </a:rPr>
              <a:t> mind</a:t>
            </a:r>
            <a:r>
              <a:rPr lang="en-US" sz="2000" dirty="0" smtClean="0">
                <a:latin typeface="Times New Roman"/>
                <a:cs typeface="Times New Roman"/>
              </a:rPr>
              <a:t>. Being </a:t>
            </a:r>
            <a:r>
              <a:rPr lang="en-US" sz="2000" dirty="0">
                <a:latin typeface="Times New Roman"/>
                <a:cs typeface="Times New Roman"/>
              </a:rPr>
              <a:t>detached from sense-desires, detached </a:t>
            </a:r>
            <a:r>
              <a:rPr lang="en-US" sz="2000" dirty="0" smtClean="0">
                <a:latin typeface="Times New Roman"/>
                <a:cs typeface="Times New Roman"/>
              </a:rPr>
              <a:t>from unwholesome </a:t>
            </a:r>
            <a:r>
              <a:rPr lang="en-US" sz="2000" dirty="0">
                <a:latin typeface="Times New Roman"/>
                <a:cs typeface="Times New Roman"/>
              </a:rPr>
              <a:t>states, </a:t>
            </a:r>
            <a:r>
              <a:rPr lang="en-US" sz="2000" dirty="0">
                <a:solidFill>
                  <a:srgbClr val="0000FF"/>
                </a:solidFill>
                <a:latin typeface="Times New Roman"/>
                <a:cs typeface="Times New Roman"/>
              </a:rPr>
              <a:t>he enters and remains </a:t>
            </a:r>
            <a:r>
              <a:rPr lang="en-US" sz="2000" dirty="0" smtClean="0">
                <a:solidFill>
                  <a:srgbClr val="0000FF"/>
                </a:solidFill>
                <a:latin typeface="Times New Roman"/>
                <a:cs typeface="Times New Roman"/>
              </a:rPr>
              <a:t>during </a:t>
            </a:r>
            <a:r>
              <a:rPr lang="en-US" sz="2000" dirty="0">
                <a:solidFill>
                  <a:srgbClr val="0000FF"/>
                </a:solidFill>
                <a:latin typeface="Times New Roman"/>
                <a:cs typeface="Times New Roman"/>
              </a:rPr>
              <a:t>the first </a:t>
            </a:r>
            <a:r>
              <a:rPr lang="en-US" sz="2000" i="1" dirty="0" err="1" smtClean="0">
                <a:solidFill>
                  <a:srgbClr val="0000FF"/>
                </a:solidFill>
                <a:latin typeface="Times New Roman"/>
                <a:cs typeface="Times New Roman"/>
              </a:rPr>
              <a:t>jhāna</a:t>
            </a:r>
            <a:r>
              <a:rPr lang="en-US" sz="2000" dirty="0" smtClean="0">
                <a:latin typeface="Times New Roman"/>
                <a:cs typeface="Times New Roman"/>
              </a:rPr>
              <a:t>, which </a:t>
            </a:r>
            <a:r>
              <a:rPr lang="en-US" sz="2000" dirty="0">
                <a:latin typeface="Times New Roman"/>
                <a:cs typeface="Times New Roman"/>
              </a:rPr>
              <a:t>is with </a:t>
            </a:r>
            <a:r>
              <a:rPr lang="en-US" sz="2000" dirty="0" smtClean="0">
                <a:latin typeface="Times New Roman"/>
                <a:cs typeface="Times New Roman"/>
              </a:rPr>
              <a:t>rough and subtle examination, </a:t>
            </a:r>
            <a:r>
              <a:rPr lang="en-US" sz="2000" dirty="0">
                <a:latin typeface="Times New Roman"/>
                <a:cs typeface="Times New Roman"/>
              </a:rPr>
              <a:t>born of detachment</a:t>
            </a:r>
            <a:r>
              <a:rPr lang="en-US" sz="2000" dirty="0" smtClean="0">
                <a:latin typeface="Times New Roman"/>
                <a:cs typeface="Times New Roman"/>
              </a:rPr>
              <a:t>, </a:t>
            </a:r>
            <a:r>
              <a:rPr lang="en-US" sz="2000" dirty="0" smtClean="0">
                <a:solidFill>
                  <a:srgbClr val="0000FF"/>
                </a:solidFill>
                <a:latin typeface="Times New Roman"/>
                <a:cs typeface="Times New Roman"/>
              </a:rPr>
              <a:t>filled </a:t>
            </a:r>
            <a:r>
              <a:rPr lang="en-US" sz="2000" dirty="0">
                <a:solidFill>
                  <a:srgbClr val="0000FF"/>
                </a:solidFill>
                <a:latin typeface="Times New Roman"/>
                <a:cs typeface="Times New Roman"/>
              </a:rPr>
              <a:t>with </a:t>
            </a:r>
            <a:r>
              <a:rPr lang="en-US" sz="2000" dirty="0" smtClean="0">
                <a:solidFill>
                  <a:srgbClr val="0000FF"/>
                </a:solidFill>
                <a:latin typeface="Times New Roman"/>
                <a:cs typeface="Times New Roman"/>
              </a:rPr>
              <a:t>rapture </a:t>
            </a:r>
            <a:r>
              <a:rPr lang="en-US" sz="2000" dirty="0">
                <a:solidFill>
                  <a:srgbClr val="0000FF"/>
                </a:solidFill>
                <a:latin typeface="Times New Roman"/>
                <a:cs typeface="Times New Roman"/>
              </a:rPr>
              <a:t>(</a:t>
            </a:r>
            <a:r>
              <a:rPr lang="en-US" sz="2000" i="1" dirty="0" err="1">
                <a:solidFill>
                  <a:srgbClr val="0000FF"/>
                </a:solidFill>
                <a:latin typeface="Times New Roman"/>
                <a:cs typeface="Times New Roman"/>
              </a:rPr>
              <a:t>pīti</a:t>
            </a:r>
            <a:r>
              <a:rPr lang="en-US" sz="2000" dirty="0">
                <a:solidFill>
                  <a:srgbClr val="0000FF"/>
                </a:solidFill>
                <a:latin typeface="Times New Roman"/>
                <a:cs typeface="Times New Roman"/>
              </a:rPr>
              <a:t>)</a:t>
            </a:r>
            <a:r>
              <a:rPr lang="en-US" sz="2000" dirty="0" smtClean="0">
                <a:solidFill>
                  <a:srgbClr val="0000FF"/>
                </a:solidFill>
                <a:latin typeface="Times New Roman"/>
                <a:cs typeface="Times New Roman"/>
              </a:rPr>
              <a:t> and pleasure (</a:t>
            </a:r>
            <a:r>
              <a:rPr lang="en-US" sz="2000" i="1" dirty="0" err="1" smtClean="0">
                <a:solidFill>
                  <a:srgbClr val="0000FF"/>
                </a:solidFill>
                <a:latin typeface="Times New Roman"/>
                <a:cs typeface="Times New Roman"/>
              </a:rPr>
              <a:t>sukha</a:t>
            </a:r>
            <a:r>
              <a:rPr lang="en-US" sz="2000" dirty="0" smtClean="0">
                <a:solidFill>
                  <a:srgbClr val="0000FF"/>
                </a:solidFill>
                <a:latin typeface="Times New Roman"/>
                <a:cs typeface="Times New Roman"/>
              </a:rPr>
              <a:t>)</a:t>
            </a:r>
            <a:r>
              <a:rPr lang="en-US" sz="2000" dirty="0" smtClean="0">
                <a:latin typeface="Times New Roman"/>
                <a:cs typeface="Times New Roman"/>
              </a:rPr>
              <a:t>. </a:t>
            </a:r>
            <a:r>
              <a:rPr lang="en-US" sz="2000" dirty="0">
                <a:latin typeface="Times New Roman"/>
                <a:cs typeface="Times New Roman"/>
              </a:rPr>
              <a:t>And with this rapture </a:t>
            </a:r>
            <a:r>
              <a:rPr lang="en-US" sz="2000" dirty="0" smtClean="0">
                <a:latin typeface="Times New Roman"/>
                <a:cs typeface="Times New Roman"/>
              </a:rPr>
              <a:t>and </a:t>
            </a:r>
            <a:r>
              <a:rPr lang="en-US" sz="2000" dirty="0">
                <a:latin typeface="Times New Roman"/>
                <a:cs typeface="Times New Roman"/>
              </a:rPr>
              <a:t>pleasure born </a:t>
            </a:r>
            <a:r>
              <a:rPr lang="en-US" sz="2000" dirty="0" smtClean="0">
                <a:latin typeface="Times New Roman"/>
                <a:cs typeface="Times New Roman"/>
              </a:rPr>
              <a:t>of </a:t>
            </a:r>
            <a:r>
              <a:rPr lang="en-US" sz="2000" dirty="0">
                <a:latin typeface="Times New Roman"/>
                <a:cs typeface="Times New Roman"/>
              </a:rPr>
              <a:t>detachment, he so suffuses, drenches, fills and irradiates </a:t>
            </a:r>
            <a:r>
              <a:rPr lang="en-US" sz="2000" dirty="0" smtClean="0">
                <a:latin typeface="Times New Roman"/>
                <a:cs typeface="Times New Roman"/>
              </a:rPr>
              <a:t>his body </a:t>
            </a:r>
            <a:r>
              <a:rPr lang="en-US" sz="2000" dirty="0">
                <a:latin typeface="Times New Roman"/>
                <a:cs typeface="Times New Roman"/>
              </a:rPr>
              <a:t>that there is no spot in his entire body that is </a:t>
            </a:r>
            <a:r>
              <a:rPr lang="en-US" sz="2000" dirty="0" smtClean="0">
                <a:latin typeface="Times New Roman"/>
                <a:cs typeface="Times New Roman"/>
              </a:rPr>
              <a:t>untouched by </a:t>
            </a:r>
            <a:r>
              <a:rPr lang="en-US" sz="2000" dirty="0">
                <a:latin typeface="Times New Roman"/>
                <a:cs typeface="Times New Roman"/>
              </a:rPr>
              <a:t>this rapture and </a:t>
            </a:r>
            <a:r>
              <a:rPr lang="en-US" sz="2000" dirty="0" smtClean="0">
                <a:latin typeface="Times New Roman"/>
                <a:cs typeface="Times New Roman"/>
              </a:rPr>
              <a:t>pleasure </a:t>
            </a:r>
            <a:r>
              <a:rPr lang="en-US" sz="2000" dirty="0">
                <a:latin typeface="Times New Roman"/>
                <a:cs typeface="Times New Roman"/>
              </a:rPr>
              <a:t>born of detachment.</a:t>
            </a:r>
            <a:r>
              <a:rPr lang="en-CA" sz="2000" dirty="0" smtClean="0">
                <a:latin typeface="Times New Roman"/>
                <a:cs typeface="Times New Roman"/>
              </a:rPr>
              <a:t>”</a:t>
            </a: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0"/>
            <a:ext cx="2915816" cy="634493"/>
          </a:xfrm>
          <a:prstGeom prst="rect">
            <a:avLst/>
          </a:prstGeom>
        </p:spPr>
      </p:pic>
      <p:sp>
        <p:nvSpPr>
          <p:cNvPr id="5" name="TextBox 4"/>
          <p:cNvSpPr txBox="1"/>
          <p:nvPr/>
        </p:nvSpPr>
        <p:spPr>
          <a:xfrm>
            <a:off x="395536" y="188640"/>
            <a:ext cx="5760640" cy="792088"/>
          </a:xfrm>
          <a:prstGeom prst="rect">
            <a:avLst/>
          </a:prstGeom>
          <a:noFill/>
        </p:spPr>
        <p:txBody>
          <a:bodyPr wrap="square" rtlCol="0">
            <a:spAutoFit/>
          </a:bodyPr>
          <a:lstStyle/>
          <a:p>
            <a:r>
              <a:rPr lang="en-AU" sz="2200" dirty="0" smtClean="0">
                <a:latin typeface="Times New Roman"/>
                <a:cs typeface="Times New Roman"/>
              </a:rPr>
              <a:t>1.1 Free from the Five Hindrances fosters concentration</a:t>
            </a:r>
            <a:endParaRPr lang="en-AU" sz="2200" i="1" dirty="0">
              <a:latin typeface="Times New Roman"/>
              <a:cs typeface="Times New Roman"/>
            </a:endParaRPr>
          </a:p>
        </p:txBody>
      </p:sp>
    </p:spTree>
    <p:extLst>
      <p:ext uri="{BB962C8B-B14F-4D97-AF65-F5344CB8AC3E}">
        <p14:creationId xmlns:p14="http://schemas.microsoft.com/office/powerpoint/2010/main" val="18885459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3</a:t>
            </a:fld>
            <a:endParaRPr lang="zh-CN" altLang="en-US" sz="1600" dirty="0"/>
          </a:p>
        </p:txBody>
      </p:sp>
      <p:sp>
        <p:nvSpPr>
          <p:cNvPr id="2" name="TextBox 1"/>
          <p:cNvSpPr txBox="1"/>
          <p:nvPr/>
        </p:nvSpPr>
        <p:spPr>
          <a:xfrm>
            <a:off x="323528" y="116632"/>
            <a:ext cx="5760640" cy="792088"/>
          </a:xfrm>
          <a:prstGeom prst="rect">
            <a:avLst/>
          </a:prstGeom>
          <a:noFill/>
        </p:spPr>
        <p:txBody>
          <a:bodyPr wrap="square" rtlCol="0">
            <a:spAutoFit/>
          </a:bodyPr>
          <a:lstStyle/>
          <a:p>
            <a:r>
              <a:rPr lang="en-AU" sz="2200" dirty="0" smtClean="0">
                <a:latin typeface="Times New Roman"/>
                <a:cs typeface="Times New Roman"/>
              </a:rPr>
              <a:t>1.1 Free from the Five Hindrances fosters concentration</a:t>
            </a:r>
            <a:endParaRPr lang="en-AU" sz="2200" i="1" dirty="0">
              <a:latin typeface="Times New Roman"/>
              <a:cs typeface="Times New Roman"/>
            </a:endParaRPr>
          </a:p>
        </p:txBody>
      </p:sp>
      <p:sp>
        <p:nvSpPr>
          <p:cNvPr id="7" name="TextBox 6"/>
          <p:cNvSpPr txBox="1"/>
          <p:nvPr/>
        </p:nvSpPr>
        <p:spPr>
          <a:xfrm>
            <a:off x="220722" y="1340768"/>
            <a:ext cx="8856984" cy="4154984"/>
          </a:xfrm>
          <a:prstGeom prst="rect">
            <a:avLst/>
          </a:prstGeom>
          <a:noFill/>
        </p:spPr>
        <p:txBody>
          <a:bodyPr wrap="square" rtlCol="0">
            <a:spAutoFit/>
          </a:bodyPr>
          <a:lstStyle/>
          <a:p>
            <a:pPr>
              <a:lnSpc>
                <a:spcPct val="120000"/>
              </a:lnSpc>
            </a:pPr>
            <a:r>
              <a:rPr lang="de-DE" sz="2000" dirty="0">
                <a:latin typeface="Times New Roman"/>
                <a:cs typeface="Times New Roman"/>
              </a:rPr>
              <a:t>So </a:t>
            </a:r>
            <a:r>
              <a:rPr lang="de-DE" sz="2000" dirty="0" err="1">
                <a:latin typeface="Times New Roman"/>
                <a:cs typeface="Times New Roman"/>
              </a:rPr>
              <a:t>iminā</a:t>
            </a:r>
            <a:r>
              <a:rPr lang="de-DE" sz="2000" dirty="0">
                <a:latin typeface="Times New Roman"/>
                <a:cs typeface="Times New Roman"/>
              </a:rPr>
              <a:t> </a:t>
            </a:r>
            <a:r>
              <a:rPr lang="de-DE" sz="2000" dirty="0" err="1">
                <a:latin typeface="Times New Roman"/>
                <a:cs typeface="Times New Roman"/>
              </a:rPr>
              <a:t>ca</a:t>
            </a:r>
            <a:r>
              <a:rPr lang="de-DE" sz="2000" dirty="0">
                <a:latin typeface="Times New Roman"/>
                <a:cs typeface="Times New Roman"/>
              </a:rPr>
              <a:t> </a:t>
            </a:r>
            <a:r>
              <a:rPr lang="de-DE" sz="2000" dirty="0" err="1">
                <a:latin typeface="Times New Roman"/>
                <a:cs typeface="Times New Roman"/>
              </a:rPr>
              <a:t>ariyena</a:t>
            </a:r>
            <a:r>
              <a:rPr lang="de-DE" sz="2000" dirty="0">
                <a:latin typeface="Times New Roman"/>
                <a:cs typeface="Times New Roman"/>
              </a:rPr>
              <a:t> </a:t>
            </a:r>
            <a:r>
              <a:rPr lang="de-DE" sz="2000" dirty="0" err="1">
                <a:latin typeface="Times New Roman"/>
                <a:cs typeface="Times New Roman"/>
              </a:rPr>
              <a:t>sīlakkhandhena</a:t>
            </a:r>
            <a:r>
              <a:rPr lang="de-DE" sz="2000" dirty="0">
                <a:latin typeface="Times New Roman"/>
                <a:cs typeface="Times New Roman"/>
              </a:rPr>
              <a:t> </a:t>
            </a:r>
            <a:r>
              <a:rPr lang="de-DE" sz="2000" dirty="0" err="1">
                <a:latin typeface="Times New Roman"/>
                <a:cs typeface="Times New Roman"/>
              </a:rPr>
              <a:t>samannāgato</a:t>
            </a:r>
            <a:r>
              <a:rPr lang="de-DE" sz="2000" dirty="0">
                <a:latin typeface="Times New Roman"/>
                <a:cs typeface="Times New Roman"/>
              </a:rPr>
              <a:t>, </a:t>
            </a:r>
            <a:r>
              <a:rPr lang="de-DE" sz="2000" dirty="0" err="1">
                <a:latin typeface="Times New Roman"/>
                <a:cs typeface="Times New Roman"/>
              </a:rPr>
              <a:t>iminā</a:t>
            </a:r>
            <a:r>
              <a:rPr lang="de-DE" sz="2000" dirty="0">
                <a:latin typeface="Times New Roman"/>
                <a:cs typeface="Times New Roman"/>
              </a:rPr>
              <a:t> </a:t>
            </a:r>
            <a:r>
              <a:rPr lang="de-DE" sz="2000" dirty="0" err="1">
                <a:latin typeface="Times New Roman"/>
                <a:cs typeface="Times New Roman"/>
              </a:rPr>
              <a:t>ca</a:t>
            </a:r>
            <a:r>
              <a:rPr lang="de-DE" sz="2000" dirty="0">
                <a:latin typeface="Times New Roman"/>
                <a:cs typeface="Times New Roman"/>
              </a:rPr>
              <a:t> </a:t>
            </a:r>
            <a:r>
              <a:rPr lang="de-DE" sz="2000" dirty="0" err="1">
                <a:latin typeface="Times New Roman"/>
                <a:cs typeface="Times New Roman"/>
              </a:rPr>
              <a:t>ariyena</a:t>
            </a:r>
            <a:r>
              <a:rPr lang="de-DE" sz="2000" dirty="0">
                <a:latin typeface="Times New Roman"/>
                <a:cs typeface="Times New Roman"/>
              </a:rPr>
              <a:t> </a:t>
            </a:r>
            <a:r>
              <a:rPr lang="de-DE" sz="2000" dirty="0" err="1">
                <a:latin typeface="Times New Roman"/>
                <a:cs typeface="Times New Roman"/>
              </a:rPr>
              <a:t>indriyasaṃvarena</a:t>
            </a:r>
            <a:r>
              <a:rPr lang="de-DE" sz="2000" dirty="0">
                <a:latin typeface="Times New Roman"/>
                <a:cs typeface="Times New Roman"/>
              </a:rPr>
              <a:t> </a:t>
            </a:r>
            <a:r>
              <a:rPr lang="de-DE" sz="2000" dirty="0" err="1">
                <a:latin typeface="Times New Roman"/>
                <a:cs typeface="Times New Roman"/>
              </a:rPr>
              <a:t>samannāgato</a:t>
            </a:r>
            <a:r>
              <a:rPr lang="de-DE" sz="2000" dirty="0">
                <a:latin typeface="Times New Roman"/>
                <a:cs typeface="Times New Roman"/>
              </a:rPr>
              <a:t>, </a:t>
            </a:r>
            <a:r>
              <a:rPr lang="de-DE" sz="2000" dirty="0" err="1">
                <a:latin typeface="Times New Roman"/>
                <a:cs typeface="Times New Roman"/>
              </a:rPr>
              <a:t>iminā</a:t>
            </a:r>
            <a:r>
              <a:rPr lang="de-DE" sz="2000" dirty="0">
                <a:latin typeface="Times New Roman"/>
                <a:cs typeface="Times New Roman"/>
              </a:rPr>
              <a:t> </a:t>
            </a:r>
            <a:r>
              <a:rPr lang="de-DE" sz="2000" dirty="0" err="1">
                <a:latin typeface="Times New Roman"/>
                <a:cs typeface="Times New Roman"/>
              </a:rPr>
              <a:t>ca</a:t>
            </a:r>
            <a:r>
              <a:rPr lang="de-DE" sz="2000" dirty="0">
                <a:latin typeface="Times New Roman"/>
                <a:cs typeface="Times New Roman"/>
              </a:rPr>
              <a:t> </a:t>
            </a:r>
            <a:r>
              <a:rPr lang="de-DE" sz="2000" dirty="0" err="1">
                <a:latin typeface="Times New Roman"/>
                <a:cs typeface="Times New Roman"/>
              </a:rPr>
              <a:t>ariyena</a:t>
            </a:r>
            <a:r>
              <a:rPr lang="de-DE" sz="2000" dirty="0">
                <a:latin typeface="Times New Roman"/>
                <a:cs typeface="Times New Roman"/>
              </a:rPr>
              <a:t> </a:t>
            </a:r>
            <a:r>
              <a:rPr lang="de-DE" sz="2000" dirty="0" err="1">
                <a:latin typeface="Times New Roman"/>
                <a:cs typeface="Times New Roman"/>
              </a:rPr>
              <a:t>satisampajaññena</a:t>
            </a:r>
            <a:r>
              <a:rPr lang="de-DE" sz="2000" dirty="0">
                <a:latin typeface="Times New Roman"/>
                <a:cs typeface="Times New Roman"/>
              </a:rPr>
              <a:t> </a:t>
            </a:r>
            <a:r>
              <a:rPr lang="de-DE" sz="2000" dirty="0" err="1">
                <a:latin typeface="Times New Roman"/>
                <a:cs typeface="Times New Roman"/>
              </a:rPr>
              <a:t>samannāgato</a:t>
            </a:r>
            <a:r>
              <a:rPr lang="de-DE" sz="2000" dirty="0">
                <a:latin typeface="Times New Roman"/>
                <a:cs typeface="Times New Roman"/>
              </a:rPr>
              <a:t>, </a:t>
            </a:r>
            <a:r>
              <a:rPr lang="de-DE" sz="2000" dirty="0" err="1">
                <a:latin typeface="Times New Roman"/>
                <a:cs typeface="Times New Roman"/>
              </a:rPr>
              <a:t>imāya</a:t>
            </a:r>
            <a:r>
              <a:rPr lang="de-DE" sz="2000" dirty="0">
                <a:latin typeface="Times New Roman"/>
                <a:cs typeface="Times New Roman"/>
              </a:rPr>
              <a:t> </a:t>
            </a:r>
            <a:r>
              <a:rPr lang="de-DE" sz="2000" dirty="0" err="1">
                <a:latin typeface="Times New Roman"/>
                <a:cs typeface="Times New Roman"/>
              </a:rPr>
              <a:t>ca</a:t>
            </a:r>
            <a:r>
              <a:rPr lang="de-DE" sz="2000" dirty="0">
                <a:latin typeface="Times New Roman"/>
                <a:cs typeface="Times New Roman"/>
              </a:rPr>
              <a:t> </a:t>
            </a:r>
            <a:r>
              <a:rPr lang="de-DE" sz="2000" dirty="0" err="1">
                <a:latin typeface="Times New Roman"/>
                <a:cs typeface="Times New Roman"/>
              </a:rPr>
              <a:t>ariyāya</a:t>
            </a:r>
            <a:r>
              <a:rPr lang="de-DE" sz="2000" dirty="0">
                <a:latin typeface="Times New Roman"/>
                <a:cs typeface="Times New Roman"/>
              </a:rPr>
              <a:t> </a:t>
            </a:r>
            <a:r>
              <a:rPr lang="de-DE" sz="2000" dirty="0" err="1">
                <a:latin typeface="Times New Roman"/>
                <a:cs typeface="Times New Roman"/>
              </a:rPr>
              <a:t>santuṭṭhiyā</a:t>
            </a:r>
            <a:r>
              <a:rPr lang="de-DE" sz="2000" dirty="0">
                <a:latin typeface="Times New Roman"/>
                <a:cs typeface="Times New Roman"/>
              </a:rPr>
              <a:t> </a:t>
            </a:r>
            <a:r>
              <a:rPr lang="de-DE" sz="2000" dirty="0" err="1">
                <a:latin typeface="Times New Roman"/>
                <a:cs typeface="Times New Roman"/>
              </a:rPr>
              <a:t>samannāgato</a:t>
            </a:r>
            <a:r>
              <a:rPr lang="de-DE" sz="2000" dirty="0">
                <a:latin typeface="Times New Roman"/>
                <a:cs typeface="Times New Roman"/>
              </a:rPr>
              <a:t> … </a:t>
            </a:r>
            <a:r>
              <a:rPr lang="it-IT" sz="2000" dirty="0" err="1">
                <a:latin typeface="Times New Roman"/>
                <a:cs typeface="Times New Roman"/>
              </a:rPr>
              <a:t>Tass'ime</a:t>
            </a:r>
            <a:r>
              <a:rPr lang="it-IT" sz="2000" dirty="0">
                <a:latin typeface="Times New Roman"/>
                <a:cs typeface="Times New Roman"/>
              </a:rPr>
              <a:t> </a:t>
            </a:r>
            <a:r>
              <a:rPr lang="it-IT" sz="2000" dirty="0" err="1">
                <a:latin typeface="Times New Roman"/>
                <a:cs typeface="Times New Roman"/>
              </a:rPr>
              <a:t>pañca</a:t>
            </a:r>
            <a:r>
              <a:rPr lang="it-IT" sz="2000" dirty="0">
                <a:latin typeface="Times New Roman"/>
                <a:cs typeface="Times New Roman"/>
              </a:rPr>
              <a:t> </a:t>
            </a:r>
            <a:r>
              <a:rPr lang="it-IT" sz="2000" dirty="0" err="1">
                <a:latin typeface="Times New Roman"/>
                <a:cs typeface="Times New Roman"/>
              </a:rPr>
              <a:t>nīvaraṇe</a:t>
            </a:r>
            <a:r>
              <a:rPr lang="it-IT" sz="2000" dirty="0">
                <a:latin typeface="Times New Roman"/>
                <a:cs typeface="Times New Roman"/>
              </a:rPr>
              <a:t> </a:t>
            </a:r>
            <a:r>
              <a:rPr lang="it-IT" sz="2000" dirty="0" err="1">
                <a:latin typeface="Times New Roman"/>
                <a:cs typeface="Times New Roman"/>
              </a:rPr>
              <a:t>pahīṇe</a:t>
            </a:r>
            <a:r>
              <a:rPr lang="it-IT" sz="2000" dirty="0">
                <a:latin typeface="Times New Roman"/>
                <a:cs typeface="Times New Roman"/>
              </a:rPr>
              <a:t> </a:t>
            </a:r>
            <a:r>
              <a:rPr lang="it-IT" sz="2000" dirty="0" err="1">
                <a:latin typeface="Times New Roman"/>
                <a:cs typeface="Times New Roman"/>
              </a:rPr>
              <a:t>attani</a:t>
            </a:r>
            <a:r>
              <a:rPr lang="it-IT" sz="2000" dirty="0">
                <a:latin typeface="Times New Roman"/>
                <a:cs typeface="Times New Roman"/>
              </a:rPr>
              <a:t> </a:t>
            </a:r>
            <a:r>
              <a:rPr lang="it-IT" sz="2000" dirty="0" err="1">
                <a:latin typeface="Times New Roman"/>
                <a:cs typeface="Times New Roman"/>
              </a:rPr>
              <a:t>samanupassato</a:t>
            </a:r>
            <a:r>
              <a:rPr lang="it-IT" sz="2000" dirty="0">
                <a:latin typeface="Times New Roman"/>
                <a:cs typeface="Times New Roman"/>
              </a:rPr>
              <a:t> </a:t>
            </a:r>
            <a:r>
              <a:rPr lang="it-IT" sz="2000" dirty="0" err="1" smtClean="0">
                <a:latin typeface="Times New Roman"/>
                <a:cs typeface="Times New Roman"/>
              </a:rPr>
              <a:t>pāmojja</a:t>
            </a:r>
            <a:r>
              <a:rPr lang="en-US" sz="2000" dirty="0" err="1">
                <a:latin typeface="Times New Roman"/>
                <a:cs typeface="Times New Roman"/>
              </a:rPr>
              <a:t>ṃ</a:t>
            </a:r>
            <a:r>
              <a:rPr lang="it-IT" sz="2000" dirty="0" smtClean="0">
                <a:latin typeface="Times New Roman"/>
                <a:cs typeface="Times New Roman"/>
              </a:rPr>
              <a:t> </a:t>
            </a:r>
            <a:r>
              <a:rPr lang="it-IT" sz="2000" dirty="0" err="1">
                <a:latin typeface="Times New Roman"/>
                <a:cs typeface="Times New Roman"/>
              </a:rPr>
              <a:t>jāyati</a:t>
            </a:r>
            <a:r>
              <a:rPr lang="it-IT" sz="2000" dirty="0" smtClean="0">
                <a:latin typeface="Times New Roman"/>
                <a:cs typeface="Times New Roman"/>
              </a:rPr>
              <a:t>,</a:t>
            </a:r>
            <a:r>
              <a:rPr lang="it-IT" sz="2000" dirty="0">
                <a:latin typeface="Times New Roman"/>
                <a:cs typeface="Times New Roman"/>
              </a:rPr>
              <a:t> </a:t>
            </a:r>
            <a:r>
              <a:rPr lang="it-IT" sz="2000" dirty="0" err="1" smtClean="0">
                <a:latin typeface="Times New Roman"/>
                <a:cs typeface="Times New Roman"/>
              </a:rPr>
              <a:t>pamuditassa</a:t>
            </a:r>
            <a:r>
              <a:rPr lang="it-IT" sz="2000" dirty="0" smtClean="0">
                <a:latin typeface="Times New Roman"/>
                <a:cs typeface="Times New Roman"/>
              </a:rPr>
              <a:t> </a:t>
            </a:r>
            <a:r>
              <a:rPr lang="it-IT" sz="2000" dirty="0" err="1">
                <a:latin typeface="Times New Roman"/>
                <a:cs typeface="Times New Roman"/>
              </a:rPr>
              <a:t>pīti</a:t>
            </a:r>
            <a:r>
              <a:rPr lang="it-IT" sz="2000" dirty="0">
                <a:latin typeface="Times New Roman"/>
                <a:cs typeface="Times New Roman"/>
              </a:rPr>
              <a:t> </a:t>
            </a:r>
            <a:r>
              <a:rPr lang="it-IT" sz="2000" dirty="0" err="1">
                <a:latin typeface="Times New Roman"/>
                <a:cs typeface="Times New Roman"/>
              </a:rPr>
              <a:t>jāyati</a:t>
            </a:r>
            <a:r>
              <a:rPr lang="it-IT" sz="2000" dirty="0" smtClean="0">
                <a:latin typeface="Times New Roman"/>
                <a:cs typeface="Times New Roman"/>
              </a:rPr>
              <a:t>,</a:t>
            </a:r>
            <a:r>
              <a:rPr lang="it-IT" sz="2000" dirty="0">
                <a:latin typeface="Times New Roman"/>
                <a:cs typeface="Times New Roman"/>
              </a:rPr>
              <a:t> </a:t>
            </a:r>
            <a:r>
              <a:rPr lang="it-IT" sz="2000" dirty="0" err="1" smtClean="0">
                <a:latin typeface="Times New Roman"/>
                <a:cs typeface="Times New Roman"/>
              </a:rPr>
              <a:t>pītimanassa</a:t>
            </a:r>
            <a:r>
              <a:rPr lang="it-IT" sz="2000" dirty="0" smtClean="0">
                <a:latin typeface="Times New Roman"/>
                <a:cs typeface="Times New Roman"/>
              </a:rPr>
              <a:t> </a:t>
            </a:r>
            <a:r>
              <a:rPr lang="it-IT" sz="2000" dirty="0" err="1">
                <a:latin typeface="Times New Roman"/>
                <a:cs typeface="Times New Roman"/>
              </a:rPr>
              <a:t>kāyo</a:t>
            </a:r>
            <a:r>
              <a:rPr lang="it-IT" sz="2000" dirty="0">
                <a:latin typeface="Times New Roman"/>
                <a:cs typeface="Times New Roman"/>
              </a:rPr>
              <a:t> </a:t>
            </a:r>
            <a:r>
              <a:rPr lang="it-IT" sz="2000" dirty="0" err="1">
                <a:latin typeface="Times New Roman"/>
                <a:cs typeface="Times New Roman"/>
              </a:rPr>
              <a:t>passambhati</a:t>
            </a:r>
            <a:r>
              <a:rPr lang="it-IT" sz="2000" dirty="0" smtClean="0">
                <a:latin typeface="Times New Roman"/>
                <a:cs typeface="Times New Roman"/>
              </a:rPr>
              <a:t>,</a:t>
            </a:r>
            <a:r>
              <a:rPr lang="it-IT" sz="2000" dirty="0">
                <a:latin typeface="Times New Roman"/>
                <a:cs typeface="Times New Roman"/>
              </a:rPr>
              <a:t> </a:t>
            </a:r>
            <a:r>
              <a:rPr lang="it-IT" sz="2000" dirty="0" err="1" smtClean="0">
                <a:latin typeface="Times New Roman"/>
                <a:cs typeface="Times New Roman"/>
              </a:rPr>
              <a:t>passaddhakāyo</a:t>
            </a:r>
            <a:r>
              <a:rPr lang="it-IT" sz="2000" dirty="0" smtClean="0">
                <a:latin typeface="Times New Roman"/>
                <a:cs typeface="Times New Roman"/>
              </a:rPr>
              <a:t> </a:t>
            </a:r>
            <a:r>
              <a:rPr lang="it-IT" sz="2000" dirty="0" err="1" smtClean="0">
                <a:latin typeface="Times New Roman"/>
                <a:cs typeface="Times New Roman"/>
              </a:rPr>
              <a:t>sukha</a:t>
            </a:r>
            <a:r>
              <a:rPr lang="en-US" sz="2000" dirty="0" err="1">
                <a:latin typeface="Times New Roman"/>
                <a:cs typeface="Times New Roman"/>
              </a:rPr>
              <a:t>ṃ</a:t>
            </a:r>
            <a:r>
              <a:rPr lang="it-IT" sz="2000" dirty="0" smtClean="0">
                <a:latin typeface="Times New Roman"/>
                <a:cs typeface="Times New Roman"/>
              </a:rPr>
              <a:t> </a:t>
            </a:r>
            <a:r>
              <a:rPr lang="it-IT" sz="2000" dirty="0" err="1">
                <a:latin typeface="Times New Roman"/>
                <a:cs typeface="Times New Roman"/>
              </a:rPr>
              <a:t>vedeti</a:t>
            </a:r>
            <a:r>
              <a:rPr lang="it-IT" sz="2000" dirty="0" smtClean="0">
                <a:latin typeface="Times New Roman"/>
                <a:cs typeface="Times New Roman"/>
              </a:rPr>
              <a:t>,</a:t>
            </a:r>
            <a:r>
              <a:rPr lang="it-IT" sz="2000" dirty="0">
                <a:latin typeface="Times New Roman"/>
                <a:cs typeface="Times New Roman"/>
              </a:rPr>
              <a:t> </a:t>
            </a:r>
            <a:r>
              <a:rPr lang="it-IT" sz="2000" dirty="0" err="1" smtClean="0">
                <a:latin typeface="Times New Roman"/>
                <a:cs typeface="Times New Roman"/>
              </a:rPr>
              <a:t>sukhino</a:t>
            </a:r>
            <a:r>
              <a:rPr lang="it-IT" sz="2000" dirty="0" smtClean="0">
                <a:latin typeface="Times New Roman"/>
                <a:cs typeface="Times New Roman"/>
              </a:rPr>
              <a:t> citta</a:t>
            </a:r>
            <a:r>
              <a:rPr lang="en-US" sz="2000" dirty="0" err="1">
                <a:latin typeface="Times New Roman"/>
                <a:cs typeface="Times New Roman"/>
              </a:rPr>
              <a:t>ṃ</a:t>
            </a:r>
            <a:r>
              <a:rPr lang="it-IT" sz="2000" dirty="0" smtClean="0">
                <a:latin typeface="Times New Roman"/>
                <a:cs typeface="Times New Roman"/>
              </a:rPr>
              <a:t> </a:t>
            </a:r>
            <a:r>
              <a:rPr lang="it-IT" sz="2000" dirty="0" err="1">
                <a:latin typeface="Times New Roman"/>
                <a:cs typeface="Times New Roman"/>
              </a:rPr>
              <a:t>samādhiyati</a:t>
            </a:r>
            <a:r>
              <a:rPr lang="it-IT" sz="2000" dirty="0" smtClean="0">
                <a:latin typeface="Times New Roman"/>
                <a:cs typeface="Times New Roman"/>
              </a:rPr>
              <a:t>. So </a:t>
            </a:r>
            <a:r>
              <a:rPr lang="it-IT" sz="2000" dirty="0" err="1">
                <a:latin typeface="Times New Roman"/>
                <a:cs typeface="Times New Roman"/>
              </a:rPr>
              <a:t>vivicc'eva</a:t>
            </a:r>
            <a:r>
              <a:rPr lang="it-IT" sz="2000" dirty="0">
                <a:latin typeface="Times New Roman"/>
                <a:cs typeface="Times New Roman"/>
              </a:rPr>
              <a:t> </a:t>
            </a:r>
            <a:r>
              <a:rPr lang="it-IT" sz="2000" dirty="0" err="1" smtClean="0">
                <a:latin typeface="Times New Roman"/>
                <a:cs typeface="Times New Roman"/>
              </a:rPr>
              <a:t>kāmehi</a:t>
            </a:r>
            <a:r>
              <a:rPr lang="it-IT" sz="2000" dirty="0" smtClean="0">
                <a:latin typeface="Times New Roman"/>
                <a:cs typeface="Times New Roman"/>
              </a:rPr>
              <a:t>, </a:t>
            </a:r>
            <a:r>
              <a:rPr lang="it-IT" sz="2000" dirty="0" err="1" smtClean="0">
                <a:latin typeface="Times New Roman"/>
                <a:cs typeface="Times New Roman"/>
              </a:rPr>
              <a:t>vivicca</a:t>
            </a:r>
            <a:r>
              <a:rPr lang="it-IT" sz="2000" dirty="0" smtClean="0">
                <a:latin typeface="Times New Roman"/>
                <a:cs typeface="Times New Roman"/>
              </a:rPr>
              <a:t> </a:t>
            </a:r>
            <a:r>
              <a:rPr lang="it-IT" sz="2000" dirty="0" err="1">
                <a:latin typeface="Times New Roman"/>
                <a:cs typeface="Times New Roman"/>
              </a:rPr>
              <a:t>akusalehi</a:t>
            </a:r>
            <a:r>
              <a:rPr lang="it-IT" sz="2000" dirty="0">
                <a:latin typeface="Times New Roman"/>
                <a:cs typeface="Times New Roman"/>
              </a:rPr>
              <a:t> </a:t>
            </a:r>
            <a:r>
              <a:rPr lang="it-IT" sz="2000" dirty="0" err="1" smtClean="0">
                <a:latin typeface="Times New Roman"/>
                <a:cs typeface="Times New Roman"/>
              </a:rPr>
              <a:t>dhammehi</a:t>
            </a:r>
            <a:r>
              <a:rPr lang="it-IT" sz="2000" dirty="0">
                <a:latin typeface="Times New Roman"/>
                <a:cs typeface="Times New Roman"/>
              </a:rPr>
              <a:t> </a:t>
            </a:r>
            <a:r>
              <a:rPr lang="it-IT" sz="2000" dirty="0" err="1" smtClean="0">
                <a:latin typeface="Times New Roman"/>
                <a:cs typeface="Times New Roman"/>
              </a:rPr>
              <a:t>savitakka</a:t>
            </a:r>
            <a:r>
              <a:rPr lang="en-US" sz="2000" dirty="0" err="1" smtClean="0">
                <a:latin typeface="Times New Roman"/>
                <a:cs typeface="Times New Roman"/>
              </a:rPr>
              <a:t>ṃ</a:t>
            </a:r>
            <a:r>
              <a:rPr lang="it-IT" sz="2000" dirty="0" smtClean="0">
                <a:latin typeface="Times New Roman"/>
                <a:cs typeface="Times New Roman"/>
              </a:rPr>
              <a:t> </a:t>
            </a:r>
            <a:r>
              <a:rPr lang="it-IT" sz="2000" dirty="0" err="1" smtClean="0">
                <a:latin typeface="Times New Roman"/>
                <a:cs typeface="Times New Roman"/>
              </a:rPr>
              <a:t>savicāra</a:t>
            </a:r>
            <a:r>
              <a:rPr lang="en-US" sz="2000" dirty="0" err="1" smtClean="0">
                <a:latin typeface="Times New Roman"/>
                <a:cs typeface="Times New Roman"/>
              </a:rPr>
              <a:t>ṃ</a:t>
            </a:r>
            <a:r>
              <a:rPr lang="it-IT" sz="2000" dirty="0">
                <a:latin typeface="Times New Roman"/>
                <a:cs typeface="Times New Roman"/>
              </a:rPr>
              <a:t> </a:t>
            </a:r>
            <a:r>
              <a:rPr lang="it-IT" sz="2000" dirty="0" err="1" smtClean="0">
                <a:latin typeface="Times New Roman"/>
                <a:cs typeface="Times New Roman"/>
              </a:rPr>
              <a:t>vivekaja</a:t>
            </a:r>
            <a:r>
              <a:rPr lang="en-US" sz="2000" dirty="0" err="1" smtClean="0">
                <a:latin typeface="Times New Roman"/>
                <a:cs typeface="Times New Roman"/>
              </a:rPr>
              <a:t>ṃ</a:t>
            </a:r>
            <a:r>
              <a:rPr lang="it-IT" sz="2000" dirty="0" smtClean="0">
                <a:latin typeface="Times New Roman"/>
                <a:cs typeface="Times New Roman"/>
              </a:rPr>
              <a:t> </a:t>
            </a:r>
            <a:r>
              <a:rPr lang="it-IT" sz="2000" dirty="0" err="1" smtClean="0">
                <a:latin typeface="Times New Roman"/>
                <a:cs typeface="Times New Roman"/>
              </a:rPr>
              <a:t>pītisukha</a:t>
            </a:r>
            <a:r>
              <a:rPr lang="en-US" sz="2000" dirty="0" err="1" smtClean="0">
                <a:latin typeface="Times New Roman"/>
                <a:cs typeface="Times New Roman"/>
              </a:rPr>
              <a:t>ṃ</a:t>
            </a:r>
            <a:r>
              <a:rPr lang="it-IT" sz="2000" dirty="0">
                <a:latin typeface="Times New Roman"/>
                <a:cs typeface="Times New Roman"/>
              </a:rPr>
              <a:t> </a:t>
            </a:r>
            <a:r>
              <a:rPr lang="it-IT" sz="2000" dirty="0" err="1" smtClean="0">
                <a:latin typeface="Times New Roman"/>
                <a:cs typeface="Times New Roman"/>
              </a:rPr>
              <a:t>paṭhamajjhāna</a:t>
            </a:r>
            <a:r>
              <a:rPr lang="en-US" sz="2000" dirty="0" err="1" smtClean="0">
                <a:latin typeface="Times New Roman"/>
                <a:cs typeface="Times New Roman"/>
              </a:rPr>
              <a:t>ṃ</a:t>
            </a:r>
            <a:r>
              <a:rPr lang="it-IT" sz="2000" dirty="0" smtClean="0">
                <a:latin typeface="Times New Roman"/>
                <a:cs typeface="Times New Roman"/>
              </a:rPr>
              <a:t> </a:t>
            </a:r>
            <a:r>
              <a:rPr lang="it-IT" sz="2000" dirty="0" err="1">
                <a:latin typeface="Times New Roman"/>
                <a:cs typeface="Times New Roman"/>
              </a:rPr>
              <a:t>upasampajja</a:t>
            </a:r>
            <a:r>
              <a:rPr lang="it-IT" sz="2000" dirty="0">
                <a:latin typeface="Times New Roman"/>
                <a:cs typeface="Times New Roman"/>
              </a:rPr>
              <a:t> </a:t>
            </a:r>
            <a:r>
              <a:rPr lang="it-IT" sz="2000" dirty="0" err="1" smtClean="0">
                <a:latin typeface="Times New Roman"/>
                <a:cs typeface="Times New Roman"/>
              </a:rPr>
              <a:t>viharati</a:t>
            </a:r>
            <a:r>
              <a:rPr lang="it-IT" sz="2000" dirty="0" smtClean="0">
                <a:latin typeface="Times New Roman"/>
                <a:cs typeface="Times New Roman"/>
              </a:rPr>
              <a:t>.</a:t>
            </a:r>
            <a:r>
              <a:rPr lang="it-IT" sz="2000" dirty="0">
                <a:latin typeface="Times New Roman"/>
                <a:cs typeface="Times New Roman"/>
              </a:rPr>
              <a:t> </a:t>
            </a:r>
            <a:r>
              <a:rPr lang="it-IT" sz="2000" dirty="0" smtClean="0">
                <a:latin typeface="Times New Roman"/>
                <a:cs typeface="Times New Roman"/>
              </a:rPr>
              <a:t>So </a:t>
            </a:r>
            <a:r>
              <a:rPr lang="it-IT" sz="2000" dirty="0">
                <a:latin typeface="Times New Roman"/>
                <a:cs typeface="Times New Roman"/>
              </a:rPr>
              <a:t>imam </a:t>
            </a:r>
            <a:r>
              <a:rPr lang="it-IT" sz="2000" dirty="0" err="1">
                <a:latin typeface="Times New Roman"/>
                <a:cs typeface="Times New Roman"/>
              </a:rPr>
              <a:t>eva</a:t>
            </a:r>
            <a:r>
              <a:rPr lang="it-IT" sz="2000" dirty="0">
                <a:latin typeface="Times New Roman"/>
                <a:cs typeface="Times New Roman"/>
              </a:rPr>
              <a:t> </a:t>
            </a:r>
            <a:r>
              <a:rPr lang="it-IT" sz="2000" dirty="0" err="1" smtClean="0">
                <a:latin typeface="Times New Roman"/>
                <a:cs typeface="Times New Roman"/>
              </a:rPr>
              <a:t>kāya</a:t>
            </a:r>
            <a:r>
              <a:rPr lang="en-US" sz="2000" dirty="0" err="1">
                <a:latin typeface="Times New Roman"/>
                <a:cs typeface="Times New Roman"/>
              </a:rPr>
              <a:t>ṃ</a:t>
            </a:r>
            <a:r>
              <a:rPr lang="it-IT" sz="2000" dirty="0" smtClean="0">
                <a:latin typeface="Times New Roman"/>
                <a:cs typeface="Times New Roman"/>
              </a:rPr>
              <a:t> </a:t>
            </a:r>
            <a:r>
              <a:rPr lang="it-IT" sz="2000" dirty="0" err="1" smtClean="0">
                <a:latin typeface="Times New Roman"/>
                <a:cs typeface="Times New Roman"/>
              </a:rPr>
              <a:t>vivekajena</a:t>
            </a:r>
            <a:r>
              <a:rPr lang="it-IT" sz="2000" dirty="0" smtClean="0">
                <a:latin typeface="Times New Roman"/>
                <a:cs typeface="Times New Roman"/>
              </a:rPr>
              <a:t> </a:t>
            </a:r>
            <a:r>
              <a:rPr lang="it-IT" sz="2000" dirty="0" err="1" smtClean="0">
                <a:latin typeface="Times New Roman"/>
                <a:cs typeface="Times New Roman"/>
              </a:rPr>
              <a:t>pītisukhena</a:t>
            </a:r>
            <a:r>
              <a:rPr lang="it-IT" sz="2000" dirty="0">
                <a:latin typeface="Times New Roman"/>
                <a:cs typeface="Times New Roman"/>
              </a:rPr>
              <a:t> </a:t>
            </a:r>
            <a:r>
              <a:rPr lang="it-IT" sz="2000" dirty="0" err="1" smtClean="0">
                <a:latin typeface="Times New Roman"/>
                <a:cs typeface="Times New Roman"/>
              </a:rPr>
              <a:t>abhisandeti</a:t>
            </a:r>
            <a:r>
              <a:rPr lang="it-IT" sz="2000" dirty="0">
                <a:latin typeface="Times New Roman"/>
                <a:cs typeface="Times New Roman"/>
              </a:rPr>
              <a:t> </a:t>
            </a:r>
            <a:r>
              <a:rPr lang="it-IT" sz="2000" dirty="0" err="1" smtClean="0">
                <a:latin typeface="Times New Roman"/>
                <a:cs typeface="Times New Roman"/>
              </a:rPr>
              <a:t>parisandeti</a:t>
            </a:r>
            <a:r>
              <a:rPr lang="it-IT" sz="2000" dirty="0">
                <a:latin typeface="Times New Roman"/>
                <a:cs typeface="Times New Roman"/>
              </a:rPr>
              <a:t> </a:t>
            </a:r>
            <a:r>
              <a:rPr lang="it-IT" sz="2000" dirty="0" err="1" smtClean="0">
                <a:latin typeface="Times New Roman"/>
                <a:cs typeface="Times New Roman"/>
              </a:rPr>
              <a:t>paripūreti</a:t>
            </a:r>
            <a:r>
              <a:rPr lang="it-IT" sz="2000" dirty="0">
                <a:latin typeface="Times New Roman"/>
                <a:cs typeface="Times New Roman"/>
              </a:rPr>
              <a:t> </a:t>
            </a:r>
            <a:r>
              <a:rPr lang="it-IT" sz="2000" dirty="0" err="1" smtClean="0">
                <a:latin typeface="Times New Roman"/>
                <a:cs typeface="Times New Roman"/>
              </a:rPr>
              <a:t>parippharati</a:t>
            </a:r>
            <a:r>
              <a:rPr lang="it-IT" sz="2000" dirty="0" smtClean="0">
                <a:latin typeface="Times New Roman"/>
                <a:cs typeface="Times New Roman"/>
              </a:rPr>
              <a:t>, </a:t>
            </a:r>
            <a:r>
              <a:rPr lang="it-IT" sz="2000" dirty="0" err="1" smtClean="0">
                <a:latin typeface="Times New Roman"/>
                <a:cs typeface="Times New Roman"/>
              </a:rPr>
              <a:t>nāssa</a:t>
            </a:r>
            <a:r>
              <a:rPr lang="it-IT" sz="2000" dirty="0" smtClean="0">
                <a:latin typeface="Times New Roman"/>
                <a:cs typeface="Times New Roman"/>
              </a:rPr>
              <a:t> </a:t>
            </a:r>
            <a:r>
              <a:rPr lang="it-IT" sz="2000" dirty="0" err="1">
                <a:latin typeface="Times New Roman"/>
                <a:cs typeface="Times New Roman"/>
              </a:rPr>
              <a:t>kiñci</a:t>
            </a:r>
            <a:r>
              <a:rPr lang="it-IT" sz="2000" dirty="0">
                <a:latin typeface="Times New Roman"/>
                <a:cs typeface="Times New Roman"/>
              </a:rPr>
              <a:t> </a:t>
            </a:r>
            <a:r>
              <a:rPr lang="it-IT" sz="2000" dirty="0" err="1" smtClean="0">
                <a:latin typeface="Times New Roman"/>
                <a:cs typeface="Times New Roman"/>
              </a:rPr>
              <a:t>sabbāvato</a:t>
            </a:r>
            <a:r>
              <a:rPr lang="it-IT" sz="2000" dirty="0" smtClean="0">
                <a:latin typeface="Times New Roman"/>
                <a:cs typeface="Times New Roman"/>
              </a:rPr>
              <a:t> </a:t>
            </a:r>
            <a:r>
              <a:rPr lang="it-IT" sz="2000" dirty="0" err="1">
                <a:latin typeface="Times New Roman"/>
                <a:cs typeface="Times New Roman"/>
              </a:rPr>
              <a:t>kāyassa</a:t>
            </a:r>
            <a:r>
              <a:rPr lang="it-IT" sz="2000" dirty="0">
                <a:latin typeface="Times New Roman"/>
                <a:cs typeface="Times New Roman"/>
              </a:rPr>
              <a:t> </a:t>
            </a:r>
            <a:r>
              <a:rPr lang="it-IT" sz="2000" dirty="0" err="1" smtClean="0">
                <a:latin typeface="Times New Roman"/>
                <a:cs typeface="Times New Roman"/>
              </a:rPr>
              <a:t>vivekajena</a:t>
            </a:r>
            <a:r>
              <a:rPr lang="it-IT" sz="2000" dirty="0" smtClean="0">
                <a:latin typeface="Times New Roman"/>
                <a:cs typeface="Times New Roman"/>
              </a:rPr>
              <a:t> </a:t>
            </a:r>
            <a:r>
              <a:rPr lang="it-IT" sz="2000" dirty="0" err="1" smtClean="0">
                <a:latin typeface="Times New Roman"/>
                <a:cs typeface="Times New Roman"/>
              </a:rPr>
              <a:t>pītisukhena</a:t>
            </a:r>
            <a:r>
              <a:rPr lang="it-IT" sz="2000" dirty="0" smtClean="0">
                <a:latin typeface="Times New Roman"/>
                <a:cs typeface="Times New Roman"/>
              </a:rPr>
              <a:t> </a:t>
            </a:r>
            <a:r>
              <a:rPr lang="it-IT" sz="2000" dirty="0" err="1" smtClean="0">
                <a:latin typeface="Times New Roman"/>
                <a:cs typeface="Times New Roman"/>
              </a:rPr>
              <a:t>apphuta</a:t>
            </a:r>
            <a:r>
              <a:rPr lang="en-US" sz="2000" dirty="0" err="1">
                <a:latin typeface="Times New Roman"/>
                <a:cs typeface="Times New Roman"/>
              </a:rPr>
              <a:t>ṃ</a:t>
            </a:r>
            <a:r>
              <a:rPr lang="it-IT" sz="2000" dirty="0" smtClean="0">
                <a:latin typeface="Times New Roman"/>
                <a:cs typeface="Times New Roman"/>
              </a:rPr>
              <a:t> </a:t>
            </a:r>
            <a:r>
              <a:rPr lang="it-IT" sz="2000" dirty="0" err="1">
                <a:latin typeface="Times New Roman"/>
                <a:cs typeface="Times New Roman"/>
              </a:rPr>
              <a:t>hoti</a:t>
            </a:r>
            <a:r>
              <a:rPr lang="it-IT" sz="2000" dirty="0" smtClean="0">
                <a:latin typeface="Times New Roman"/>
                <a:cs typeface="Times New Roman"/>
              </a:rPr>
              <a:t>.</a:t>
            </a:r>
            <a:endParaRPr lang="es-ES_tradnl" sz="2000" dirty="0" smtClean="0">
              <a:latin typeface="Times New Roman"/>
              <a:cs typeface="Times New Roman"/>
            </a:endParaRPr>
          </a:p>
          <a:p>
            <a:pPr>
              <a:lnSpc>
                <a:spcPct val="120000"/>
              </a:lnSpc>
            </a:pPr>
            <a:endParaRPr lang="es-ES_tradnl" sz="2000" dirty="0">
              <a:latin typeface="Times New Roman"/>
              <a:cs typeface="Times New Roman"/>
            </a:endParaRPr>
          </a:p>
          <a:p>
            <a:pPr>
              <a:lnSpc>
                <a:spcPct val="120000"/>
              </a:lnSpc>
            </a:pPr>
            <a:r>
              <a:rPr lang="es-ES_tradnl" sz="2000" dirty="0" smtClean="0">
                <a:latin typeface="Times New Roman"/>
                <a:cs typeface="Times New Roman"/>
              </a:rPr>
              <a:t>See </a:t>
            </a:r>
            <a:r>
              <a:rPr lang="en-GB" sz="2000" dirty="0" err="1" smtClean="0">
                <a:solidFill>
                  <a:srgbClr val="000000"/>
                </a:solidFill>
                <a:latin typeface="Times New Roman"/>
                <a:cs typeface="Times New Roman"/>
              </a:rPr>
              <a:t>Dīgha</a:t>
            </a:r>
            <a:r>
              <a:rPr lang="en-GB" sz="2000" dirty="0" err="1">
                <a:solidFill>
                  <a:srgbClr val="000000"/>
                </a:solidFill>
                <a:latin typeface="Times New Roman"/>
                <a:cs typeface="Times New Roman"/>
              </a:rPr>
              <a:t>n</a:t>
            </a:r>
            <a:r>
              <a:rPr lang="en-GB" sz="2000" dirty="0" err="1" smtClean="0">
                <a:solidFill>
                  <a:srgbClr val="000000"/>
                </a:solidFill>
                <a:latin typeface="Times New Roman"/>
                <a:cs typeface="Times New Roman"/>
              </a:rPr>
              <a:t>ikāya</a:t>
            </a:r>
            <a:r>
              <a:rPr lang="en-GB" sz="2000" i="1" dirty="0" smtClean="0">
                <a:solidFill>
                  <a:srgbClr val="000000"/>
                </a:solidFill>
                <a:latin typeface="Times New Roman"/>
                <a:cs typeface="Times New Roman"/>
              </a:rPr>
              <a:t>, </a:t>
            </a:r>
            <a:r>
              <a:rPr lang="es-ES_tradnl" sz="2000" dirty="0" smtClean="0">
                <a:latin typeface="Times New Roman"/>
                <a:cs typeface="Times New Roman"/>
              </a:rPr>
              <a:t>Samaññaphalasutta.</a:t>
            </a:r>
            <a:endParaRPr lang="en-CA" sz="20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0"/>
            <a:ext cx="2915816" cy="634493"/>
          </a:xfrm>
          <a:prstGeom prst="rect">
            <a:avLst/>
          </a:prstGeom>
        </p:spPr>
      </p:pic>
    </p:spTree>
    <p:extLst>
      <p:ext uri="{BB962C8B-B14F-4D97-AF65-F5344CB8AC3E}">
        <p14:creationId xmlns:p14="http://schemas.microsoft.com/office/powerpoint/2010/main" val="10510869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992" y="1124744"/>
            <a:ext cx="9073008" cy="2677656"/>
          </a:xfrm>
          <a:prstGeom prst="rect">
            <a:avLst/>
          </a:prstGeom>
          <a:noFill/>
        </p:spPr>
        <p:txBody>
          <a:bodyPr wrap="square" rtlCol="0">
            <a:spAutoFit/>
          </a:bodyPr>
          <a:lstStyle/>
          <a:p>
            <a:pPr>
              <a:lnSpc>
                <a:spcPct val="120000"/>
              </a:lnSpc>
            </a:pPr>
            <a:r>
              <a:rPr lang="it-IT" sz="2000" dirty="0" smtClean="0">
                <a:latin typeface="Times New Roman"/>
                <a:cs typeface="Times New Roman"/>
              </a:rPr>
              <a:t>“</a:t>
            </a:r>
            <a:r>
              <a:rPr lang="it-IT" sz="2000" dirty="0" err="1" smtClean="0">
                <a:latin typeface="Times New Roman"/>
                <a:cs typeface="Times New Roman"/>
              </a:rPr>
              <a:t>Katame</a:t>
            </a:r>
            <a:r>
              <a:rPr lang="it-IT" sz="2000" dirty="0" smtClean="0">
                <a:latin typeface="Times New Roman"/>
                <a:cs typeface="Times New Roman"/>
              </a:rPr>
              <a:t> </a:t>
            </a:r>
            <a:r>
              <a:rPr lang="it-IT" sz="2000" dirty="0" err="1">
                <a:latin typeface="Times New Roman"/>
                <a:cs typeface="Times New Roman"/>
              </a:rPr>
              <a:t>pañca</a:t>
            </a:r>
            <a:r>
              <a:rPr lang="it-IT" sz="2000" dirty="0">
                <a:latin typeface="Times New Roman"/>
                <a:cs typeface="Times New Roman"/>
              </a:rPr>
              <a:t>? </a:t>
            </a:r>
            <a:r>
              <a:rPr lang="it-IT" sz="2000" dirty="0" err="1">
                <a:latin typeface="Times New Roman"/>
                <a:cs typeface="Times New Roman"/>
              </a:rPr>
              <a:t>Kāmacchandanīvaraṇaṃ</a:t>
            </a:r>
            <a:r>
              <a:rPr lang="it-IT" sz="2000" dirty="0">
                <a:latin typeface="Times New Roman"/>
                <a:cs typeface="Times New Roman"/>
              </a:rPr>
              <a:t>, </a:t>
            </a:r>
            <a:r>
              <a:rPr lang="it-IT" sz="2000" dirty="0" err="1">
                <a:latin typeface="Times New Roman"/>
                <a:cs typeface="Times New Roman"/>
              </a:rPr>
              <a:t>byāpādanīvaraṇaṃ</a:t>
            </a:r>
            <a:r>
              <a:rPr lang="it-IT" sz="2000" dirty="0">
                <a:latin typeface="Times New Roman"/>
                <a:cs typeface="Times New Roman"/>
              </a:rPr>
              <a:t>, </a:t>
            </a:r>
            <a:r>
              <a:rPr lang="it-IT" sz="2000" dirty="0" err="1">
                <a:latin typeface="Times New Roman"/>
                <a:cs typeface="Times New Roman"/>
              </a:rPr>
              <a:t>thinamiddhanīvaraṇaṃ</a:t>
            </a:r>
            <a:r>
              <a:rPr lang="it-IT" sz="2000" dirty="0">
                <a:latin typeface="Times New Roman"/>
                <a:cs typeface="Times New Roman"/>
              </a:rPr>
              <a:t>, </a:t>
            </a:r>
            <a:r>
              <a:rPr lang="it-IT" sz="2000" dirty="0" err="1">
                <a:solidFill>
                  <a:srgbClr val="0000FF"/>
                </a:solidFill>
                <a:latin typeface="Times New Roman"/>
                <a:cs typeface="Times New Roman"/>
              </a:rPr>
              <a:t>uddhaccakukkuccanīvaraṇaṃ</a:t>
            </a:r>
            <a:r>
              <a:rPr lang="it-IT" sz="2000" dirty="0">
                <a:latin typeface="Times New Roman"/>
                <a:cs typeface="Times New Roman"/>
              </a:rPr>
              <a:t>, </a:t>
            </a:r>
            <a:r>
              <a:rPr lang="it-IT" sz="2000" dirty="0" err="1">
                <a:latin typeface="Times New Roman"/>
                <a:cs typeface="Times New Roman"/>
              </a:rPr>
              <a:t>vicikicchānīvaraṇaṃ</a:t>
            </a:r>
            <a:r>
              <a:rPr lang="it-IT" sz="2000" dirty="0">
                <a:latin typeface="Times New Roman"/>
                <a:cs typeface="Times New Roman"/>
              </a:rPr>
              <a:t>. </a:t>
            </a:r>
            <a:endParaRPr lang="it-IT" sz="2000" dirty="0" smtClean="0">
              <a:latin typeface="Times New Roman"/>
              <a:cs typeface="Times New Roman"/>
            </a:endParaRPr>
          </a:p>
          <a:p>
            <a:pPr>
              <a:lnSpc>
                <a:spcPct val="120000"/>
              </a:lnSpc>
            </a:pPr>
            <a:r>
              <a:rPr lang="es-ES_tradnl" sz="2000" dirty="0" smtClean="0">
                <a:latin typeface="Times New Roman"/>
                <a:cs typeface="Times New Roman"/>
              </a:rPr>
              <a:t>See </a:t>
            </a:r>
            <a:r>
              <a:rPr lang="en-GB" sz="2000" dirty="0" err="1" smtClean="0">
                <a:solidFill>
                  <a:srgbClr val="000000"/>
                </a:solidFill>
                <a:latin typeface="Times New Roman"/>
                <a:cs typeface="Times New Roman"/>
              </a:rPr>
              <a:t>Dīgha</a:t>
            </a:r>
            <a:r>
              <a:rPr lang="en-GB" sz="2000" dirty="0" err="1">
                <a:solidFill>
                  <a:srgbClr val="000000"/>
                </a:solidFill>
                <a:latin typeface="Times New Roman"/>
                <a:cs typeface="Times New Roman"/>
              </a:rPr>
              <a:t>n</a:t>
            </a:r>
            <a:r>
              <a:rPr lang="en-GB" sz="2000" dirty="0" err="1" smtClean="0">
                <a:solidFill>
                  <a:srgbClr val="000000"/>
                </a:solidFill>
                <a:latin typeface="Times New Roman"/>
                <a:cs typeface="Times New Roman"/>
              </a:rPr>
              <a:t>ikāya</a:t>
            </a:r>
            <a:r>
              <a:rPr lang="en-GB" sz="2000" dirty="0" smtClean="0">
                <a:solidFill>
                  <a:srgbClr val="000000"/>
                </a:solidFill>
                <a:latin typeface="Times New Roman"/>
                <a:cs typeface="Times New Roman"/>
              </a:rPr>
              <a:t>, </a:t>
            </a:r>
            <a:r>
              <a:rPr lang="hr-HR" sz="2000" smtClean="0">
                <a:latin typeface="Times New Roman"/>
                <a:cs typeface="Times New Roman"/>
              </a:rPr>
              <a:t>Tevijjas</a:t>
            </a:r>
            <a:r>
              <a:rPr lang="es-ES_tradnl" sz="2000" dirty="0" smtClean="0">
                <a:latin typeface="Times New Roman"/>
                <a:cs typeface="Times New Roman"/>
              </a:rPr>
              <a:t>utta.</a:t>
            </a:r>
          </a:p>
          <a:p>
            <a:pPr>
              <a:lnSpc>
                <a:spcPct val="120000"/>
              </a:lnSpc>
            </a:pPr>
            <a:endParaRPr lang="es-ES_tradnl" sz="2000" dirty="0">
              <a:latin typeface="Times New Roman"/>
              <a:cs typeface="Times New Roman"/>
            </a:endParaRPr>
          </a:p>
          <a:p>
            <a:pPr>
              <a:lnSpc>
                <a:spcPct val="120000"/>
              </a:lnSpc>
            </a:pPr>
            <a:r>
              <a:rPr lang="es-ES_tradnl" sz="2000" dirty="0" smtClean="0">
                <a:latin typeface="Times New Roman"/>
                <a:cs typeface="Times New Roman"/>
              </a:rPr>
              <a:t>“</a:t>
            </a:r>
            <a:r>
              <a:rPr lang="es-ES_tradnl" sz="2000" dirty="0" err="1" smtClean="0">
                <a:latin typeface="Times New Roman"/>
                <a:cs typeface="Times New Roman"/>
              </a:rPr>
              <a:t>Which</a:t>
            </a:r>
            <a:r>
              <a:rPr lang="es-ES_tradnl" sz="2000" dirty="0" smtClean="0">
                <a:latin typeface="Times New Roman"/>
                <a:cs typeface="Times New Roman"/>
              </a:rPr>
              <a:t> </a:t>
            </a:r>
            <a:r>
              <a:rPr lang="es-ES_tradnl" sz="2000" dirty="0" err="1" smtClean="0">
                <a:latin typeface="Times New Roman"/>
                <a:cs typeface="Times New Roman"/>
              </a:rPr>
              <a:t>five</a:t>
            </a:r>
            <a:r>
              <a:rPr lang="es-ES_tradnl" sz="2000" dirty="0" smtClean="0">
                <a:latin typeface="Times New Roman"/>
                <a:cs typeface="Times New Roman"/>
              </a:rPr>
              <a:t> </a:t>
            </a:r>
            <a:r>
              <a:rPr lang="en-CA" sz="2000" dirty="0" smtClean="0">
                <a:latin typeface="Times New Roman"/>
                <a:cs typeface="Times New Roman"/>
              </a:rPr>
              <a:t>[hindrances]?</a:t>
            </a:r>
            <a:r>
              <a:rPr lang="en-US" sz="2000" dirty="0" smtClean="0">
                <a:latin typeface="Times New Roman"/>
                <a:cs typeface="Times New Roman"/>
              </a:rPr>
              <a:t> </a:t>
            </a:r>
            <a:r>
              <a:rPr lang="en-GB" sz="2000" dirty="0" smtClean="0">
                <a:latin typeface="Times New Roman"/>
                <a:cs typeface="Times New Roman"/>
              </a:rPr>
              <a:t>[</a:t>
            </a:r>
            <a:r>
              <a:rPr lang="en-GB" sz="2000" dirty="0">
                <a:latin typeface="Times New Roman"/>
                <a:cs typeface="Times New Roman"/>
              </a:rPr>
              <a:t>1] Hindrance of longing for </a:t>
            </a:r>
            <a:r>
              <a:rPr lang="en-GB" sz="2000" dirty="0" smtClean="0">
                <a:latin typeface="Times New Roman"/>
                <a:cs typeface="Times New Roman"/>
              </a:rPr>
              <a:t>(sensual) pleasure</a:t>
            </a:r>
            <a:r>
              <a:rPr lang="en-GB" sz="2000" dirty="0">
                <a:latin typeface="Times New Roman"/>
                <a:cs typeface="Times New Roman"/>
              </a:rPr>
              <a:t>/ pleasure of </a:t>
            </a:r>
            <a:r>
              <a:rPr lang="en-GB" sz="2000" dirty="0" smtClean="0">
                <a:latin typeface="Times New Roman"/>
                <a:cs typeface="Times New Roman"/>
              </a:rPr>
              <a:t>the senses; [</a:t>
            </a:r>
            <a:r>
              <a:rPr lang="en-GB" sz="2000" dirty="0">
                <a:latin typeface="Times New Roman"/>
                <a:cs typeface="Times New Roman"/>
              </a:rPr>
              <a:t>2] Hindrance of </a:t>
            </a:r>
            <a:r>
              <a:rPr lang="en-GB" sz="2000" dirty="0" smtClean="0">
                <a:latin typeface="Times New Roman"/>
                <a:cs typeface="Times New Roman"/>
              </a:rPr>
              <a:t>malice/ill-will; </a:t>
            </a:r>
            <a:r>
              <a:rPr lang="en-GB" sz="2000" dirty="0">
                <a:latin typeface="Times New Roman"/>
                <a:cs typeface="Times New Roman"/>
              </a:rPr>
              <a:t>[3] </a:t>
            </a:r>
            <a:r>
              <a:rPr lang="en-GB" sz="2000" dirty="0" smtClean="0">
                <a:latin typeface="Times New Roman"/>
                <a:cs typeface="Times New Roman"/>
              </a:rPr>
              <a:t>Hindrance of sloth/laziness </a:t>
            </a:r>
            <a:r>
              <a:rPr lang="en-GB" sz="2000" dirty="0">
                <a:latin typeface="Times New Roman"/>
                <a:cs typeface="Times New Roman"/>
              </a:rPr>
              <a:t>and </a:t>
            </a:r>
            <a:r>
              <a:rPr lang="en-GB" sz="2000" dirty="0" smtClean="0">
                <a:latin typeface="Times New Roman"/>
                <a:cs typeface="Times New Roman"/>
              </a:rPr>
              <a:t>torpor; </a:t>
            </a:r>
            <a:r>
              <a:rPr lang="en-GB" sz="2000" dirty="0">
                <a:latin typeface="Times New Roman"/>
                <a:cs typeface="Times New Roman"/>
              </a:rPr>
              <a:t>[4] </a:t>
            </a:r>
            <a:r>
              <a:rPr lang="en-GB" sz="2000" dirty="0" smtClean="0">
                <a:solidFill>
                  <a:srgbClr val="0000FF"/>
                </a:solidFill>
                <a:latin typeface="Times New Roman"/>
                <a:cs typeface="Times New Roman"/>
              </a:rPr>
              <a:t>Hindrance of </a:t>
            </a:r>
            <a:r>
              <a:rPr lang="en-GB" sz="2000" dirty="0" smtClean="0">
                <a:latin typeface="Times New Roman"/>
                <a:cs typeface="Times New Roman"/>
              </a:rPr>
              <a:t>restlessness </a:t>
            </a:r>
            <a:r>
              <a:rPr lang="en-GB" sz="2000" dirty="0">
                <a:latin typeface="Times New Roman"/>
                <a:cs typeface="Times New Roman"/>
              </a:rPr>
              <a:t>and </a:t>
            </a:r>
            <a:r>
              <a:rPr lang="en-GB" sz="2000" dirty="0" smtClean="0">
                <a:solidFill>
                  <a:srgbClr val="0000FF"/>
                </a:solidFill>
                <a:latin typeface="Times New Roman"/>
                <a:cs typeface="Times New Roman"/>
              </a:rPr>
              <a:t>regret (</a:t>
            </a:r>
            <a:r>
              <a:rPr lang="it-IT" sz="2000" i="1" dirty="0" err="1">
                <a:solidFill>
                  <a:srgbClr val="0000FF"/>
                </a:solidFill>
                <a:latin typeface="Times New Roman"/>
                <a:cs typeface="Times New Roman"/>
              </a:rPr>
              <a:t>kukkucca</a:t>
            </a:r>
            <a:r>
              <a:rPr lang="en-GB" sz="2000" dirty="0" smtClean="0">
                <a:solidFill>
                  <a:srgbClr val="0000FF"/>
                </a:solidFill>
                <a:latin typeface="Times New Roman"/>
                <a:cs typeface="Times New Roman"/>
              </a:rPr>
              <a:t>)</a:t>
            </a:r>
            <a:r>
              <a:rPr lang="en-GB" sz="2000" dirty="0">
                <a:latin typeface="Times New Roman"/>
                <a:cs typeface="Times New Roman"/>
              </a:rPr>
              <a:t>; and [5] </a:t>
            </a:r>
            <a:r>
              <a:rPr lang="en-GB" sz="2000" dirty="0" smtClean="0">
                <a:latin typeface="Times New Roman"/>
                <a:cs typeface="Times New Roman"/>
              </a:rPr>
              <a:t>Hindrance of</a:t>
            </a:r>
            <a:r>
              <a:rPr lang="en-GB" sz="2000" dirty="0">
                <a:latin typeface="Times New Roman"/>
                <a:cs typeface="Times New Roman"/>
              </a:rPr>
              <a:t> </a:t>
            </a:r>
            <a:r>
              <a:rPr lang="en-GB" sz="2000" dirty="0" smtClean="0">
                <a:latin typeface="Times New Roman"/>
                <a:cs typeface="Times New Roman"/>
              </a:rPr>
              <a:t>doubt.”</a:t>
            </a:r>
          </a:p>
        </p:txBody>
      </p:sp>
      <p:sp>
        <p:nvSpPr>
          <p:cNvPr id="4" name="Slide Number Placeholder 3"/>
          <p:cNvSpPr>
            <a:spLocks noGrp="1"/>
          </p:cNvSpPr>
          <p:nvPr>
            <p:ph type="sldNum" sz="quarter" idx="12"/>
          </p:nvPr>
        </p:nvSpPr>
        <p:spPr/>
        <p:txBody>
          <a:bodyPr/>
          <a:lstStyle/>
          <a:p>
            <a:fld id="{0C913308-F349-4B6D-A68A-DD1791B4A57B}" type="slidenum">
              <a:rPr lang="zh-CN" altLang="en-US" sz="1600" smtClean="0"/>
              <a:t>4</a:t>
            </a:fld>
            <a:endParaRPr lang="zh-CN" altLang="en-US" sz="1600" dirty="0"/>
          </a:p>
        </p:txBody>
      </p:sp>
      <p:pic>
        <p:nvPicPr>
          <p:cNvPr id="5" name="Picture 4"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0"/>
            <a:ext cx="2898882" cy="630808"/>
          </a:xfrm>
          <a:prstGeom prst="rect">
            <a:avLst/>
          </a:prstGeom>
        </p:spPr>
      </p:pic>
      <p:sp>
        <p:nvSpPr>
          <p:cNvPr id="3" name="TextBox 2"/>
          <p:cNvSpPr txBox="1"/>
          <p:nvPr/>
        </p:nvSpPr>
        <p:spPr>
          <a:xfrm>
            <a:off x="395536" y="260648"/>
            <a:ext cx="3024336" cy="369332"/>
          </a:xfrm>
          <a:prstGeom prst="rect">
            <a:avLst/>
          </a:prstGeom>
          <a:noFill/>
        </p:spPr>
        <p:txBody>
          <a:bodyPr wrap="square" rtlCol="0">
            <a:spAutoFit/>
          </a:bodyPr>
          <a:lstStyle/>
          <a:p>
            <a:endParaRPr lang="en-US"/>
          </a:p>
        </p:txBody>
      </p:sp>
      <p:sp>
        <p:nvSpPr>
          <p:cNvPr id="7" name="TextBox 6"/>
          <p:cNvSpPr txBox="1"/>
          <p:nvPr/>
        </p:nvSpPr>
        <p:spPr>
          <a:xfrm>
            <a:off x="107504" y="332656"/>
            <a:ext cx="5272341" cy="463204"/>
          </a:xfrm>
          <a:prstGeom prst="rect">
            <a:avLst/>
          </a:prstGeom>
          <a:noFill/>
        </p:spPr>
        <p:txBody>
          <a:bodyPr wrap="none" rtlCol="0">
            <a:spAutoFit/>
          </a:bodyPr>
          <a:lstStyle/>
          <a:p>
            <a:pPr>
              <a:lnSpc>
                <a:spcPct val="120000"/>
              </a:lnSpc>
            </a:pPr>
            <a:r>
              <a:rPr lang="en-CA" altLang="zh-CN" sz="2200" dirty="0" smtClean="0">
                <a:latin typeface="Times New Roman"/>
                <a:cs typeface="Times New Roman"/>
              </a:rPr>
              <a:t>1.2  The </a:t>
            </a:r>
            <a:r>
              <a:rPr lang="en-CA" altLang="zh-CN" sz="2200" dirty="0" smtClean="0">
                <a:solidFill>
                  <a:srgbClr val="000000"/>
                </a:solidFill>
                <a:latin typeface="Times New Roman"/>
                <a:cs typeface="Times New Roman"/>
              </a:rPr>
              <a:t>Five Hindrances in the </a:t>
            </a:r>
            <a:r>
              <a:rPr lang="en-CA" altLang="zh-CN" sz="2200" i="1" dirty="0" err="1" smtClean="0">
                <a:solidFill>
                  <a:srgbClr val="000000"/>
                </a:solidFill>
                <a:latin typeface="Times New Roman"/>
                <a:cs typeface="Times New Roman"/>
              </a:rPr>
              <a:t>Dīgha</a:t>
            </a:r>
            <a:r>
              <a:rPr lang="en-CA" altLang="zh-CN" sz="2200" i="1" dirty="0" err="1">
                <a:solidFill>
                  <a:srgbClr val="000000"/>
                </a:solidFill>
                <a:latin typeface="Times New Roman"/>
                <a:cs typeface="Times New Roman"/>
              </a:rPr>
              <a:t>n</a:t>
            </a:r>
            <a:r>
              <a:rPr lang="en-CA" altLang="zh-CN" sz="2200" i="1" dirty="0" err="1" smtClean="0">
                <a:solidFill>
                  <a:srgbClr val="000000"/>
                </a:solidFill>
                <a:latin typeface="Times New Roman"/>
                <a:cs typeface="Times New Roman"/>
              </a:rPr>
              <a:t>ikāya</a:t>
            </a:r>
            <a:endParaRPr lang="en-CA" sz="2200" i="1" dirty="0">
              <a:solidFill>
                <a:srgbClr val="000000"/>
              </a:solidFill>
              <a:latin typeface="Times New Roman"/>
              <a:cs typeface="Times New Roman"/>
            </a:endParaRPr>
          </a:p>
        </p:txBody>
      </p:sp>
    </p:spTree>
    <p:extLst>
      <p:ext uri="{BB962C8B-B14F-4D97-AF65-F5344CB8AC3E}">
        <p14:creationId xmlns:p14="http://schemas.microsoft.com/office/powerpoint/2010/main" val="27213464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5</a:t>
            </a:fld>
            <a:endParaRPr lang="zh-CN" altLang="en-US" sz="1600" dirty="0"/>
          </a:p>
        </p:txBody>
      </p:sp>
      <p:sp>
        <p:nvSpPr>
          <p:cNvPr id="2" name="TextBox 1"/>
          <p:cNvSpPr txBox="1"/>
          <p:nvPr/>
        </p:nvSpPr>
        <p:spPr>
          <a:xfrm>
            <a:off x="395536" y="404664"/>
            <a:ext cx="5688632" cy="430887"/>
          </a:xfrm>
          <a:prstGeom prst="rect">
            <a:avLst/>
          </a:prstGeom>
          <a:noFill/>
        </p:spPr>
        <p:txBody>
          <a:bodyPr wrap="square" rtlCol="0">
            <a:spAutoFit/>
          </a:bodyPr>
          <a:lstStyle/>
          <a:p>
            <a:r>
              <a:rPr lang="en-US" sz="2200" dirty="0" smtClean="0">
                <a:latin typeface="Times New Roman"/>
                <a:cs typeface="Times New Roman"/>
              </a:rPr>
              <a:t>1.3  The </a:t>
            </a:r>
            <a:r>
              <a:rPr lang="en-GB" sz="2200" dirty="0" smtClean="0">
                <a:latin typeface="Times New Roman"/>
                <a:cs typeface="Times New Roman"/>
              </a:rPr>
              <a:t>Five </a:t>
            </a:r>
            <a:r>
              <a:rPr lang="en-GB" sz="2200" dirty="0">
                <a:latin typeface="Times New Roman"/>
                <a:cs typeface="Times New Roman"/>
              </a:rPr>
              <a:t>Hindrances</a:t>
            </a:r>
            <a:r>
              <a:rPr lang="en-US" sz="2200" dirty="0">
                <a:latin typeface="Times New Roman"/>
                <a:cs typeface="Times New Roman"/>
              </a:rPr>
              <a:t> </a:t>
            </a:r>
            <a:r>
              <a:rPr lang="en-US" sz="2200" dirty="0" smtClean="0">
                <a:latin typeface="Times New Roman"/>
                <a:cs typeface="Times New Roman"/>
              </a:rPr>
              <a:t>in the </a:t>
            </a:r>
            <a:r>
              <a:rPr lang="en-US" sz="2200" i="1" smtClean="0">
                <a:latin typeface="Times New Roman"/>
                <a:cs typeface="Times New Roman"/>
              </a:rPr>
              <a:t>Samāhitā</a:t>
            </a:r>
            <a:r>
              <a:rPr lang="en-US" sz="2200" i="1">
                <a:latin typeface="Times New Roman"/>
                <a:cs typeface="Times New Roman"/>
              </a:rPr>
              <a:t>b</a:t>
            </a:r>
            <a:r>
              <a:rPr lang="en-US" sz="2200" i="1" smtClean="0">
                <a:latin typeface="Times New Roman"/>
                <a:cs typeface="Times New Roman"/>
              </a:rPr>
              <a:t>hūmi</a:t>
            </a:r>
            <a:r>
              <a:rPr lang="en-US" sz="2200" i="1" dirty="0" smtClean="0">
                <a:latin typeface="Times New Roman"/>
                <a:cs typeface="Times New Roman"/>
              </a:rPr>
              <a:t> </a:t>
            </a:r>
            <a:endParaRPr lang="en-US" sz="2200" i="1" dirty="0">
              <a:latin typeface="Times New Roman"/>
              <a:cs typeface="Times New Roman"/>
            </a:endParaRPr>
          </a:p>
        </p:txBody>
      </p:sp>
      <p:sp>
        <p:nvSpPr>
          <p:cNvPr id="7" name="TextBox 6"/>
          <p:cNvSpPr txBox="1"/>
          <p:nvPr/>
        </p:nvSpPr>
        <p:spPr>
          <a:xfrm>
            <a:off x="179512" y="1124744"/>
            <a:ext cx="8712968" cy="3785652"/>
          </a:xfrm>
          <a:prstGeom prst="rect">
            <a:avLst/>
          </a:prstGeom>
          <a:noFill/>
        </p:spPr>
        <p:txBody>
          <a:bodyPr wrap="square" rtlCol="0">
            <a:spAutoFit/>
          </a:bodyPr>
          <a:lstStyle/>
          <a:p>
            <a:pPr>
              <a:lnSpc>
                <a:spcPct val="120000"/>
              </a:lnSpc>
            </a:pPr>
            <a:r>
              <a:rPr lang="en-GB" sz="2000" dirty="0" smtClean="0">
                <a:latin typeface="Times New Roman"/>
                <a:cs typeface="Times New Roman"/>
              </a:rPr>
              <a:t>(2.2.0) </a:t>
            </a:r>
            <a:r>
              <a:rPr lang="en-GB" sz="2000" dirty="0" err="1" smtClean="0">
                <a:latin typeface="Times New Roman"/>
                <a:cs typeface="Times New Roman"/>
              </a:rPr>
              <a:t>tatra</a:t>
            </a:r>
            <a:r>
              <a:rPr lang="en-GB" sz="2000" dirty="0" smtClean="0">
                <a:latin typeface="Times New Roman"/>
                <a:cs typeface="Times New Roman"/>
              </a:rPr>
              <a:t> </a:t>
            </a:r>
            <a:r>
              <a:rPr lang="en-GB" sz="2000" dirty="0" err="1" smtClean="0">
                <a:solidFill>
                  <a:srgbClr val="0000FF"/>
                </a:solidFill>
                <a:latin typeface="Times New Roman"/>
                <a:cs typeface="Times New Roman"/>
              </a:rPr>
              <a:t>pañca</a:t>
            </a:r>
            <a:r>
              <a:rPr lang="en-GB" sz="2000" dirty="0" smtClean="0">
                <a:solidFill>
                  <a:srgbClr val="0000FF"/>
                </a:solidFill>
                <a:latin typeface="Times New Roman"/>
                <a:cs typeface="Times New Roman"/>
              </a:rPr>
              <a:t> </a:t>
            </a:r>
            <a:r>
              <a:rPr lang="en-GB" sz="2000" dirty="0" err="1" smtClean="0">
                <a:solidFill>
                  <a:srgbClr val="0000FF"/>
                </a:solidFill>
                <a:latin typeface="Times New Roman"/>
                <a:cs typeface="Times New Roman"/>
              </a:rPr>
              <a:t>nivaraṇāni</a:t>
            </a:r>
            <a:r>
              <a:rPr lang="en-GB" sz="2000" dirty="0" smtClean="0">
                <a:solidFill>
                  <a:srgbClr val="0000FF"/>
                </a:solidFill>
                <a:latin typeface="Times New Roman"/>
                <a:cs typeface="Times New Roman"/>
              </a:rPr>
              <a:t> </a:t>
            </a:r>
            <a:r>
              <a:rPr lang="en-GB" sz="2000" dirty="0" err="1" smtClean="0">
                <a:solidFill>
                  <a:srgbClr val="0000FF"/>
                </a:solidFill>
                <a:latin typeface="Times New Roman"/>
                <a:cs typeface="Times New Roman"/>
              </a:rPr>
              <a:t>dhyānasamāpattyāvaraṇāni</a:t>
            </a:r>
            <a:r>
              <a:rPr lang="en-GB" sz="2000" dirty="0" smtClean="0">
                <a:solidFill>
                  <a:srgbClr val="0000FF"/>
                </a:solidFill>
                <a:latin typeface="Times New Roman"/>
                <a:cs typeface="Times New Roman"/>
              </a:rPr>
              <a:t> </a:t>
            </a:r>
            <a:r>
              <a:rPr lang="en-GB" sz="2000" dirty="0" err="1" smtClean="0">
                <a:latin typeface="Times New Roman"/>
                <a:cs typeface="Times New Roman"/>
              </a:rPr>
              <a:t>yāni</a:t>
            </a:r>
            <a:r>
              <a:rPr lang="en-GB" sz="2000" dirty="0" smtClean="0">
                <a:latin typeface="Times New Roman"/>
                <a:cs typeface="Times New Roman"/>
              </a:rPr>
              <a:t> </a:t>
            </a:r>
            <a:r>
              <a:rPr lang="en-GB" sz="2000" dirty="0" err="1" smtClean="0">
                <a:latin typeface="Times New Roman"/>
                <a:cs typeface="Times New Roman"/>
              </a:rPr>
              <a:t>dhyānasamāpattikāla</a:t>
            </a:r>
            <a:r>
              <a:rPr lang="en-GB" sz="2000" dirty="0" smtClean="0">
                <a:latin typeface="Times New Roman"/>
                <a:cs typeface="Times New Roman"/>
              </a:rPr>
              <a:t> </a:t>
            </a:r>
            <a:r>
              <a:rPr lang="en-GB" sz="2000" dirty="0" err="1" smtClean="0">
                <a:latin typeface="Times New Roman"/>
                <a:cs typeface="Times New Roman"/>
              </a:rPr>
              <a:t>āvaraṇaṃ</a:t>
            </a:r>
            <a:r>
              <a:rPr lang="en-GB" sz="2000" dirty="0" smtClean="0">
                <a:latin typeface="Times New Roman"/>
                <a:cs typeface="Times New Roman"/>
              </a:rPr>
              <a:t> </a:t>
            </a:r>
            <a:r>
              <a:rPr lang="en-GB" sz="2000" dirty="0" err="1" smtClean="0">
                <a:latin typeface="Times New Roman"/>
                <a:cs typeface="Times New Roman"/>
              </a:rPr>
              <a:t>kurvanti</a:t>
            </a:r>
            <a:r>
              <a:rPr lang="en-GB" sz="2000" dirty="0" smtClean="0">
                <a:latin typeface="Times New Roman"/>
                <a:cs typeface="Times New Roman"/>
              </a:rPr>
              <a:t>: </a:t>
            </a:r>
            <a:r>
              <a:rPr lang="en-GB" sz="2000" dirty="0" err="1" smtClean="0">
                <a:latin typeface="Times New Roman"/>
                <a:cs typeface="Times New Roman"/>
              </a:rPr>
              <a:t>kāmacchandanivaraṇaṃ</a:t>
            </a:r>
            <a:r>
              <a:rPr lang="en-GB" sz="2000" dirty="0" smtClean="0">
                <a:latin typeface="Times New Roman"/>
                <a:cs typeface="Times New Roman"/>
              </a:rPr>
              <a:t> </a:t>
            </a:r>
            <a:r>
              <a:rPr lang="en-GB" sz="2000" dirty="0" err="1" smtClean="0">
                <a:latin typeface="Times New Roman"/>
                <a:cs typeface="Times New Roman"/>
              </a:rPr>
              <a:t>vyāpādastyānamiddhauddhatya</a:t>
            </a:r>
            <a:r>
              <a:rPr lang="en-GB" sz="2000" dirty="0" err="1" smtClean="0">
                <a:solidFill>
                  <a:srgbClr val="0000FF"/>
                </a:solidFill>
                <a:latin typeface="Times New Roman"/>
                <a:cs typeface="Times New Roman"/>
              </a:rPr>
              <a:t>kaukṛtya</a:t>
            </a:r>
            <a:r>
              <a:rPr lang="en-GB" sz="2000" dirty="0" err="1" smtClean="0">
                <a:latin typeface="Times New Roman"/>
                <a:cs typeface="Times New Roman"/>
              </a:rPr>
              <a:t>vicikitsānivaraṇaṃ</a:t>
            </a:r>
            <a:r>
              <a:rPr lang="en-GB" sz="2000" dirty="0" smtClean="0">
                <a:latin typeface="Times New Roman"/>
                <a:cs typeface="Times New Roman"/>
              </a:rPr>
              <a:t> ca. (</a:t>
            </a:r>
            <a:r>
              <a:rPr lang="en-GB" sz="2000" dirty="0" err="1" smtClean="0">
                <a:latin typeface="Times New Roman"/>
                <a:cs typeface="Times New Roman"/>
              </a:rPr>
              <a:t>Delhey</a:t>
            </a:r>
            <a:r>
              <a:rPr lang="en-GB" sz="2000" dirty="0" smtClean="0">
                <a:latin typeface="Times New Roman"/>
                <a:cs typeface="Times New Roman"/>
              </a:rPr>
              <a:t> 2009: 131)</a:t>
            </a:r>
          </a:p>
          <a:p>
            <a:pPr>
              <a:lnSpc>
                <a:spcPct val="120000"/>
              </a:lnSpc>
            </a:pPr>
            <a:endParaRPr lang="en-GB" sz="2000" dirty="0" smtClean="0">
              <a:latin typeface="Times New Roman"/>
              <a:cs typeface="Times New Roman"/>
            </a:endParaRPr>
          </a:p>
          <a:p>
            <a:pPr>
              <a:lnSpc>
                <a:spcPct val="120000"/>
              </a:lnSpc>
            </a:pPr>
            <a:endParaRPr lang="en-GB" sz="2000" dirty="0" smtClean="0">
              <a:latin typeface="Times New Roman"/>
              <a:cs typeface="Times New Roman"/>
            </a:endParaRPr>
          </a:p>
          <a:p>
            <a:pPr>
              <a:lnSpc>
                <a:spcPct val="120000"/>
              </a:lnSpc>
            </a:pPr>
            <a:r>
              <a:rPr lang="en-GB" sz="2000" dirty="0" smtClean="0">
                <a:latin typeface="Times New Roman"/>
                <a:cs typeface="Times New Roman"/>
              </a:rPr>
              <a:t>“Then, there are </a:t>
            </a:r>
            <a:r>
              <a:rPr lang="en-GB" sz="2000" dirty="0" smtClean="0">
                <a:solidFill>
                  <a:srgbClr val="0000FF"/>
                </a:solidFill>
                <a:latin typeface="Times New Roman"/>
                <a:cs typeface="Times New Roman"/>
              </a:rPr>
              <a:t>Five Hindrances as obstacles of </a:t>
            </a:r>
            <a:r>
              <a:rPr lang="en-GB" sz="2000" dirty="0" err="1" smtClean="0">
                <a:solidFill>
                  <a:srgbClr val="0000FF"/>
                </a:solidFill>
                <a:latin typeface="Times New Roman"/>
                <a:cs typeface="Times New Roman"/>
              </a:rPr>
              <a:t>dhyāna</a:t>
            </a:r>
            <a:r>
              <a:rPr lang="en-GB" sz="2000" dirty="0" smtClean="0">
                <a:solidFill>
                  <a:srgbClr val="0000FF"/>
                </a:solidFill>
                <a:latin typeface="Times New Roman"/>
                <a:cs typeface="Times New Roman"/>
              </a:rPr>
              <a:t>-equipoise </a:t>
            </a:r>
            <a:r>
              <a:rPr lang="en-GB" sz="2000" dirty="0" smtClean="0">
                <a:latin typeface="Times New Roman"/>
                <a:cs typeface="Times New Roman"/>
              </a:rPr>
              <a:t>making obstacles on the occasion of </a:t>
            </a:r>
            <a:r>
              <a:rPr lang="en-GB" sz="2000" dirty="0" err="1" smtClean="0">
                <a:latin typeface="Times New Roman"/>
                <a:cs typeface="Times New Roman"/>
              </a:rPr>
              <a:t>dhyāna</a:t>
            </a:r>
            <a:r>
              <a:rPr lang="en-GB" sz="2000" dirty="0" smtClean="0">
                <a:latin typeface="Times New Roman"/>
                <a:cs typeface="Times New Roman"/>
              </a:rPr>
              <a:t>-equipoise. [These five are]: [1] </a:t>
            </a:r>
            <a:r>
              <a:rPr lang="en-GB" sz="2000" dirty="0">
                <a:latin typeface="Times New Roman"/>
                <a:cs typeface="Times New Roman"/>
              </a:rPr>
              <a:t>Hindrance of longing for (sensual) pleasure/ pleasure of the senses; </a:t>
            </a:r>
            <a:r>
              <a:rPr lang="en-GB" sz="2000" dirty="0" smtClean="0">
                <a:latin typeface="Times New Roman"/>
                <a:cs typeface="Times New Roman"/>
              </a:rPr>
              <a:t>[2] Hindrance of malice/ill-will; [3] (</a:t>
            </a:r>
            <a:r>
              <a:rPr lang="en-GB" sz="2000" dirty="0">
                <a:latin typeface="Times New Roman"/>
                <a:cs typeface="Times New Roman"/>
              </a:rPr>
              <a:t>Hindrance </a:t>
            </a:r>
            <a:r>
              <a:rPr lang="en-GB" sz="2000" dirty="0" smtClean="0">
                <a:latin typeface="Times New Roman"/>
                <a:cs typeface="Times New Roman"/>
              </a:rPr>
              <a:t>of) </a:t>
            </a:r>
            <a:r>
              <a:rPr lang="en-GB" sz="2000" dirty="0">
                <a:latin typeface="Times New Roman"/>
                <a:cs typeface="Times New Roman"/>
              </a:rPr>
              <a:t>sloth/laziness and torpor; </a:t>
            </a:r>
            <a:r>
              <a:rPr lang="en-GB" sz="2000" dirty="0" smtClean="0">
                <a:latin typeface="Times New Roman"/>
                <a:cs typeface="Times New Roman"/>
              </a:rPr>
              <a:t>[4] </a:t>
            </a:r>
            <a:r>
              <a:rPr lang="en-GB" sz="2000" dirty="0" smtClean="0">
                <a:solidFill>
                  <a:srgbClr val="0000FF"/>
                </a:solidFill>
                <a:latin typeface="Times New Roman"/>
                <a:cs typeface="Times New Roman"/>
              </a:rPr>
              <a:t>(Hindrance of) </a:t>
            </a:r>
            <a:r>
              <a:rPr lang="en-GB" sz="2000" dirty="0">
                <a:latin typeface="Times New Roman"/>
                <a:cs typeface="Times New Roman"/>
              </a:rPr>
              <a:t>restlessness and </a:t>
            </a:r>
            <a:r>
              <a:rPr lang="en-GB" sz="2000" dirty="0">
                <a:solidFill>
                  <a:srgbClr val="0000FF"/>
                </a:solidFill>
                <a:latin typeface="Times New Roman"/>
                <a:cs typeface="Times New Roman"/>
              </a:rPr>
              <a:t>regret </a:t>
            </a:r>
            <a:r>
              <a:rPr lang="en-GB" sz="2000" dirty="0" smtClean="0">
                <a:solidFill>
                  <a:srgbClr val="0000FF"/>
                </a:solidFill>
                <a:latin typeface="Times New Roman"/>
                <a:cs typeface="Times New Roman"/>
              </a:rPr>
              <a:t>(</a:t>
            </a:r>
            <a:r>
              <a:rPr lang="en-GB" sz="2000" i="1" dirty="0" err="1">
                <a:solidFill>
                  <a:srgbClr val="0000FF"/>
                </a:solidFill>
                <a:latin typeface="Times New Roman"/>
                <a:cs typeface="Times New Roman"/>
              </a:rPr>
              <a:t>kaukṛtya</a:t>
            </a:r>
            <a:r>
              <a:rPr lang="en-GB" sz="2000" dirty="0" smtClean="0">
                <a:solidFill>
                  <a:srgbClr val="0000FF"/>
                </a:solidFill>
                <a:latin typeface="Times New Roman"/>
                <a:cs typeface="Times New Roman"/>
              </a:rPr>
              <a:t>)</a:t>
            </a:r>
            <a:r>
              <a:rPr lang="en-GB" sz="2000" dirty="0" smtClean="0">
                <a:latin typeface="Times New Roman"/>
                <a:cs typeface="Times New Roman"/>
              </a:rPr>
              <a:t>; and [5] </a:t>
            </a:r>
            <a:r>
              <a:rPr lang="en-GB" sz="2000" dirty="0">
                <a:latin typeface="Times New Roman"/>
                <a:cs typeface="Times New Roman"/>
              </a:rPr>
              <a:t>(Hindrance of) </a:t>
            </a:r>
            <a:r>
              <a:rPr lang="en-GB" sz="2000" dirty="0" smtClean="0">
                <a:latin typeface="Times New Roman"/>
                <a:cs typeface="Times New Roman"/>
              </a:rPr>
              <a:t>doubt.”  </a:t>
            </a:r>
            <a:endParaRPr lang="de-DE" sz="20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0"/>
            <a:ext cx="2915816" cy="634493"/>
          </a:xfrm>
          <a:prstGeom prst="rect">
            <a:avLst/>
          </a:prstGeom>
        </p:spPr>
      </p:pic>
    </p:spTree>
    <p:extLst>
      <p:ext uri="{BB962C8B-B14F-4D97-AF65-F5344CB8AC3E}">
        <p14:creationId xmlns:p14="http://schemas.microsoft.com/office/powerpoint/2010/main" val="14370633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196752"/>
            <a:ext cx="8568952" cy="4893647"/>
          </a:xfrm>
          <a:prstGeom prst="rect">
            <a:avLst/>
          </a:prstGeom>
          <a:noFill/>
        </p:spPr>
        <p:txBody>
          <a:bodyPr wrap="square" rtlCol="0">
            <a:spAutoFit/>
          </a:bodyPr>
          <a:lstStyle/>
          <a:p>
            <a:pPr>
              <a:lnSpc>
                <a:spcPct val="120000"/>
              </a:lnSpc>
            </a:pPr>
            <a:r>
              <a:rPr lang="en-GB" sz="2000" dirty="0">
                <a:latin typeface="Times New Roman"/>
                <a:cs typeface="Times New Roman"/>
              </a:rPr>
              <a:t>T</a:t>
            </a:r>
            <a:r>
              <a:rPr lang="en-GB" sz="2000" dirty="0" smtClean="0">
                <a:latin typeface="Times New Roman"/>
                <a:cs typeface="Times New Roman"/>
              </a:rPr>
              <a:t>hree stages viz. morality (</a:t>
            </a:r>
            <a:r>
              <a:rPr lang="en-GB" sz="2000" i="1" dirty="0" err="1" smtClean="0">
                <a:latin typeface="Times New Roman"/>
                <a:cs typeface="Times New Roman"/>
              </a:rPr>
              <a:t>śīla</a:t>
            </a:r>
            <a:r>
              <a:rPr lang="en-GB" sz="2000" dirty="0" smtClean="0">
                <a:latin typeface="Times New Roman"/>
                <a:cs typeface="Times New Roman"/>
              </a:rPr>
              <a:t>), concentration (</a:t>
            </a:r>
            <a:r>
              <a:rPr lang="en-GB" sz="2000" i="1" dirty="0" err="1" smtClean="0">
                <a:latin typeface="Times New Roman"/>
                <a:cs typeface="Times New Roman"/>
              </a:rPr>
              <a:t>samādhi</a:t>
            </a:r>
            <a:r>
              <a:rPr lang="en-GB" sz="2000" dirty="0" smtClean="0">
                <a:latin typeface="Times New Roman"/>
                <a:cs typeface="Times New Roman"/>
              </a:rPr>
              <a:t>) and insight (</a:t>
            </a:r>
            <a:r>
              <a:rPr lang="en-GB" sz="2000" i="1" dirty="0" err="1" smtClean="0">
                <a:latin typeface="Times New Roman"/>
                <a:cs typeface="Times New Roman"/>
              </a:rPr>
              <a:t>prajñā</a:t>
            </a:r>
            <a:r>
              <a:rPr lang="en-GB" sz="2000" dirty="0" smtClean="0">
                <a:latin typeface="Times New Roman"/>
                <a:cs typeface="Times New Roman"/>
              </a:rPr>
              <a:t>) directed towards </a:t>
            </a:r>
            <a:r>
              <a:rPr lang="is-IS" sz="2000" i="1" dirty="0" smtClean="0">
                <a:latin typeface="Times New Roman"/>
                <a:cs typeface="Times New Roman"/>
              </a:rPr>
              <a:t>nirvāṇa</a:t>
            </a:r>
            <a:r>
              <a:rPr lang="is-IS" sz="2000" dirty="0" smtClean="0">
                <a:latin typeface="Times New Roman"/>
                <a:cs typeface="Times New Roman"/>
              </a:rPr>
              <a:t> </a:t>
            </a:r>
            <a:r>
              <a:rPr lang="en-GB" sz="2000" dirty="0" smtClean="0">
                <a:latin typeface="Times New Roman"/>
                <a:cs typeface="Times New Roman"/>
              </a:rPr>
              <a:t>in the Buddhist tradition.</a:t>
            </a:r>
          </a:p>
          <a:p>
            <a:pPr>
              <a:lnSpc>
                <a:spcPct val="120000"/>
              </a:lnSpc>
            </a:pPr>
            <a:endParaRPr lang="en-GB" sz="2000" dirty="0">
              <a:latin typeface="Times New Roman"/>
              <a:cs typeface="Times New Roman"/>
            </a:endParaRPr>
          </a:p>
          <a:p>
            <a:pPr>
              <a:lnSpc>
                <a:spcPct val="120000"/>
              </a:lnSpc>
            </a:pPr>
            <a:r>
              <a:rPr lang="en-GB" sz="2000" dirty="0" smtClean="0">
                <a:latin typeface="Times New Roman"/>
                <a:cs typeface="Times New Roman"/>
              </a:rPr>
              <a:t>Morality </a:t>
            </a:r>
            <a:r>
              <a:rPr lang="en-GB" sz="2000" dirty="0">
                <a:latin typeface="Times New Roman"/>
                <a:cs typeface="Times New Roman"/>
              </a:rPr>
              <a:t>(</a:t>
            </a:r>
            <a:r>
              <a:rPr lang="en-GB" sz="2000" i="1" dirty="0" err="1">
                <a:latin typeface="Times New Roman"/>
                <a:cs typeface="Times New Roman"/>
              </a:rPr>
              <a:t>śīla</a:t>
            </a:r>
            <a:r>
              <a:rPr lang="en-GB" sz="2000" dirty="0" smtClean="0">
                <a:latin typeface="Times New Roman"/>
                <a:cs typeface="Times New Roman"/>
              </a:rPr>
              <a:t>) as a taken-for-granted prerequisite for </a:t>
            </a:r>
            <a:r>
              <a:rPr lang="en-GB" sz="2000" dirty="0">
                <a:latin typeface="Times New Roman"/>
                <a:cs typeface="Times New Roman"/>
              </a:rPr>
              <a:t>concentration (</a:t>
            </a:r>
            <a:r>
              <a:rPr lang="en-GB" sz="2000" i="1" dirty="0" err="1">
                <a:latin typeface="Times New Roman"/>
                <a:cs typeface="Times New Roman"/>
              </a:rPr>
              <a:t>samādhi</a:t>
            </a:r>
            <a:r>
              <a:rPr lang="en-GB" sz="2000" dirty="0" smtClean="0">
                <a:latin typeface="Times New Roman"/>
                <a:cs typeface="Times New Roman"/>
              </a:rPr>
              <a:t>)</a:t>
            </a:r>
          </a:p>
          <a:p>
            <a:pPr>
              <a:lnSpc>
                <a:spcPct val="120000"/>
              </a:lnSpc>
            </a:pPr>
            <a:endParaRPr lang="en-GB" sz="2000" dirty="0" smtClean="0">
              <a:latin typeface="Times New Roman"/>
              <a:cs typeface="Times New Roman"/>
            </a:endParaRPr>
          </a:p>
          <a:p>
            <a:pPr>
              <a:lnSpc>
                <a:spcPct val="120000"/>
              </a:lnSpc>
            </a:pPr>
            <a:r>
              <a:rPr lang="en-GB" sz="2000" smtClean="0">
                <a:latin typeface="Times New Roman"/>
                <a:cs typeface="Times New Roman"/>
              </a:rPr>
              <a:t>Multiple </a:t>
            </a:r>
            <a:r>
              <a:rPr lang="en-GB" sz="2000" dirty="0" smtClean="0">
                <a:latin typeface="Times New Roman"/>
                <a:cs typeface="Times New Roman"/>
              </a:rPr>
              <a:t>schemas to obtain Buddhist concentration</a:t>
            </a:r>
          </a:p>
          <a:p>
            <a:pPr marL="457200" indent="-457200">
              <a:lnSpc>
                <a:spcPct val="120000"/>
              </a:lnSpc>
              <a:buAutoNum type="arabicPeriod"/>
            </a:pPr>
            <a:r>
              <a:rPr lang="en-GB" sz="2000" dirty="0" smtClean="0">
                <a:latin typeface="Times New Roman"/>
                <a:cs typeface="Times New Roman"/>
              </a:rPr>
              <a:t>Free from the Five Hindrances (including regret)</a:t>
            </a:r>
          </a:p>
          <a:p>
            <a:pPr marL="457200" indent="-457200">
              <a:lnSpc>
                <a:spcPct val="120000"/>
              </a:lnSpc>
              <a:buAutoNum type="arabicPeriod"/>
            </a:pPr>
            <a:r>
              <a:rPr lang="en-GB" sz="2000" dirty="0" smtClean="0">
                <a:latin typeface="Times New Roman"/>
                <a:cs typeface="Times New Roman"/>
              </a:rPr>
              <a:t>Possessing good behaviours</a:t>
            </a:r>
          </a:p>
          <a:p>
            <a:pPr marL="457200" indent="-457200">
              <a:lnSpc>
                <a:spcPct val="120000"/>
              </a:lnSpc>
              <a:buAutoNum type="arabicPeriod"/>
            </a:pPr>
            <a:endParaRPr lang="en-GB" sz="2000" dirty="0">
              <a:latin typeface="Times New Roman"/>
              <a:cs typeface="Times New Roman"/>
            </a:endParaRPr>
          </a:p>
          <a:p>
            <a:pPr marL="457200" indent="-457200">
              <a:lnSpc>
                <a:spcPct val="120000"/>
              </a:lnSpc>
              <a:buAutoNum type="arabicPeriod"/>
            </a:pPr>
            <a:endParaRPr lang="en-GB" sz="2000" dirty="0" smtClean="0">
              <a:latin typeface="Times New Roman"/>
              <a:cs typeface="Times New Roman"/>
            </a:endParaRPr>
          </a:p>
          <a:p>
            <a:pPr>
              <a:lnSpc>
                <a:spcPct val="120000"/>
              </a:lnSpc>
            </a:pPr>
            <a:endParaRPr lang="en-GB" sz="2000" dirty="0" smtClean="0">
              <a:latin typeface="Times New Roman"/>
              <a:cs typeface="Times New Roman"/>
            </a:endParaRPr>
          </a:p>
          <a:p>
            <a:pPr>
              <a:lnSpc>
                <a:spcPct val="120000"/>
              </a:lnSpc>
            </a:pPr>
            <a:endParaRPr lang="en-GB" sz="2000" dirty="0">
              <a:latin typeface="Times New Roman"/>
              <a:cs typeface="Times New Roman"/>
            </a:endParaRPr>
          </a:p>
          <a:p>
            <a:pPr>
              <a:lnSpc>
                <a:spcPct val="120000"/>
              </a:lnSpc>
            </a:pPr>
            <a:endParaRPr lang="en-GB" sz="2000" dirty="0" smtClean="0">
              <a:latin typeface="Times New Roman"/>
              <a:cs typeface="Times New Roman"/>
            </a:endParaRPr>
          </a:p>
        </p:txBody>
      </p:sp>
      <p:sp>
        <p:nvSpPr>
          <p:cNvPr id="4" name="Slide Number Placeholder 3"/>
          <p:cNvSpPr>
            <a:spLocks noGrp="1"/>
          </p:cNvSpPr>
          <p:nvPr>
            <p:ph type="sldNum" sz="quarter" idx="12"/>
          </p:nvPr>
        </p:nvSpPr>
        <p:spPr/>
        <p:txBody>
          <a:bodyPr/>
          <a:lstStyle/>
          <a:p>
            <a:fld id="{0C913308-F349-4B6D-A68A-DD1791B4A57B}" type="slidenum">
              <a:rPr lang="zh-CN" altLang="en-US" sz="1600" smtClean="0"/>
              <a:t>6</a:t>
            </a:fld>
            <a:endParaRPr lang="zh-CN" altLang="en-US" sz="1600" dirty="0"/>
          </a:p>
        </p:txBody>
      </p:sp>
      <p:pic>
        <p:nvPicPr>
          <p:cNvPr id="5" name="Picture 4"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0"/>
            <a:ext cx="2898882" cy="630808"/>
          </a:xfrm>
          <a:prstGeom prst="rect">
            <a:avLst/>
          </a:prstGeom>
        </p:spPr>
      </p:pic>
      <p:sp>
        <p:nvSpPr>
          <p:cNvPr id="3" name="TextBox 2"/>
          <p:cNvSpPr txBox="1"/>
          <p:nvPr/>
        </p:nvSpPr>
        <p:spPr>
          <a:xfrm>
            <a:off x="395536" y="260648"/>
            <a:ext cx="3024336" cy="369332"/>
          </a:xfrm>
          <a:prstGeom prst="rect">
            <a:avLst/>
          </a:prstGeom>
          <a:noFill/>
        </p:spPr>
        <p:txBody>
          <a:bodyPr wrap="square" rtlCol="0">
            <a:spAutoFit/>
          </a:bodyPr>
          <a:lstStyle/>
          <a:p>
            <a:endParaRPr lang="en-US"/>
          </a:p>
        </p:txBody>
      </p:sp>
      <p:sp>
        <p:nvSpPr>
          <p:cNvPr id="7" name="TextBox 6"/>
          <p:cNvSpPr txBox="1"/>
          <p:nvPr/>
        </p:nvSpPr>
        <p:spPr>
          <a:xfrm>
            <a:off x="107504" y="332656"/>
            <a:ext cx="5802715" cy="487313"/>
          </a:xfrm>
          <a:prstGeom prst="rect">
            <a:avLst/>
          </a:prstGeom>
          <a:noFill/>
        </p:spPr>
        <p:txBody>
          <a:bodyPr wrap="none" rtlCol="0">
            <a:spAutoFit/>
          </a:bodyPr>
          <a:lstStyle/>
          <a:p>
            <a:pPr>
              <a:lnSpc>
                <a:spcPct val="120000"/>
              </a:lnSpc>
            </a:pPr>
            <a:r>
              <a:rPr lang="en-GB" altLang="zh-CN" sz="2200" dirty="0" smtClean="0">
                <a:latin typeface="Times New Roman"/>
                <a:cs typeface="Times New Roman"/>
              </a:rPr>
              <a:t>1.4  </a:t>
            </a:r>
            <a:r>
              <a:rPr lang="de-DE" altLang="zh-CN" sz="2200" dirty="0" err="1" smtClean="0">
                <a:solidFill>
                  <a:srgbClr val="000000"/>
                </a:solidFill>
                <a:latin typeface="Times New Roman"/>
                <a:cs typeface="Times New Roman"/>
              </a:rPr>
              <a:t>Another</a:t>
            </a:r>
            <a:r>
              <a:rPr lang="de-DE" altLang="zh-CN" sz="2200" dirty="0" smtClean="0">
                <a:solidFill>
                  <a:srgbClr val="000000"/>
                </a:solidFill>
                <a:latin typeface="Times New Roman"/>
                <a:cs typeface="Times New Roman"/>
              </a:rPr>
              <a:t> Buddhist </a:t>
            </a:r>
            <a:r>
              <a:rPr lang="de-DE" altLang="zh-CN" sz="2200" dirty="0" err="1" smtClean="0">
                <a:solidFill>
                  <a:srgbClr val="000000"/>
                </a:solidFill>
                <a:latin typeface="Times New Roman"/>
                <a:cs typeface="Times New Roman"/>
              </a:rPr>
              <a:t>path</a:t>
            </a:r>
            <a:r>
              <a:rPr lang="de-DE" altLang="zh-CN" sz="2200" dirty="0" smtClean="0">
                <a:solidFill>
                  <a:srgbClr val="000000"/>
                </a:solidFill>
                <a:latin typeface="Times New Roman"/>
                <a:cs typeface="Times New Roman"/>
              </a:rPr>
              <a:t> </a:t>
            </a:r>
            <a:r>
              <a:rPr lang="de-DE" altLang="zh-CN" sz="2200" dirty="0" err="1" smtClean="0">
                <a:solidFill>
                  <a:srgbClr val="000000"/>
                </a:solidFill>
                <a:latin typeface="Times New Roman"/>
                <a:cs typeface="Times New Roman"/>
              </a:rPr>
              <a:t>towards</a:t>
            </a:r>
            <a:r>
              <a:rPr lang="de-DE" altLang="zh-CN" sz="2200" dirty="0" smtClean="0">
                <a:solidFill>
                  <a:srgbClr val="000000"/>
                </a:solidFill>
                <a:latin typeface="Times New Roman"/>
                <a:cs typeface="Times New Roman"/>
              </a:rPr>
              <a:t> </a:t>
            </a:r>
            <a:r>
              <a:rPr lang="de-DE" altLang="zh-CN" sz="2200" dirty="0" err="1" smtClean="0">
                <a:solidFill>
                  <a:srgbClr val="000000"/>
                </a:solidFill>
                <a:latin typeface="Times New Roman"/>
                <a:cs typeface="Times New Roman"/>
              </a:rPr>
              <a:t>concentration</a:t>
            </a:r>
            <a:endParaRPr lang="en-GB" sz="2200" dirty="0">
              <a:solidFill>
                <a:srgbClr val="000000"/>
              </a:solidFill>
              <a:latin typeface="Times New Roman"/>
              <a:cs typeface="Times New Roman"/>
            </a:endParaRPr>
          </a:p>
        </p:txBody>
      </p:sp>
    </p:spTree>
    <p:extLst>
      <p:ext uri="{BB962C8B-B14F-4D97-AF65-F5344CB8AC3E}">
        <p14:creationId xmlns:p14="http://schemas.microsoft.com/office/powerpoint/2010/main" val="25926987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7</a:t>
            </a:fld>
            <a:endParaRPr lang="zh-CN" altLang="en-US" sz="1600" dirty="0"/>
          </a:p>
        </p:txBody>
      </p:sp>
      <p:sp>
        <p:nvSpPr>
          <p:cNvPr id="2" name="TextBox 1"/>
          <p:cNvSpPr txBox="1"/>
          <p:nvPr/>
        </p:nvSpPr>
        <p:spPr>
          <a:xfrm>
            <a:off x="467544" y="332656"/>
            <a:ext cx="5616624" cy="769441"/>
          </a:xfrm>
          <a:prstGeom prst="rect">
            <a:avLst/>
          </a:prstGeom>
          <a:noFill/>
        </p:spPr>
        <p:txBody>
          <a:bodyPr wrap="square" rtlCol="0">
            <a:spAutoFit/>
          </a:bodyPr>
          <a:lstStyle/>
          <a:p>
            <a:r>
              <a:rPr lang="en-US" sz="2200" dirty="0">
                <a:latin typeface="Times New Roman"/>
                <a:cs typeface="Times New Roman"/>
              </a:rPr>
              <a:t>2</a:t>
            </a:r>
            <a:r>
              <a:rPr lang="en-US" sz="2200" dirty="0" smtClean="0">
                <a:latin typeface="Times New Roman"/>
                <a:cs typeface="Times New Roman"/>
              </a:rPr>
              <a:t>.1  </a:t>
            </a:r>
            <a:r>
              <a:rPr lang="en-US" sz="2200" dirty="0" smtClean="0">
                <a:solidFill>
                  <a:srgbClr val="000000"/>
                </a:solidFill>
                <a:latin typeface="Times New Roman"/>
                <a:cs typeface="Times New Roman"/>
              </a:rPr>
              <a:t>Well-purified right </a:t>
            </a:r>
            <a:r>
              <a:rPr lang="en-US" sz="2200" dirty="0">
                <a:solidFill>
                  <a:srgbClr val="000000"/>
                </a:solidFill>
                <a:latin typeface="Times New Roman"/>
                <a:cs typeface="Times New Roman"/>
              </a:rPr>
              <a:t>conduct </a:t>
            </a:r>
            <a:r>
              <a:rPr lang="en-US" sz="2200" dirty="0" smtClean="0">
                <a:solidFill>
                  <a:srgbClr val="000000"/>
                </a:solidFill>
                <a:latin typeface="Times New Roman"/>
                <a:cs typeface="Times New Roman"/>
              </a:rPr>
              <a:t>underpins concentration in the </a:t>
            </a:r>
            <a:r>
              <a:rPr lang="hr-HR" sz="2200" i="1" dirty="0">
                <a:latin typeface="Times New Roman"/>
                <a:cs typeface="Times New Roman"/>
              </a:rPr>
              <a:t>Śrāvakabhūmi</a:t>
            </a:r>
            <a:endParaRPr lang="en-US" sz="2200" dirty="0">
              <a:solidFill>
                <a:srgbClr val="000000"/>
              </a:solidFill>
              <a:latin typeface="Times New Roman"/>
              <a:cs typeface="Times New Roman"/>
            </a:endParaRPr>
          </a:p>
        </p:txBody>
      </p:sp>
      <p:sp>
        <p:nvSpPr>
          <p:cNvPr id="7" name="TextBox 6"/>
          <p:cNvSpPr txBox="1"/>
          <p:nvPr/>
        </p:nvSpPr>
        <p:spPr>
          <a:xfrm>
            <a:off x="539552" y="1412776"/>
            <a:ext cx="7920880" cy="4708981"/>
          </a:xfrm>
          <a:prstGeom prst="rect">
            <a:avLst/>
          </a:prstGeom>
          <a:noFill/>
        </p:spPr>
        <p:txBody>
          <a:bodyPr wrap="square" rtlCol="0">
            <a:spAutoFit/>
          </a:bodyPr>
          <a:lstStyle/>
          <a:p>
            <a:r>
              <a:rPr lang="tr-TR" sz="2000" dirty="0" err="1">
                <a:solidFill>
                  <a:srgbClr val="0000FF"/>
                </a:solidFill>
                <a:latin typeface="Times New Roman"/>
                <a:cs typeface="Times New Roman"/>
              </a:rPr>
              <a:t>suviśuddhaśīlasya</a:t>
            </a:r>
            <a:r>
              <a:rPr lang="tr-TR" sz="2000" dirty="0">
                <a:solidFill>
                  <a:srgbClr val="0000FF"/>
                </a:solidFill>
                <a:latin typeface="Times New Roman"/>
                <a:cs typeface="Times New Roman"/>
              </a:rPr>
              <a:t> </a:t>
            </a:r>
            <a:r>
              <a:rPr lang="tr-TR" sz="2000" dirty="0" err="1">
                <a:solidFill>
                  <a:srgbClr val="0000FF"/>
                </a:solidFill>
                <a:latin typeface="Times New Roman"/>
                <a:cs typeface="Times New Roman"/>
              </a:rPr>
              <a:t>avipratisāraḥ</a:t>
            </a:r>
            <a:r>
              <a:rPr lang="tr-TR" sz="2000" dirty="0">
                <a:solidFill>
                  <a:srgbClr val="0000FF"/>
                </a:solidFill>
                <a:latin typeface="Times New Roman"/>
                <a:cs typeface="Times New Roman"/>
              </a:rPr>
              <a:t> </a:t>
            </a:r>
            <a:r>
              <a:rPr lang="hr-HR" sz="2000" dirty="0">
                <a:latin typeface="Times New Roman"/>
                <a:cs typeface="Times New Roman"/>
              </a:rPr>
              <a:t>|</a:t>
            </a:r>
            <a:r>
              <a:rPr lang="tr-TR" sz="2000" dirty="0" smtClean="0">
                <a:latin typeface="Times New Roman"/>
                <a:cs typeface="Times New Roman"/>
              </a:rPr>
              <a:t> </a:t>
            </a:r>
            <a:r>
              <a:rPr lang="tr-TR" sz="2000" dirty="0" err="1">
                <a:solidFill>
                  <a:srgbClr val="0000FF"/>
                </a:solidFill>
                <a:latin typeface="Times New Roman"/>
                <a:cs typeface="Times New Roman"/>
              </a:rPr>
              <a:t>avipratisāriṇaḥ</a:t>
            </a:r>
            <a:r>
              <a:rPr lang="tr-TR" sz="2000" dirty="0">
                <a:solidFill>
                  <a:srgbClr val="0000FF"/>
                </a:solidFill>
                <a:latin typeface="Times New Roman"/>
                <a:cs typeface="Times New Roman"/>
              </a:rPr>
              <a:t> </a:t>
            </a:r>
            <a:r>
              <a:rPr lang="tr-TR" sz="2000" dirty="0" err="1">
                <a:solidFill>
                  <a:srgbClr val="0000FF"/>
                </a:solidFill>
                <a:latin typeface="Times New Roman"/>
                <a:cs typeface="Times New Roman"/>
              </a:rPr>
              <a:t>prāmodyaṃ</a:t>
            </a:r>
            <a:r>
              <a:rPr lang="tr-TR" sz="2000" dirty="0">
                <a:solidFill>
                  <a:srgbClr val="0000FF"/>
                </a:solidFill>
                <a:latin typeface="Times New Roman"/>
                <a:cs typeface="Times New Roman"/>
              </a:rPr>
              <a:t> </a:t>
            </a:r>
            <a:r>
              <a:rPr lang="tr-TR" sz="2000" dirty="0" err="1">
                <a:solidFill>
                  <a:srgbClr val="0000FF"/>
                </a:solidFill>
                <a:latin typeface="Times New Roman"/>
                <a:cs typeface="Times New Roman"/>
              </a:rPr>
              <a:t>prītiḥ</a:t>
            </a:r>
            <a:r>
              <a:rPr lang="tr-TR" sz="2000" dirty="0">
                <a:solidFill>
                  <a:srgbClr val="0000FF"/>
                </a:solidFill>
                <a:latin typeface="Times New Roman"/>
                <a:cs typeface="Times New Roman"/>
              </a:rPr>
              <a:t> </a:t>
            </a:r>
            <a:r>
              <a:rPr lang="tr-TR" sz="2000" dirty="0" err="1">
                <a:solidFill>
                  <a:srgbClr val="0000FF"/>
                </a:solidFill>
                <a:latin typeface="Times New Roman"/>
                <a:cs typeface="Times New Roman"/>
              </a:rPr>
              <a:t>prasrabdhiḥ</a:t>
            </a:r>
            <a:r>
              <a:rPr lang="tr-TR" sz="2000" dirty="0">
                <a:solidFill>
                  <a:srgbClr val="0000FF"/>
                </a:solidFill>
                <a:latin typeface="Times New Roman"/>
                <a:cs typeface="Times New Roman"/>
              </a:rPr>
              <a:t> </a:t>
            </a:r>
            <a:r>
              <a:rPr lang="tr-TR" sz="2000" dirty="0" err="1">
                <a:solidFill>
                  <a:srgbClr val="0000FF"/>
                </a:solidFill>
                <a:latin typeface="Times New Roman"/>
                <a:cs typeface="Times New Roman"/>
              </a:rPr>
              <a:t>sukham</a:t>
            </a:r>
            <a:r>
              <a:rPr lang="tr-TR" sz="2000" dirty="0">
                <a:latin typeface="Times New Roman"/>
                <a:cs typeface="Times New Roman"/>
              </a:rPr>
              <a:t>, </a:t>
            </a:r>
            <a:r>
              <a:rPr lang="tr-TR" sz="2000" dirty="0" err="1">
                <a:solidFill>
                  <a:srgbClr val="0000FF"/>
                </a:solidFill>
                <a:latin typeface="Times New Roman"/>
                <a:cs typeface="Times New Roman"/>
              </a:rPr>
              <a:t>sukhitasya</a:t>
            </a:r>
            <a:r>
              <a:rPr lang="tr-TR" sz="2000" dirty="0">
                <a:solidFill>
                  <a:srgbClr val="0000FF"/>
                </a:solidFill>
                <a:latin typeface="Times New Roman"/>
                <a:cs typeface="Times New Roman"/>
              </a:rPr>
              <a:t> </a:t>
            </a:r>
            <a:r>
              <a:rPr lang="tr-TR" sz="2000" dirty="0" err="1">
                <a:solidFill>
                  <a:srgbClr val="0000FF"/>
                </a:solidFill>
                <a:latin typeface="Times New Roman"/>
                <a:cs typeface="Times New Roman"/>
              </a:rPr>
              <a:t>cittasamādhiḥ</a:t>
            </a:r>
            <a:r>
              <a:rPr lang="tr-TR" sz="2000" dirty="0">
                <a:latin typeface="Times New Roman"/>
                <a:cs typeface="Times New Roman"/>
              </a:rPr>
              <a:t> </a:t>
            </a:r>
            <a:r>
              <a:rPr lang="tr-TR" sz="2000" dirty="0" err="1">
                <a:latin typeface="Times New Roman"/>
                <a:cs typeface="Times New Roman"/>
              </a:rPr>
              <a:t>samāhitacitto</a:t>
            </a:r>
            <a:r>
              <a:rPr lang="tr-TR" sz="2000" dirty="0">
                <a:latin typeface="Times New Roman"/>
                <a:cs typeface="Times New Roman"/>
              </a:rPr>
              <a:t> </a:t>
            </a:r>
            <a:r>
              <a:rPr lang="tr-TR" sz="2000" dirty="0" err="1">
                <a:latin typeface="Times New Roman"/>
                <a:cs typeface="Times New Roman"/>
              </a:rPr>
              <a:t>yathābhūtaṃ</a:t>
            </a:r>
            <a:r>
              <a:rPr lang="tr-TR" sz="2000" dirty="0">
                <a:latin typeface="Times New Roman"/>
                <a:cs typeface="Times New Roman"/>
              </a:rPr>
              <a:t> </a:t>
            </a:r>
            <a:r>
              <a:rPr lang="tr-TR" sz="2000" dirty="0" err="1">
                <a:latin typeface="Times New Roman"/>
                <a:cs typeface="Times New Roman"/>
              </a:rPr>
              <a:t>prajānāti</a:t>
            </a:r>
            <a:r>
              <a:rPr lang="tr-TR" sz="2000" dirty="0">
                <a:latin typeface="Times New Roman"/>
                <a:cs typeface="Times New Roman"/>
              </a:rPr>
              <a:t> </a:t>
            </a:r>
            <a:r>
              <a:rPr lang="tr-TR" sz="2000" dirty="0" err="1">
                <a:latin typeface="Times New Roman"/>
                <a:cs typeface="Times New Roman"/>
              </a:rPr>
              <a:t>yathābhūtaṃ</a:t>
            </a:r>
            <a:r>
              <a:rPr lang="tr-TR" sz="2000" dirty="0">
                <a:latin typeface="Times New Roman"/>
                <a:cs typeface="Times New Roman"/>
              </a:rPr>
              <a:t> </a:t>
            </a:r>
            <a:r>
              <a:rPr lang="tr-TR" sz="2000" dirty="0" err="1">
                <a:latin typeface="Times New Roman"/>
                <a:cs typeface="Times New Roman"/>
              </a:rPr>
              <a:t>paśyati</a:t>
            </a:r>
            <a:r>
              <a:rPr lang="tr-TR" sz="2000" dirty="0">
                <a:latin typeface="Times New Roman"/>
                <a:cs typeface="Times New Roman"/>
              </a:rPr>
              <a:t> </a:t>
            </a:r>
            <a:r>
              <a:rPr lang="hr-HR" sz="2000" dirty="0">
                <a:latin typeface="Times New Roman"/>
                <a:cs typeface="Times New Roman"/>
              </a:rPr>
              <a:t>|</a:t>
            </a:r>
            <a:r>
              <a:rPr lang="tr-TR" sz="2000" dirty="0" smtClean="0">
                <a:latin typeface="Times New Roman"/>
                <a:cs typeface="Times New Roman"/>
              </a:rPr>
              <a:t> </a:t>
            </a:r>
            <a:r>
              <a:rPr lang="en-US" sz="2000" dirty="0" err="1">
                <a:latin typeface="Times New Roman"/>
                <a:cs typeface="Times New Roman"/>
              </a:rPr>
              <a:t>yathābhūtaṃ</a:t>
            </a:r>
            <a:r>
              <a:rPr lang="en-US" sz="2000" dirty="0">
                <a:latin typeface="Times New Roman"/>
                <a:cs typeface="Times New Roman"/>
              </a:rPr>
              <a:t> </a:t>
            </a:r>
            <a:r>
              <a:rPr lang="en-US" sz="2000" dirty="0" err="1">
                <a:latin typeface="Times New Roman"/>
                <a:cs typeface="Times New Roman"/>
              </a:rPr>
              <a:t>jānan</a:t>
            </a:r>
            <a:r>
              <a:rPr lang="en-US" sz="2000" dirty="0">
                <a:latin typeface="Times New Roman"/>
                <a:cs typeface="Times New Roman"/>
              </a:rPr>
              <a:t> </a:t>
            </a:r>
            <a:r>
              <a:rPr lang="en-US" sz="2000" dirty="0" err="1">
                <a:latin typeface="Times New Roman"/>
                <a:cs typeface="Times New Roman"/>
              </a:rPr>
              <a:t>paśyan</a:t>
            </a:r>
            <a:r>
              <a:rPr lang="en-US" sz="2000" dirty="0">
                <a:latin typeface="Times New Roman"/>
                <a:cs typeface="Times New Roman"/>
              </a:rPr>
              <a:t> </a:t>
            </a:r>
            <a:r>
              <a:rPr lang="en-US" sz="2000" dirty="0" err="1">
                <a:latin typeface="Times New Roman"/>
                <a:cs typeface="Times New Roman"/>
              </a:rPr>
              <a:t>nirvidyate</a:t>
            </a:r>
            <a:r>
              <a:rPr lang="en-US" sz="2000" dirty="0">
                <a:latin typeface="Times New Roman"/>
                <a:cs typeface="Times New Roman"/>
              </a:rPr>
              <a:t> </a:t>
            </a:r>
            <a:r>
              <a:rPr lang="en-US" sz="2000" dirty="0" err="1">
                <a:latin typeface="Times New Roman"/>
                <a:cs typeface="Times New Roman"/>
              </a:rPr>
              <a:t>nirviṇṇo</a:t>
            </a:r>
            <a:r>
              <a:rPr lang="en-US" sz="2000" dirty="0">
                <a:latin typeface="Times New Roman"/>
                <a:cs typeface="Times New Roman"/>
              </a:rPr>
              <a:t> </a:t>
            </a:r>
            <a:r>
              <a:rPr lang="en-US" sz="2000" dirty="0" err="1">
                <a:latin typeface="Times New Roman"/>
                <a:cs typeface="Times New Roman"/>
              </a:rPr>
              <a:t>virajyate</a:t>
            </a:r>
            <a:r>
              <a:rPr lang="en-US" sz="2000" dirty="0">
                <a:latin typeface="Times New Roman"/>
                <a:cs typeface="Times New Roman"/>
              </a:rPr>
              <a:t> </a:t>
            </a:r>
            <a:r>
              <a:rPr lang="hr-HR" sz="2000" dirty="0">
                <a:latin typeface="Times New Roman"/>
                <a:cs typeface="Times New Roman"/>
              </a:rPr>
              <a:t>|</a:t>
            </a:r>
            <a:r>
              <a:rPr lang="de-DE" sz="2000" dirty="0" smtClean="0">
                <a:latin typeface="Times New Roman"/>
                <a:cs typeface="Times New Roman"/>
              </a:rPr>
              <a:t> </a:t>
            </a:r>
            <a:r>
              <a:rPr lang="en-US" sz="2000" dirty="0" err="1">
                <a:latin typeface="Times New Roman"/>
                <a:cs typeface="Times New Roman"/>
              </a:rPr>
              <a:t>virakto</a:t>
            </a:r>
            <a:r>
              <a:rPr lang="en-US" sz="2000" dirty="0">
                <a:latin typeface="Times New Roman"/>
                <a:cs typeface="Times New Roman"/>
              </a:rPr>
              <a:t> </a:t>
            </a:r>
            <a:r>
              <a:rPr lang="en-US" sz="2000" dirty="0" err="1">
                <a:solidFill>
                  <a:srgbClr val="4BACC6"/>
                </a:solidFill>
                <a:latin typeface="Times New Roman"/>
                <a:cs typeface="Times New Roman"/>
              </a:rPr>
              <a:t>vimucyate</a:t>
            </a:r>
            <a:r>
              <a:rPr lang="en-US" sz="2000" dirty="0">
                <a:solidFill>
                  <a:srgbClr val="4BACC6"/>
                </a:solidFill>
                <a:latin typeface="Times New Roman"/>
                <a:cs typeface="Times New Roman"/>
              </a:rPr>
              <a:t> </a:t>
            </a:r>
            <a:r>
              <a:rPr lang="hr-HR" sz="2000" dirty="0">
                <a:latin typeface="Times New Roman"/>
                <a:cs typeface="Times New Roman"/>
              </a:rPr>
              <a:t>|</a:t>
            </a:r>
            <a:r>
              <a:rPr lang="en-US" sz="2000" dirty="0" smtClean="0">
                <a:latin typeface="Times New Roman"/>
                <a:cs typeface="Times New Roman"/>
              </a:rPr>
              <a:t> </a:t>
            </a:r>
            <a:r>
              <a:rPr lang="en-US" sz="2000" dirty="0" err="1">
                <a:solidFill>
                  <a:srgbClr val="4BACC6"/>
                </a:solidFill>
                <a:latin typeface="Times New Roman"/>
                <a:cs typeface="Times New Roman"/>
              </a:rPr>
              <a:t>vimukto</a:t>
            </a:r>
            <a:r>
              <a:rPr lang="en-US" sz="2000" dirty="0">
                <a:solidFill>
                  <a:srgbClr val="4BACC6"/>
                </a:solidFill>
                <a:latin typeface="Times New Roman"/>
                <a:cs typeface="Times New Roman"/>
              </a:rPr>
              <a:t> </a:t>
            </a:r>
            <a:r>
              <a:rPr lang="en-US" sz="2000" dirty="0">
                <a:latin typeface="Times New Roman"/>
                <a:cs typeface="Times New Roman"/>
              </a:rPr>
              <a:t>'</a:t>
            </a:r>
            <a:r>
              <a:rPr lang="en-US" sz="2000" dirty="0" err="1">
                <a:latin typeface="Times New Roman"/>
                <a:cs typeface="Times New Roman"/>
              </a:rPr>
              <a:t>nupādāya</a:t>
            </a:r>
            <a:r>
              <a:rPr lang="en-US" sz="2000" dirty="0">
                <a:latin typeface="Times New Roman"/>
                <a:cs typeface="Times New Roman"/>
              </a:rPr>
              <a:t> </a:t>
            </a:r>
            <a:r>
              <a:rPr lang="en-US" sz="2000" dirty="0" err="1">
                <a:solidFill>
                  <a:schemeClr val="accent5"/>
                </a:solidFill>
                <a:latin typeface="Times New Roman"/>
                <a:cs typeface="Times New Roman"/>
              </a:rPr>
              <a:t>parinirvāti</a:t>
            </a:r>
            <a:r>
              <a:rPr lang="en-US" sz="2000" dirty="0">
                <a:latin typeface="Times New Roman"/>
                <a:cs typeface="Times New Roman"/>
              </a:rPr>
              <a:t> </a:t>
            </a:r>
            <a:r>
              <a:rPr lang="hr-HR" sz="2000" dirty="0">
                <a:latin typeface="Times New Roman"/>
                <a:cs typeface="Times New Roman"/>
              </a:rPr>
              <a:t>|</a:t>
            </a:r>
            <a:endParaRPr lang="tr-TR" sz="2000" dirty="0">
              <a:latin typeface="Times New Roman"/>
              <a:cs typeface="Times New Roman"/>
            </a:endParaRPr>
          </a:p>
          <a:p>
            <a:r>
              <a:rPr lang="hr-HR" sz="2000" i="1" dirty="0" smtClean="0">
                <a:latin typeface="Times New Roman"/>
                <a:cs typeface="Times New Roman"/>
              </a:rPr>
              <a:t>Śrāvakabhūmi</a:t>
            </a:r>
            <a:r>
              <a:rPr lang="hr-HR" sz="2000" dirty="0" smtClean="0">
                <a:latin typeface="Times New Roman"/>
                <a:cs typeface="Times New Roman"/>
              </a:rPr>
              <a:t> </a:t>
            </a:r>
            <a:r>
              <a:rPr lang="hr-HR" sz="2000" dirty="0">
                <a:latin typeface="Times New Roman"/>
                <a:cs typeface="Times New Roman"/>
              </a:rPr>
              <a:t>II 132</a:t>
            </a:r>
          </a:p>
          <a:p>
            <a:endParaRPr lang="hr-HR" sz="2000" dirty="0">
              <a:latin typeface="Times New Roman"/>
              <a:cs typeface="Times New Roman"/>
            </a:endParaRPr>
          </a:p>
          <a:p>
            <a:r>
              <a:rPr lang="hr-HR" sz="2000" dirty="0" smtClean="0">
                <a:latin typeface="Times New Roman"/>
                <a:cs typeface="Times New Roman"/>
              </a:rPr>
              <a:t>Translation: “For </a:t>
            </a:r>
            <a:r>
              <a:rPr lang="en-US" sz="2000" dirty="0">
                <a:solidFill>
                  <a:srgbClr val="0000FF"/>
                </a:solidFill>
                <a:latin typeface="Times New Roman"/>
                <a:cs typeface="Times New Roman"/>
              </a:rPr>
              <a:t>the one who has well-purified right conduct he/she is free from regret. </a:t>
            </a:r>
            <a:r>
              <a:rPr lang="hr-HR" sz="2000" dirty="0" smtClean="0">
                <a:latin typeface="Times New Roman"/>
                <a:cs typeface="Times New Roman"/>
              </a:rPr>
              <a:t>For </a:t>
            </a:r>
            <a:r>
              <a:rPr lang="en-US" sz="2000" dirty="0">
                <a:solidFill>
                  <a:srgbClr val="0000FF"/>
                </a:solidFill>
                <a:latin typeface="Times New Roman"/>
                <a:cs typeface="Times New Roman"/>
              </a:rPr>
              <a:t>the one who is free from </a:t>
            </a:r>
            <a:r>
              <a:rPr lang="en-US" sz="2000" dirty="0" smtClean="0">
                <a:solidFill>
                  <a:srgbClr val="0000FF"/>
                </a:solidFill>
                <a:latin typeface="Times New Roman"/>
                <a:cs typeface="Times New Roman"/>
              </a:rPr>
              <a:t>regret [due to purified right conduct] he/she </a:t>
            </a:r>
            <a:r>
              <a:rPr lang="en-US" sz="2000" dirty="0">
                <a:solidFill>
                  <a:srgbClr val="0000FF"/>
                </a:solidFill>
                <a:latin typeface="Times New Roman"/>
                <a:cs typeface="Times New Roman"/>
              </a:rPr>
              <a:t>has joy, rapture, ease/tranquility, and pleasure. The one who is full of pleasure has mental concentration</a:t>
            </a:r>
            <a:r>
              <a:rPr lang="en-US" sz="2000" dirty="0" smtClean="0">
                <a:latin typeface="Times New Roman"/>
                <a:cs typeface="Times New Roman"/>
              </a:rPr>
              <a:t>. </a:t>
            </a:r>
            <a:r>
              <a:rPr lang="en-US" sz="2000" dirty="0">
                <a:latin typeface="Times New Roman"/>
                <a:cs typeface="Times New Roman"/>
              </a:rPr>
              <a:t>T</a:t>
            </a:r>
            <a:r>
              <a:rPr lang="en-US" sz="2000" dirty="0" smtClean="0">
                <a:latin typeface="Times New Roman"/>
                <a:cs typeface="Times New Roman"/>
              </a:rPr>
              <a:t>he </a:t>
            </a:r>
            <a:r>
              <a:rPr lang="en-US" sz="2000" dirty="0">
                <a:latin typeface="Times New Roman"/>
                <a:cs typeface="Times New Roman"/>
              </a:rPr>
              <a:t>one whose mind is concentrated, he/she knows and sees [things] according to the truth.</a:t>
            </a:r>
            <a:r>
              <a:rPr lang="hr-HR" sz="2000" dirty="0" smtClean="0">
                <a:latin typeface="Times New Roman"/>
                <a:cs typeface="Times New Roman"/>
              </a:rPr>
              <a:t>” </a:t>
            </a:r>
            <a:r>
              <a:rPr lang="en-US" sz="2000" dirty="0">
                <a:latin typeface="Times New Roman"/>
                <a:cs typeface="Times New Roman"/>
              </a:rPr>
              <a:t>[The one who] knows and sees [things] according to the truth, </a:t>
            </a:r>
            <a:r>
              <a:rPr lang="en-US" sz="2000" dirty="0" smtClean="0">
                <a:latin typeface="Times New Roman"/>
                <a:cs typeface="Times New Roman"/>
              </a:rPr>
              <a:t>he/she becomes </a:t>
            </a:r>
            <a:r>
              <a:rPr lang="en-US" sz="2000" dirty="0">
                <a:latin typeface="Times New Roman"/>
                <a:cs typeface="Times New Roman"/>
              </a:rPr>
              <a:t>disenchanted, </a:t>
            </a:r>
            <a:r>
              <a:rPr lang="en-US" sz="2000" dirty="0" smtClean="0">
                <a:latin typeface="Times New Roman"/>
                <a:cs typeface="Times New Roman"/>
              </a:rPr>
              <a:t>and dispassionate (with </a:t>
            </a:r>
            <a:r>
              <a:rPr lang="en-US" sz="2000" i="1" dirty="0" err="1">
                <a:latin typeface="Times New Roman"/>
                <a:cs typeface="Times New Roman"/>
              </a:rPr>
              <a:t>saṃsāra</a:t>
            </a:r>
            <a:r>
              <a:rPr lang="en-US" sz="2000" dirty="0" smtClean="0">
                <a:latin typeface="Times New Roman"/>
                <a:cs typeface="Times New Roman"/>
              </a:rPr>
              <a:t>). </a:t>
            </a:r>
            <a:r>
              <a:rPr lang="en-US" sz="2000" dirty="0">
                <a:latin typeface="Times New Roman"/>
                <a:cs typeface="Times New Roman"/>
              </a:rPr>
              <a:t>[The one who] is dispassionate (with </a:t>
            </a:r>
            <a:r>
              <a:rPr lang="en-US" sz="2000" i="1" dirty="0" err="1">
                <a:latin typeface="Times New Roman"/>
                <a:cs typeface="Times New Roman"/>
              </a:rPr>
              <a:t>saṃsāra</a:t>
            </a:r>
            <a:r>
              <a:rPr lang="en-US" sz="2000" dirty="0" smtClean="0">
                <a:latin typeface="Times New Roman"/>
                <a:cs typeface="Times New Roman"/>
              </a:rPr>
              <a:t>) </a:t>
            </a:r>
            <a:r>
              <a:rPr lang="en-US" sz="2000" dirty="0" smtClean="0">
                <a:solidFill>
                  <a:srgbClr val="000000"/>
                </a:solidFill>
                <a:latin typeface="Times New Roman"/>
                <a:cs typeface="Times New Roman"/>
              </a:rPr>
              <a:t>is</a:t>
            </a:r>
            <a:r>
              <a:rPr lang="en-US" sz="2000" dirty="0" smtClean="0">
                <a:solidFill>
                  <a:srgbClr val="4BACC6"/>
                </a:solidFill>
                <a:latin typeface="Times New Roman"/>
                <a:cs typeface="Times New Roman"/>
              </a:rPr>
              <a:t> </a:t>
            </a:r>
            <a:r>
              <a:rPr lang="en-US" sz="2000" dirty="0">
                <a:solidFill>
                  <a:srgbClr val="4BACC6"/>
                </a:solidFill>
                <a:latin typeface="Times New Roman"/>
                <a:cs typeface="Times New Roman"/>
              </a:rPr>
              <a:t>liberated</a:t>
            </a:r>
            <a:r>
              <a:rPr lang="en-US" sz="2000" dirty="0">
                <a:latin typeface="Times New Roman"/>
                <a:cs typeface="Times New Roman"/>
              </a:rPr>
              <a:t>. </a:t>
            </a:r>
            <a:r>
              <a:rPr lang="en-US" sz="2000" dirty="0">
                <a:solidFill>
                  <a:srgbClr val="4BACC6"/>
                </a:solidFill>
                <a:latin typeface="Times New Roman"/>
                <a:cs typeface="Times New Roman"/>
              </a:rPr>
              <a:t>The liberated one reaches Nirvana</a:t>
            </a:r>
            <a:r>
              <a:rPr lang="en-US" sz="2000" dirty="0">
                <a:latin typeface="Times New Roman"/>
                <a:cs typeface="Times New Roman"/>
              </a:rPr>
              <a:t> </a:t>
            </a:r>
            <a:r>
              <a:rPr lang="en-US" sz="2000" dirty="0" smtClean="0">
                <a:latin typeface="Times New Roman"/>
                <a:cs typeface="Times New Roman"/>
              </a:rPr>
              <a:t>after having not </a:t>
            </a:r>
            <a:r>
              <a:rPr lang="en-US" sz="2000" dirty="0" smtClean="0">
                <a:solidFill>
                  <a:srgbClr val="000000"/>
                </a:solidFill>
                <a:latin typeface="Times New Roman"/>
                <a:cs typeface="Times New Roman"/>
              </a:rPr>
              <a:t>grasped</a:t>
            </a:r>
            <a:r>
              <a:rPr lang="en-US" sz="2000" dirty="0" smtClean="0">
                <a:solidFill>
                  <a:srgbClr val="FF0000"/>
                </a:solidFill>
                <a:latin typeface="Times New Roman"/>
                <a:cs typeface="Times New Roman"/>
              </a:rPr>
              <a:t> </a:t>
            </a:r>
            <a:r>
              <a:rPr lang="en-US" sz="2000" dirty="0">
                <a:latin typeface="Times New Roman"/>
                <a:cs typeface="Times New Roman"/>
              </a:rPr>
              <a:t>(to </a:t>
            </a:r>
            <a:r>
              <a:rPr lang="en-US" sz="2000" dirty="0" smtClean="0">
                <a:latin typeface="Times New Roman"/>
                <a:cs typeface="Times New Roman"/>
              </a:rPr>
              <a:t>existence</a:t>
            </a:r>
            <a:r>
              <a:rPr lang="en-US" sz="2000" dirty="0">
                <a:latin typeface="Times New Roman"/>
                <a:cs typeface="Times New Roman"/>
              </a:rPr>
              <a:t>).</a:t>
            </a: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8121" y="4958"/>
            <a:ext cx="2829587" cy="615729"/>
          </a:xfrm>
          <a:prstGeom prst="rect">
            <a:avLst/>
          </a:prstGeom>
        </p:spPr>
      </p:pic>
    </p:spTree>
    <p:extLst>
      <p:ext uri="{BB962C8B-B14F-4D97-AF65-F5344CB8AC3E}">
        <p14:creationId xmlns:p14="http://schemas.microsoft.com/office/powerpoint/2010/main" val="335141476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8</a:t>
            </a:fld>
            <a:endParaRPr lang="zh-CN" altLang="en-US" sz="1600" dirty="0"/>
          </a:p>
        </p:txBody>
      </p:sp>
      <p:sp>
        <p:nvSpPr>
          <p:cNvPr id="2" name="TextBox 1"/>
          <p:cNvSpPr txBox="1"/>
          <p:nvPr/>
        </p:nvSpPr>
        <p:spPr>
          <a:xfrm>
            <a:off x="323528" y="116632"/>
            <a:ext cx="5616624" cy="769441"/>
          </a:xfrm>
          <a:prstGeom prst="rect">
            <a:avLst/>
          </a:prstGeom>
          <a:noFill/>
        </p:spPr>
        <p:txBody>
          <a:bodyPr wrap="square" rtlCol="0">
            <a:spAutoFit/>
          </a:bodyPr>
          <a:lstStyle/>
          <a:p>
            <a:r>
              <a:rPr lang="en-US" sz="2200" dirty="0">
                <a:latin typeface="Times New Roman"/>
                <a:cs typeface="Times New Roman"/>
              </a:rPr>
              <a:t>2</a:t>
            </a:r>
            <a:r>
              <a:rPr lang="en-US" sz="2200" dirty="0" smtClean="0">
                <a:latin typeface="Times New Roman"/>
                <a:cs typeface="Times New Roman"/>
              </a:rPr>
              <a:t>.2  Counterpart in the </a:t>
            </a:r>
            <a:r>
              <a:rPr lang="en-US" sz="2200" dirty="0" err="1" smtClean="0">
                <a:latin typeface="Times New Roman"/>
                <a:cs typeface="Times New Roman"/>
              </a:rPr>
              <a:t>Pali</a:t>
            </a:r>
            <a:r>
              <a:rPr lang="en-US" sz="2200" dirty="0" smtClean="0">
                <a:latin typeface="Times New Roman"/>
                <a:cs typeface="Times New Roman"/>
              </a:rPr>
              <a:t> </a:t>
            </a:r>
            <a:r>
              <a:rPr lang="it-IT" sz="2200" i="1" dirty="0" err="1" smtClean="0">
                <a:latin typeface="Times New Roman"/>
                <a:cs typeface="Times New Roman"/>
              </a:rPr>
              <a:t>Aṅguttaranikāya</a:t>
            </a:r>
            <a:r>
              <a:rPr lang="en-US" sz="2200" dirty="0" smtClean="0">
                <a:latin typeface="Times New Roman"/>
                <a:cs typeface="Times New Roman"/>
              </a:rPr>
              <a:t>: part I </a:t>
            </a:r>
            <a:endParaRPr lang="en-US" sz="2200" dirty="0">
              <a:latin typeface="Times New Roman"/>
              <a:cs typeface="Times New Roman"/>
            </a:endParaRPr>
          </a:p>
        </p:txBody>
      </p:sp>
      <p:sp>
        <p:nvSpPr>
          <p:cNvPr id="7" name="TextBox 6"/>
          <p:cNvSpPr txBox="1"/>
          <p:nvPr/>
        </p:nvSpPr>
        <p:spPr>
          <a:xfrm>
            <a:off x="395536" y="980728"/>
            <a:ext cx="8604448" cy="5632311"/>
          </a:xfrm>
          <a:prstGeom prst="rect">
            <a:avLst/>
          </a:prstGeom>
          <a:noFill/>
        </p:spPr>
        <p:txBody>
          <a:bodyPr wrap="square" rtlCol="0">
            <a:spAutoFit/>
          </a:bodyPr>
          <a:lstStyle/>
          <a:p>
            <a:r>
              <a:rPr lang="en-US" sz="2000" dirty="0">
                <a:latin typeface="Times New Roman"/>
                <a:cs typeface="Times New Roman"/>
              </a:rPr>
              <a:t>The Venerable </a:t>
            </a:r>
            <a:r>
              <a:rPr lang="en-US" sz="2000" dirty="0" err="1">
                <a:latin typeface="Times New Roman"/>
                <a:cs typeface="Times New Roman"/>
              </a:rPr>
              <a:t>Ānanda</a:t>
            </a:r>
            <a:r>
              <a:rPr lang="en-US" sz="2000" dirty="0">
                <a:latin typeface="Times New Roman"/>
                <a:cs typeface="Times New Roman"/>
              </a:rPr>
              <a:t> approached the Blessed One, paid homage to him, sat down to one side and said to him: “Sir/</a:t>
            </a:r>
            <a:r>
              <a:rPr lang="en-US" sz="2000" dirty="0" err="1">
                <a:latin typeface="Times New Roman"/>
                <a:cs typeface="Times New Roman"/>
              </a:rPr>
              <a:t>bhante</a:t>
            </a:r>
            <a:r>
              <a:rPr lang="en-US" sz="2000" dirty="0">
                <a:latin typeface="Times New Roman"/>
                <a:cs typeface="Times New Roman"/>
              </a:rPr>
              <a:t>, what is the purpose (</a:t>
            </a:r>
            <a:r>
              <a:rPr lang="en-US" sz="2000" i="1" dirty="0" err="1" smtClean="0">
                <a:latin typeface="Times New Roman"/>
                <a:cs typeface="Times New Roman"/>
              </a:rPr>
              <a:t>kim</a:t>
            </a:r>
            <a:r>
              <a:rPr lang="en-US" sz="2000" i="1" dirty="0" smtClean="0">
                <a:latin typeface="Times New Roman"/>
                <a:cs typeface="Times New Roman"/>
              </a:rPr>
              <a:t> </a:t>
            </a:r>
            <a:r>
              <a:rPr lang="en-US" sz="2000" i="1" dirty="0" err="1" smtClean="0">
                <a:latin typeface="Times New Roman"/>
                <a:cs typeface="Times New Roman"/>
              </a:rPr>
              <a:t>atthiyo</a:t>
            </a:r>
            <a:r>
              <a:rPr lang="en-US" sz="2000" dirty="0">
                <a:latin typeface="Times New Roman"/>
                <a:cs typeface="Times New Roman"/>
              </a:rPr>
              <a:t>) and benefit (</a:t>
            </a:r>
            <a:r>
              <a:rPr lang="en-US" sz="2000" i="1" dirty="0" err="1" smtClean="0">
                <a:latin typeface="Times New Roman"/>
                <a:cs typeface="Times New Roman"/>
              </a:rPr>
              <a:t>kim</a:t>
            </a:r>
            <a:r>
              <a:rPr lang="en-US" sz="2000" i="1" dirty="0" smtClean="0">
                <a:latin typeface="Times New Roman"/>
                <a:cs typeface="Times New Roman"/>
              </a:rPr>
              <a:t> </a:t>
            </a:r>
            <a:r>
              <a:rPr lang="en-US" sz="2000" i="1" dirty="0" err="1" smtClean="0">
                <a:latin typeface="Times New Roman"/>
                <a:cs typeface="Times New Roman"/>
              </a:rPr>
              <a:t>ānisaṃso</a:t>
            </a:r>
            <a:r>
              <a:rPr lang="en-US" sz="2000" dirty="0">
                <a:latin typeface="Times New Roman"/>
                <a:cs typeface="Times New Roman"/>
              </a:rPr>
              <a:t>) of </a:t>
            </a:r>
            <a:r>
              <a:rPr lang="en-US" sz="2000" dirty="0">
                <a:solidFill>
                  <a:srgbClr val="FF0000"/>
                </a:solidFill>
                <a:latin typeface="Times New Roman"/>
                <a:cs typeface="Times New Roman"/>
              </a:rPr>
              <a:t>wholesome </a:t>
            </a:r>
            <a:r>
              <a:rPr lang="en-US" sz="2000" dirty="0" smtClean="0">
                <a:solidFill>
                  <a:srgbClr val="FF0000"/>
                </a:solidFill>
                <a:latin typeface="Times New Roman"/>
                <a:cs typeface="Times New Roman"/>
              </a:rPr>
              <a:t>virtuous behavior </a:t>
            </a:r>
            <a:r>
              <a:rPr lang="en-US" sz="2000" dirty="0">
                <a:solidFill>
                  <a:srgbClr val="FF0000"/>
                </a:solidFill>
                <a:latin typeface="Times New Roman"/>
                <a:cs typeface="Times New Roman"/>
              </a:rPr>
              <a:t>(</a:t>
            </a:r>
            <a:r>
              <a:rPr lang="en-US" sz="2000" i="1" dirty="0" err="1">
                <a:solidFill>
                  <a:srgbClr val="FF0000"/>
                </a:solidFill>
                <a:latin typeface="Times New Roman"/>
                <a:cs typeface="Times New Roman"/>
              </a:rPr>
              <a:t>kusalāni</a:t>
            </a:r>
            <a:r>
              <a:rPr lang="en-US" sz="2000" i="1" dirty="0">
                <a:solidFill>
                  <a:srgbClr val="FF0000"/>
                </a:solidFill>
                <a:latin typeface="Times New Roman"/>
                <a:cs typeface="Times New Roman"/>
              </a:rPr>
              <a:t> </a:t>
            </a:r>
            <a:r>
              <a:rPr lang="en-US" sz="2000" i="1" dirty="0" err="1">
                <a:solidFill>
                  <a:srgbClr val="FF0000"/>
                </a:solidFill>
                <a:latin typeface="Times New Roman"/>
                <a:cs typeface="Times New Roman"/>
              </a:rPr>
              <a:t>sīlāni</a:t>
            </a:r>
            <a:r>
              <a:rPr lang="en-US" sz="2000" dirty="0">
                <a:solidFill>
                  <a:srgbClr val="FF0000"/>
                </a:solidFill>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r>
              <a:rPr lang="en-US" sz="2000" dirty="0">
                <a:latin typeface="Times New Roman"/>
                <a:cs typeface="Times New Roman"/>
              </a:rPr>
              <a:t>“</a:t>
            </a:r>
            <a:r>
              <a:rPr lang="en-US" sz="2000" dirty="0" err="1">
                <a:latin typeface="Times New Roman"/>
                <a:cs typeface="Times New Roman"/>
              </a:rPr>
              <a:t>Ānanda</a:t>
            </a:r>
            <a:r>
              <a:rPr lang="en-US" sz="2000" dirty="0">
                <a:latin typeface="Times New Roman"/>
                <a:cs typeface="Times New Roman"/>
              </a:rPr>
              <a:t>, </a:t>
            </a:r>
            <a:r>
              <a:rPr lang="en-US" sz="2000" dirty="0">
                <a:solidFill>
                  <a:srgbClr val="0000FF"/>
                </a:solidFill>
                <a:latin typeface="Times New Roman"/>
                <a:cs typeface="Times New Roman"/>
              </a:rPr>
              <a:t>the purpose and benefit of wholesome </a:t>
            </a:r>
            <a:r>
              <a:rPr lang="en-US" sz="2000" dirty="0" smtClean="0">
                <a:solidFill>
                  <a:srgbClr val="0000FF"/>
                </a:solidFill>
                <a:latin typeface="Times New Roman"/>
                <a:cs typeface="Times New Roman"/>
              </a:rPr>
              <a:t>virtuous </a:t>
            </a:r>
            <a:r>
              <a:rPr lang="en-US" sz="2000" dirty="0">
                <a:solidFill>
                  <a:srgbClr val="0000FF"/>
                </a:solidFill>
                <a:latin typeface="Times New Roman"/>
                <a:cs typeface="Times New Roman"/>
              </a:rPr>
              <a:t>behavior is free from regret (</a:t>
            </a:r>
            <a:r>
              <a:rPr lang="en-US" sz="2000" i="1" dirty="0" err="1">
                <a:solidFill>
                  <a:srgbClr val="0000FF"/>
                </a:solidFill>
                <a:latin typeface="Times New Roman"/>
                <a:cs typeface="Times New Roman"/>
              </a:rPr>
              <a:t>avippaṭisāra</a:t>
            </a:r>
            <a:r>
              <a:rPr lang="en-US" sz="2000" dirty="0">
                <a:solidFill>
                  <a:srgbClr val="0000FF"/>
                </a:solidFill>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benefit of</a:t>
            </a:r>
            <a:r>
              <a:rPr lang="en-US" sz="2000" dirty="0">
                <a:solidFill>
                  <a:srgbClr val="0000FF"/>
                </a:solidFill>
                <a:latin typeface="Times New Roman"/>
                <a:cs typeface="Times New Roman"/>
              </a:rPr>
              <a:t> </a:t>
            </a:r>
            <a:r>
              <a:rPr lang="en-GB" sz="2000" dirty="0">
                <a:solidFill>
                  <a:srgbClr val="0000FF"/>
                </a:solidFill>
                <a:latin typeface="Times New Roman"/>
                <a:cs typeface="Times New Roman"/>
              </a:rPr>
              <a:t>[the state of] free from regret</a:t>
            </a:r>
            <a:r>
              <a:rPr lang="en-US" sz="2000" dirty="0" smtClean="0">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r>
              <a:rPr lang="en-US" sz="2000" dirty="0">
                <a:latin typeface="Times New Roman"/>
                <a:cs typeface="Times New Roman"/>
              </a:rPr>
              <a:t>“</a:t>
            </a:r>
            <a:r>
              <a:rPr lang="en-US" sz="2000" dirty="0" err="1">
                <a:latin typeface="Times New Roman"/>
                <a:cs typeface="Times New Roman"/>
              </a:rPr>
              <a:t>Ānanda</a:t>
            </a:r>
            <a:r>
              <a:rPr lang="en-US" sz="2000" dirty="0">
                <a:latin typeface="Times New Roman"/>
                <a:cs typeface="Times New Roman"/>
              </a:rPr>
              <a:t>, </a:t>
            </a:r>
            <a:r>
              <a:rPr lang="en-US" sz="2000" dirty="0">
                <a:solidFill>
                  <a:srgbClr val="0000FF"/>
                </a:solidFill>
                <a:latin typeface="Times New Roman"/>
                <a:cs typeface="Times New Roman"/>
              </a:rPr>
              <a:t>the purpose and benefit of </a:t>
            </a:r>
            <a:r>
              <a:rPr lang="en-GB" sz="2000" dirty="0">
                <a:solidFill>
                  <a:srgbClr val="0000FF"/>
                </a:solidFill>
                <a:latin typeface="Times New Roman"/>
                <a:cs typeface="Times New Roman"/>
              </a:rPr>
              <a:t>[the state of] free from regret [due to </a:t>
            </a:r>
            <a:r>
              <a:rPr lang="en-US" sz="2000" dirty="0">
                <a:solidFill>
                  <a:srgbClr val="0000FF"/>
                </a:solidFill>
                <a:latin typeface="Times New Roman"/>
                <a:cs typeface="Times New Roman"/>
              </a:rPr>
              <a:t>wholesome virtuous behavior</a:t>
            </a:r>
            <a:r>
              <a:rPr lang="en-GB" sz="2000" dirty="0">
                <a:solidFill>
                  <a:srgbClr val="0000FF"/>
                </a:solidFill>
                <a:latin typeface="Times New Roman"/>
                <a:cs typeface="Times New Roman"/>
              </a:rPr>
              <a:t>] </a:t>
            </a:r>
            <a:r>
              <a:rPr lang="en-US" sz="2000" dirty="0">
                <a:solidFill>
                  <a:srgbClr val="0000FF"/>
                </a:solidFill>
                <a:latin typeface="Times New Roman"/>
                <a:cs typeface="Times New Roman"/>
              </a:rPr>
              <a:t>is joy (</a:t>
            </a:r>
            <a:r>
              <a:rPr lang="en-US" sz="2000" i="1" dirty="0" err="1" smtClean="0">
                <a:solidFill>
                  <a:srgbClr val="0000FF"/>
                </a:solidFill>
                <a:latin typeface="Times New Roman"/>
                <a:cs typeface="Times New Roman"/>
              </a:rPr>
              <a:t>pāmojja</a:t>
            </a:r>
            <a:r>
              <a:rPr lang="en-US" sz="2000" dirty="0" smtClean="0">
                <a:solidFill>
                  <a:srgbClr val="0000FF"/>
                </a:solidFill>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benefit of joy?”</a:t>
            </a:r>
            <a:endParaRPr lang="de-DE" sz="2000" dirty="0">
              <a:latin typeface="Times New Roman"/>
              <a:cs typeface="Times New Roman"/>
            </a:endParaRPr>
          </a:p>
          <a:p>
            <a:r>
              <a:rPr lang="en-US" sz="2000" dirty="0">
                <a:latin typeface="Times New Roman"/>
                <a:cs typeface="Times New Roman"/>
              </a:rPr>
              <a:t>“</a:t>
            </a:r>
            <a:r>
              <a:rPr lang="en-US" sz="2000" dirty="0" err="1">
                <a:latin typeface="Times New Roman"/>
                <a:cs typeface="Times New Roman"/>
              </a:rPr>
              <a:t>Ānanda</a:t>
            </a:r>
            <a:r>
              <a:rPr lang="en-US" sz="2000" dirty="0">
                <a:latin typeface="Times New Roman"/>
                <a:cs typeface="Times New Roman"/>
              </a:rPr>
              <a:t>, </a:t>
            </a:r>
            <a:r>
              <a:rPr lang="en-US" sz="2000" dirty="0">
                <a:solidFill>
                  <a:srgbClr val="0000FF"/>
                </a:solidFill>
                <a:latin typeface="Times New Roman"/>
                <a:cs typeface="Times New Roman"/>
              </a:rPr>
              <a:t>the purpose and benefit of </a:t>
            </a:r>
            <a:r>
              <a:rPr lang="en-US" sz="2000" dirty="0" smtClean="0">
                <a:solidFill>
                  <a:srgbClr val="0000FF"/>
                </a:solidFill>
                <a:latin typeface="Times New Roman"/>
                <a:cs typeface="Times New Roman"/>
              </a:rPr>
              <a:t>joy </a:t>
            </a:r>
            <a:r>
              <a:rPr lang="en-US" sz="2000" dirty="0">
                <a:solidFill>
                  <a:srgbClr val="0000FF"/>
                </a:solidFill>
                <a:latin typeface="Times New Roman"/>
                <a:cs typeface="Times New Roman"/>
              </a:rPr>
              <a:t>is </a:t>
            </a:r>
            <a:r>
              <a:rPr lang="en-US" sz="2000" dirty="0" smtClean="0">
                <a:solidFill>
                  <a:srgbClr val="0000FF"/>
                </a:solidFill>
                <a:latin typeface="Times New Roman"/>
                <a:cs typeface="Times New Roman"/>
              </a:rPr>
              <a:t>rapture </a:t>
            </a:r>
            <a:r>
              <a:rPr lang="en-US" sz="2000" dirty="0">
                <a:solidFill>
                  <a:srgbClr val="0000FF"/>
                </a:solidFill>
                <a:latin typeface="Times New Roman"/>
                <a:cs typeface="Times New Roman"/>
              </a:rPr>
              <a:t>(</a:t>
            </a:r>
            <a:r>
              <a:rPr lang="en-US" sz="2000" i="1" dirty="0" err="1">
                <a:solidFill>
                  <a:srgbClr val="0000FF"/>
                </a:solidFill>
                <a:latin typeface="Times New Roman"/>
                <a:cs typeface="Times New Roman"/>
              </a:rPr>
              <a:t>pīti</a:t>
            </a:r>
            <a:r>
              <a:rPr lang="en-US" sz="2000" dirty="0">
                <a:solidFill>
                  <a:srgbClr val="0000FF"/>
                </a:solidFill>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benefit of </a:t>
            </a:r>
            <a:r>
              <a:rPr lang="en-US" sz="2000" dirty="0" smtClean="0">
                <a:latin typeface="Times New Roman"/>
                <a:cs typeface="Times New Roman"/>
              </a:rPr>
              <a:t>rapture?</a:t>
            </a:r>
            <a:r>
              <a:rPr lang="en-US" sz="2000" dirty="0">
                <a:latin typeface="Times New Roman"/>
                <a:cs typeface="Times New Roman"/>
              </a:rPr>
              <a:t>”</a:t>
            </a:r>
            <a:endParaRPr lang="de-DE" sz="2000" dirty="0">
              <a:latin typeface="Times New Roman"/>
              <a:cs typeface="Times New Roman"/>
            </a:endParaRPr>
          </a:p>
          <a:p>
            <a:r>
              <a:rPr lang="en-US" sz="2000" dirty="0">
                <a:latin typeface="Times New Roman"/>
                <a:cs typeface="Times New Roman"/>
              </a:rPr>
              <a:t>“</a:t>
            </a:r>
            <a:r>
              <a:rPr lang="en-US" sz="2000" dirty="0" err="1">
                <a:latin typeface="Times New Roman"/>
                <a:cs typeface="Times New Roman"/>
              </a:rPr>
              <a:t>Ānanda</a:t>
            </a:r>
            <a:r>
              <a:rPr lang="en-US" sz="2000" dirty="0">
                <a:latin typeface="Times New Roman"/>
                <a:cs typeface="Times New Roman"/>
              </a:rPr>
              <a:t>, </a:t>
            </a:r>
            <a:r>
              <a:rPr lang="en-US" sz="2000" dirty="0">
                <a:solidFill>
                  <a:srgbClr val="0000FF"/>
                </a:solidFill>
                <a:latin typeface="Times New Roman"/>
                <a:cs typeface="Times New Roman"/>
              </a:rPr>
              <a:t>the purpose and benefit of </a:t>
            </a:r>
            <a:r>
              <a:rPr lang="en-US" sz="2000" dirty="0" smtClean="0">
                <a:solidFill>
                  <a:srgbClr val="0000FF"/>
                </a:solidFill>
                <a:latin typeface="Times New Roman"/>
                <a:cs typeface="Times New Roman"/>
              </a:rPr>
              <a:t>bliss </a:t>
            </a:r>
            <a:r>
              <a:rPr lang="en-US" sz="2000" dirty="0">
                <a:solidFill>
                  <a:srgbClr val="0000FF"/>
                </a:solidFill>
                <a:latin typeface="Times New Roman"/>
                <a:cs typeface="Times New Roman"/>
              </a:rPr>
              <a:t>is </a:t>
            </a:r>
            <a:r>
              <a:rPr lang="en-US" sz="2000" dirty="0" smtClean="0">
                <a:solidFill>
                  <a:srgbClr val="0000FF"/>
                </a:solidFill>
                <a:latin typeface="Times New Roman"/>
                <a:cs typeface="Times New Roman"/>
              </a:rPr>
              <a:t>ease/tranquility </a:t>
            </a:r>
            <a:r>
              <a:rPr lang="en-US" sz="2000" dirty="0">
                <a:solidFill>
                  <a:srgbClr val="0000FF"/>
                </a:solidFill>
                <a:latin typeface="Times New Roman"/>
                <a:cs typeface="Times New Roman"/>
              </a:rPr>
              <a:t>(</a:t>
            </a:r>
            <a:r>
              <a:rPr lang="en-US" sz="2000" i="1" dirty="0" err="1">
                <a:solidFill>
                  <a:srgbClr val="0000FF"/>
                </a:solidFill>
                <a:latin typeface="Times New Roman"/>
                <a:cs typeface="Times New Roman"/>
              </a:rPr>
              <a:t>passaddhi</a:t>
            </a:r>
            <a:r>
              <a:rPr lang="en-US" sz="2000" dirty="0">
                <a:solidFill>
                  <a:srgbClr val="0000FF"/>
                </a:solidFill>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benefit of </a:t>
            </a:r>
            <a:r>
              <a:rPr lang="en-US" sz="2000" dirty="0" smtClean="0">
                <a:latin typeface="Times New Roman"/>
                <a:cs typeface="Times New Roman"/>
              </a:rPr>
              <a:t>ease/tranquility?”</a:t>
            </a:r>
            <a:endParaRPr lang="de-DE" sz="2000" dirty="0">
              <a:latin typeface="Times New Roman"/>
              <a:cs typeface="Times New Roman"/>
            </a:endParaRPr>
          </a:p>
          <a:p>
            <a:r>
              <a:rPr lang="en-US" sz="2000" dirty="0">
                <a:latin typeface="Times New Roman"/>
                <a:cs typeface="Times New Roman"/>
              </a:rPr>
              <a:t>“</a:t>
            </a:r>
            <a:r>
              <a:rPr lang="en-US" sz="2000" dirty="0" err="1">
                <a:latin typeface="Times New Roman"/>
                <a:cs typeface="Times New Roman"/>
              </a:rPr>
              <a:t>Ānanda</a:t>
            </a:r>
            <a:r>
              <a:rPr lang="en-US" sz="2000" dirty="0">
                <a:latin typeface="Times New Roman"/>
                <a:cs typeface="Times New Roman"/>
              </a:rPr>
              <a:t>, </a:t>
            </a:r>
            <a:r>
              <a:rPr lang="en-US" sz="2000" dirty="0">
                <a:solidFill>
                  <a:srgbClr val="0000FF"/>
                </a:solidFill>
                <a:latin typeface="Times New Roman"/>
                <a:cs typeface="Times New Roman"/>
              </a:rPr>
              <a:t>the purpose and benefit of </a:t>
            </a:r>
            <a:r>
              <a:rPr lang="en-US" sz="2000" dirty="0" smtClean="0">
                <a:solidFill>
                  <a:srgbClr val="0000FF"/>
                </a:solidFill>
                <a:latin typeface="Times New Roman"/>
                <a:cs typeface="Times New Roman"/>
              </a:rPr>
              <a:t>ease </a:t>
            </a:r>
            <a:r>
              <a:rPr lang="en-US" sz="2000" dirty="0">
                <a:solidFill>
                  <a:srgbClr val="0000FF"/>
                </a:solidFill>
                <a:latin typeface="Times New Roman"/>
                <a:cs typeface="Times New Roman"/>
              </a:rPr>
              <a:t>is pleasure (</a:t>
            </a:r>
            <a:r>
              <a:rPr lang="en-US" sz="2000" i="1" dirty="0" err="1" smtClean="0">
                <a:solidFill>
                  <a:srgbClr val="0000FF"/>
                </a:solidFill>
                <a:latin typeface="Times New Roman"/>
                <a:cs typeface="Times New Roman"/>
              </a:rPr>
              <a:t>sukha</a:t>
            </a:r>
            <a:r>
              <a:rPr lang="en-US" sz="2000" dirty="0" smtClean="0">
                <a:solidFill>
                  <a:srgbClr val="0000FF"/>
                </a:solidFill>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benefit of pleasure?”</a:t>
            </a:r>
            <a:endParaRPr lang="de-DE" sz="2000" dirty="0">
              <a:latin typeface="Times New Roman"/>
              <a:cs typeface="Times New Roman"/>
            </a:endParaRPr>
          </a:p>
          <a:p>
            <a:r>
              <a:rPr lang="en-US" sz="2000" dirty="0">
                <a:latin typeface="Times New Roman"/>
                <a:cs typeface="Times New Roman"/>
              </a:rPr>
              <a:t>“</a:t>
            </a:r>
            <a:r>
              <a:rPr lang="en-US" sz="2000" dirty="0" err="1">
                <a:latin typeface="Times New Roman"/>
                <a:cs typeface="Times New Roman"/>
              </a:rPr>
              <a:t>Ānanda</a:t>
            </a:r>
            <a:r>
              <a:rPr lang="en-US" sz="2000" dirty="0">
                <a:latin typeface="Times New Roman"/>
                <a:cs typeface="Times New Roman"/>
              </a:rPr>
              <a:t>, </a:t>
            </a:r>
            <a:r>
              <a:rPr lang="en-US" sz="2000" dirty="0">
                <a:solidFill>
                  <a:srgbClr val="0000FF"/>
                </a:solidFill>
                <a:latin typeface="Times New Roman"/>
                <a:cs typeface="Times New Roman"/>
              </a:rPr>
              <a:t>the purpose and benefit of pleasure is concentration (</a:t>
            </a:r>
            <a:r>
              <a:rPr lang="en-US" sz="2000" i="1" dirty="0" err="1">
                <a:solidFill>
                  <a:srgbClr val="0000FF"/>
                </a:solidFill>
                <a:latin typeface="Times New Roman"/>
                <a:cs typeface="Times New Roman"/>
              </a:rPr>
              <a:t>samādhi</a:t>
            </a:r>
            <a:r>
              <a:rPr lang="en-US" sz="2000" dirty="0">
                <a:solidFill>
                  <a:srgbClr val="0000FF"/>
                </a:solidFill>
                <a:latin typeface="Times New Roman"/>
                <a:cs typeface="Times New Roman"/>
              </a:rPr>
              <a:t>)</a:t>
            </a:r>
            <a:r>
              <a:rPr lang="de-DE" sz="2000" dirty="0">
                <a:latin typeface="Times New Roman"/>
                <a:cs typeface="Times New Roman"/>
              </a:rPr>
              <a:t>.</a:t>
            </a:r>
            <a:r>
              <a:rPr lang="en-US" sz="2000" dirty="0" smtClean="0">
                <a:latin typeface="Times New Roman"/>
                <a:cs typeface="Times New Roman"/>
              </a:rPr>
              <a:t>”</a:t>
            </a:r>
          </a:p>
          <a:p>
            <a:endParaRPr lang="en-US" sz="2000" dirty="0">
              <a:latin typeface="Times New Roman"/>
              <a:cs typeface="Times New Roman"/>
            </a:endParaRPr>
          </a:p>
          <a:p>
            <a:r>
              <a:rPr lang="en-US" sz="2000" dirty="0" smtClean="0">
                <a:latin typeface="Times New Roman"/>
                <a:cs typeface="Times New Roman"/>
              </a:rPr>
              <a:t>(to be continued)</a:t>
            </a:r>
            <a:endParaRPr lang="en-US" sz="20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16922"/>
            <a:ext cx="2891532" cy="629209"/>
          </a:xfrm>
          <a:prstGeom prst="rect">
            <a:avLst/>
          </a:prstGeom>
        </p:spPr>
      </p:pic>
    </p:spTree>
    <p:extLst>
      <p:ext uri="{BB962C8B-B14F-4D97-AF65-F5344CB8AC3E}">
        <p14:creationId xmlns:p14="http://schemas.microsoft.com/office/powerpoint/2010/main" val="15087529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9</a:t>
            </a:fld>
            <a:endParaRPr lang="zh-CN" altLang="en-US" sz="1600" dirty="0"/>
          </a:p>
        </p:txBody>
      </p:sp>
      <p:sp>
        <p:nvSpPr>
          <p:cNvPr id="2" name="TextBox 1"/>
          <p:cNvSpPr txBox="1"/>
          <p:nvPr/>
        </p:nvSpPr>
        <p:spPr>
          <a:xfrm>
            <a:off x="323528" y="188640"/>
            <a:ext cx="5472608" cy="769441"/>
          </a:xfrm>
          <a:prstGeom prst="rect">
            <a:avLst/>
          </a:prstGeom>
          <a:noFill/>
        </p:spPr>
        <p:txBody>
          <a:bodyPr wrap="square" rtlCol="0">
            <a:spAutoFit/>
          </a:bodyPr>
          <a:lstStyle/>
          <a:p>
            <a:r>
              <a:rPr lang="en-US" sz="2200" dirty="0" smtClean="0">
                <a:latin typeface="Times New Roman"/>
                <a:cs typeface="Times New Roman"/>
              </a:rPr>
              <a:t>2.2 </a:t>
            </a:r>
            <a:r>
              <a:rPr lang="en-US" sz="2200" dirty="0">
                <a:latin typeface="Times New Roman"/>
                <a:cs typeface="Times New Roman"/>
              </a:rPr>
              <a:t>Counterpart in the </a:t>
            </a:r>
            <a:r>
              <a:rPr lang="en-US" sz="2200" dirty="0" err="1">
                <a:latin typeface="Times New Roman"/>
                <a:cs typeface="Times New Roman"/>
              </a:rPr>
              <a:t>Pali</a:t>
            </a:r>
            <a:r>
              <a:rPr lang="en-US" sz="2200" dirty="0">
                <a:latin typeface="Times New Roman"/>
                <a:cs typeface="Times New Roman"/>
              </a:rPr>
              <a:t> </a:t>
            </a:r>
            <a:r>
              <a:rPr lang="it-IT" sz="2200" i="1" dirty="0" err="1">
                <a:latin typeface="Times New Roman"/>
                <a:cs typeface="Times New Roman"/>
              </a:rPr>
              <a:t>Aṅguttaranikāya</a:t>
            </a:r>
            <a:r>
              <a:rPr lang="en-US" sz="2200" dirty="0">
                <a:latin typeface="Times New Roman"/>
                <a:cs typeface="Times New Roman"/>
              </a:rPr>
              <a:t>: part </a:t>
            </a:r>
            <a:r>
              <a:rPr lang="en-US" sz="2200" dirty="0" smtClean="0">
                <a:latin typeface="Times New Roman"/>
                <a:cs typeface="Times New Roman"/>
              </a:rPr>
              <a:t>II</a:t>
            </a:r>
            <a:endParaRPr lang="en-US" sz="2200" dirty="0">
              <a:latin typeface="Times New Roman"/>
              <a:cs typeface="Times New Roman"/>
            </a:endParaRPr>
          </a:p>
        </p:txBody>
      </p:sp>
      <p:sp>
        <p:nvSpPr>
          <p:cNvPr id="7" name="TextBox 6"/>
          <p:cNvSpPr txBox="1"/>
          <p:nvPr/>
        </p:nvSpPr>
        <p:spPr>
          <a:xfrm>
            <a:off x="251520" y="1124744"/>
            <a:ext cx="8712968" cy="5755421"/>
          </a:xfrm>
          <a:prstGeom prst="rect">
            <a:avLst/>
          </a:prstGeom>
          <a:noFill/>
        </p:spPr>
        <p:txBody>
          <a:bodyPr wrap="square" rtlCol="0">
            <a:spAutoFit/>
          </a:bodyPr>
          <a:lstStyle/>
          <a:p>
            <a:pPr>
              <a:lnSpc>
                <a:spcPct val="120000"/>
              </a:lnSpc>
            </a:pPr>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benefit of </a:t>
            </a:r>
            <a:r>
              <a:rPr lang="en-US" sz="2000" dirty="0">
                <a:solidFill>
                  <a:srgbClr val="0000FF"/>
                </a:solidFill>
                <a:latin typeface="Times New Roman"/>
                <a:cs typeface="Times New Roman"/>
              </a:rPr>
              <a:t>concentration (</a:t>
            </a:r>
            <a:r>
              <a:rPr lang="en-US" sz="2000" i="1" dirty="0" err="1">
                <a:solidFill>
                  <a:srgbClr val="0000FF"/>
                </a:solidFill>
                <a:latin typeface="Times New Roman"/>
                <a:cs typeface="Times New Roman"/>
              </a:rPr>
              <a:t>samādhi</a:t>
            </a:r>
            <a:r>
              <a:rPr lang="en-US" sz="2000" dirty="0">
                <a:solidFill>
                  <a:srgbClr val="0000FF"/>
                </a:solidFill>
                <a:latin typeface="Times New Roman"/>
                <a:cs typeface="Times New Roman"/>
              </a:rPr>
              <a:t>)</a:t>
            </a:r>
            <a:r>
              <a:rPr lang="en-US" sz="2000" dirty="0" smtClean="0">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pPr>
              <a:lnSpc>
                <a:spcPct val="120000"/>
              </a:lnSpc>
            </a:pPr>
            <a:r>
              <a:rPr lang="en-US" sz="2000" dirty="0">
                <a:latin typeface="Times New Roman"/>
                <a:cs typeface="Times New Roman"/>
              </a:rPr>
              <a:t>“</a:t>
            </a:r>
            <a:r>
              <a:rPr lang="en-US" sz="2000" dirty="0" err="1">
                <a:solidFill>
                  <a:srgbClr val="000000"/>
                </a:solidFill>
                <a:latin typeface="Times New Roman"/>
                <a:cs typeface="Times New Roman"/>
              </a:rPr>
              <a:t>Ānanda</a:t>
            </a:r>
            <a:r>
              <a:rPr lang="en-US" sz="2000" dirty="0">
                <a:solidFill>
                  <a:srgbClr val="000000"/>
                </a:solidFill>
                <a:latin typeface="Times New Roman"/>
                <a:cs typeface="Times New Roman"/>
              </a:rPr>
              <a:t>, the purpose and benefit of concentration</a:t>
            </a:r>
            <a:r>
              <a:rPr lang="en-US" sz="2000" dirty="0" smtClean="0">
                <a:solidFill>
                  <a:srgbClr val="000000"/>
                </a:solidFill>
                <a:latin typeface="Times New Roman"/>
                <a:cs typeface="Times New Roman"/>
              </a:rPr>
              <a:t> </a:t>
            </a:r>
            <a:r>
              <a:rPr lang="en-US" sz="2000" dirty="0">
                <a:solidFill>
                  <a:srgbClr val="000000"/>
                </a:solidFill>
                <a:latin typeface="Times New Roman"/>
                <a:cs typeface="Times New Roman"/>
              </a:rPr>
              <a:t>is </a:t>
            </a:r>
            <a:r>
              <a:rPr lang="en-US" sz="2000" dirty="0" smtClean="0">
                <a:solidFill>
                  <a:srgbClr val="0000FF"/>
                </a:solidFill>
                <a:latin typeface="Times New Roman"/>
                <a:cs typeface="Times New Roman"/>
              </a:rPr>
              <a:t>the knowledge and vision of [things] according </a:t>
            </a:r>
            <a:r>
              <a:rPr lang="en-US" sz="2000" dirty="0">
                <a:solidFill>
                  <a:srgbClr val="0000FF"/>
                </a:solidFill>
                <a:latin typeface="Times New Roman"/>
                <a:cs typeface="Times New Roman"/>
              </a:rPr>
              <a:t>to the </a:t>
            </a:r>
            <a:r>
              <a:rPr lang="en-US" sz="2000" dirty="0" smtClean="0">
                <a:solidFill>
                  <a:srgbClr val="0000FF"/>
                </a:solidFill>
                <a:latin typeface="Times New Roman"/>
                <a:cs typeface="Times New Roman"/>
              </a:rPr>
              <a:t>truth</a:t>
            </a:r>
            <a:r>
              <a:rPr lang="de-DE" sz="2000" dirty="0" smtClean="0">
                <a:solidFill>
                  <a:srgbClr val="0000FF"/>
                </a:solidFill>
                <a:latin typeface="Times New Roman"/>
                <a:cs typeface="Times New Roman"/>
              </a:rPr>
              <a:t> </a:t>
            </a:r>
            <a:r>
              <a:rPr lang="en-US" sz="2000" dirty="0">
                <a:solidFill>
                  <a:srgbClr val="0000FF"/>
                </a:solidFill>
                <a:latin typeface="Times New Roman"/>
                <a:cs typeface="Times New Roman"/>
              </a:rPr>
              <a:t>(</a:t>
            </a:r>
            <a:r>
              <a:rPr lang="tr-TR" sz="2000" i="1" dirty="0" err="1">
                <a:solidFill>
                  <a:srgbClr val="0000FF"/>
                </a:solidFill>
                <a:latin typeface="Times New Roman"/>
                <a:cs typeface="Times New Roman"/>
              </a:rPr>
              <a:t>yathābhūtañāṇadassana</a:t>
            </a:r>
            <a:r>
              <a:rPr lang="en-US" sz="2000" dirty="0">
                <a:solidFill>
                  <a:srgbClr val="0000FF"/>
                </a:solidFill>
                <a:latin typeface="Times New Roman"/>
                <a:cs typeface="Times New Roman"/>
              </a:rPr>
              <a:t>).</a:t>
            </a:r>
            <a:r>
              <a:rPr lang="en-US" sz="2000" dirty="0" smtClean="0">
                <a:latin typeface="Times New Roman"/>
                <a:cs typeface="Times New Roman"/>
              </a:rPr>
              <a:t>”</a:t>
            </a:r>
          </a:p>
          <a:p>
            <a:pPr>
              <a:lnSpc>
                <a:spcPct val="120000"/>
              </a:lnSpc>
            </a:pPr>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a:t>
            </a:r>
            <a:r>
              <a:rPr lang="en-US" sz="2000" dirty="0">
                <a:solidFill>
                  <a:srgbClr val="000000"/>
                </a:solidFill>
                <a:latin typeface="Times New Roman"/>
                <a:cs typeface="Times New Roman"/>
              </a:rPr>
              <a:t>benefit of the knowledge and vision of things </a:t>
            </a:r>
            <a:r>
              <a:rPr lang="en-US" sz="2000" dirty="0" smtClean="0">
                <a:solidFill>
                  <a:srgbClr val="000000"/>
                </a:solidFill>
                <a:latin typeface="Times New Roman"/>
                <a:cs typeface="Times New Roman"/>
              </a:rPr>
              <a:t>as they really are</a:t>
            </a:r>
            <a:r>
              <a:rPr lang="en-US" sz="2000" dirty="0" smtClean="0">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pPr>
              <a:lnSpc>
                <a:spcPct val="120000"/>
              </a:lnSpc>
            </a:pPr>
            <a:r>
              <a:rPr lang="en-US" sz="2000" dirty="0">
                <a:latin typeface="Times New Roman"/>
                <a:cs typeface="Times New Roman"/>
              </a:rPr>
              <a:t>“</a:t>
            </a:r>
            <a:r>
              <a:rPr lang="en-US" sz="2000" dirty="0" err="1">
                <a:latin typeface="Times New Roman"/>
                <a:cs typeface="Times New Roman"/>
              </a:rPr>
              <a:t>Ānanda</a:t>
            </a:r>
            <a:r>
              <a:rPr lang="en-US" sz="2000" dirty="0">
                <a:solidFill>
                  <a:srgbClr val="000000"/>
                </a:solidFill>
                <a:latin typeface="Times New Roman"/>
                <a:cs typeface="Times New Roman"/>
              </a:rPr>
              <a:t>, the purpose and benefit of the knowledge and vision of </a:t>
            </a:r>
            <a:r>
              <a:rPr lang="en-US" sz="2000" dirty="0" smtClean="0">
                <a:solidFill>
                  <a:srgbClr val="000000"/>
                </a:solidFill>
                <a:latin typeface="Times New Roman"/>
                <a:cs typeface="Times New Roman"/>
              </a:rPr>
              <a:t>things </a:t>
            </a:r>
            <a:r>
              <a:rPr lang="en-US" sz="2000" dirty="0" smtClean="0">
                <a:latin typeface="Times New Roman"/>
                <a:cs typeface="Times New Roman"/>
              </a:rPr>
              <a:t>according </a:t>
            </a:r>
            <a:r>
              <a:rPr lang="en-US" sz="2000" dirty="0">
                <a:latin typeface="Times New Roman"/>
                <a:cs typeface="Times New Roman"/>
              </a:rPr>
              <a:t>to the </a:t>
            </a:r>
            <a:r>
              <a:rPr lang="en-US" sz="2000" dirty="0" smtClean="0">
                <a:latin typeface="Times New Roman"/>
                <a:cs typeface="Times New Roman"/>
              </a:rPr>
              <a:t>truth </a:t>
            </a:r>
            <a:r>
              <a:rPr lang="en-US" sz="2000" dirty="0">
                <a:latin typeface="Times New Roman"/>
                <a:cs typeface="Times New Roman"/>
              </a:rPr>
              <a:t>is</a:t>
            </a:r>
            <a:r>
              <a:rPr lang="en-US" sz="2000" dirty="0">
                <a:solidFill>
                  <a:srgbClr val="0000FF"/>
                </a:solidFill>
                <a:latin typeface="Times New Roman"/>
                <a:cs typeface="Times New Roman"/>
              </a:rPr>
              <a:t> disenchantment (</a:t>
            </a:r>
            <a:r>
              <a:rPr lang="nb-NO" sz="2000" i="1" dirty="0" err="1">
                <a:solidFill>
                  <a:srgbClr val="0000FF"/>
                </a:solidFill>
                <a:latin typeface="Times New Roman"/>
                <a:cs typeface="Times New Roman"/>
              </a:rPr>
              <a:t>nibbidā</a:t>
            </a:r>
            <a:r>
              <a:rPr lang="en-US" sz="2000" dirty="0">
                <a:solidFill>
                  <a:srgbClr val="0000FF"/>
                </a:solidFill>
                <a:latin typeface="Times New Roman"/>
                <a:cs typeface="Times New Roman"/>
              </a:rPr>
              <a:t>)</a:t>
            </a:r>
            <a:r>
              <a:rPr lang="en-US" sz="2000" dirty="0" smtClean="0">
                <a:latin typeface="Times New Roman"/>
                <a:cs typeface="Times New Roman"/>
              </a:rPr>
              <a:t>. ”</a:t>
            </a:r>
          </a:p>
          <a:p>
            <a:pPr>
              <a:lnSpc>
                <a:spcPct val="120000"/>
              </a:lnSpc>
            </a:pPr>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benefit of </a:t>
            </a:r>
            <a:r>
              <a:rPr lang="en-US" sz="2000" dirty="0" smtClean="0">
                <a:solidFill>
                  <a:srgbClr val="000000"/>
                </a:solidFill>
                <a:latin typeface="Times New Roman"/>
                <a:cs typeface="Times New Roman"/>
              </a:rPr>
              <a:t>disenchantment</a:t>
            </a:r>
            <a:r>
              <a:rPr lang="en-US" sz="2000" dirty="0" smtClean="0">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pPr>
              <a:lnSpc>
                <a:spcPct val="120000"/>
              </a:lnSpc>
            </a:pPr>
            <a:r>
              <a:rPr lang="en-US" sz="2000" dirty="0">
                <a:latin typeface="Times New Roman"/>
                <a:cs typeface="Times New Roman"/>
              </a:rPr>
              <a:t>“</a:t>
            </a:r>
            <a:r>
              <a:rPr lang="en-US" sz="2000" dirty="0" err="1">
                <a:latin typeface="Times New Roman"/>
                <a:cs typeface="Times New Roman"/>
              </a:rPr>
              <a:t>Ānanda</a:t>
            </a:r>
            <a:r>
              <a:rPr lang="en-US" sz="2000" dirty="0">
                <a:latin typeface="Times New Roman"/>
                <a:cs typeface="Times New Roman"/>
              </a:rPr>
              <a:t>, </a:t>
            </a:r>
            <a:r>
              <a:rPr lang="en-US" sz="2000" dirty="0">
                <a:solidFill>
                  <a:srgbClr val="000000"/>
                </a:solidFill>
                <a:latin typeface="Times New Roman"/>
                <a:cs typeface="Times New Roman"/>
              </a:rPr>
              <a:t>the purpose and benefit of </a:t>
            </a:r>
            <a:r>
              <a:rPr lang="en-US" sz="2000" dirty="0" smtClean="0">
                <a:solidFill>
                  <a:srgbClr val="000000"/>
                </a:solidFill>
                <a:latin typeface="Times New Roman"/>
                <a:cs typeface="Times New Roman"/>
              </a:rPr>
              <a:t>disenchantment </a:t>
            </a:r>
            <a:r>
              <a:rPr lang="en-US" sz="2000" dirty="0">
                <a:solidFill>
                  <a:srgbClr val="000000"/>
                </a:solidFill>
                <a:latin typeface="Times New Roman"/>
                <a:cs typeface="Times New Roman"/>
              </a:rPr>
              <a:t>is </a:t>
            </a:r>
            <a:r>
              <a:rPr lang="en-US" sz="2000" dirty="0" smtClean="0">
                <a:solidFill>
                  <a:srgbClr val="0000FF"/>
                </a:solidFill>
                <a:latin typeface="Times New Roman"/>
                <a:cs typeface="Times New Roman"/>
              </a:rPr>
              <a:t>dispassion (</a:t>
            </a:r>
            <a:r>
              <a:rPr lang="en-US" sz="2000" i="1" dirty="0" err="1" smtClean="0">
                <a:solidFill>
                  <a:srgbClr val="0000FF"/>
                </a:solidFill>
                <a:latin typeface="Times New Roman"/>
                <a:cs typeface="Times New Roman"/>
              </a:rPr>
              <a:t>virāga</a:t>
            </a:r>
            <a:r>
              <a:rPr lang="en-US" sz="2000" dirty="0" smtClean="0">
                <a:solidFill>
                  <a:srgbClr val="0000FF"/>
                </a:solidFill>
                <a:latin typeface="Times New Roman"/>
                <a:cs typeface="Times New Roman"/>
              </a:rPr>
              <a:t>)</a:t>
            </a:r>
            <a:r>
              <a:rPr lang="en-US" sz="2000" dirty="0" smtClean="0">
                <a:latin typeface="Times New Roman"/>
                <a:cs typeface="Times New Roman"/>
              </a:rPr>
              <a:t>. </a:t>
            </a:r>
            <a:r>
              <a:rPr lang="en-US" sz="2000" dirty="0">
                <a:latin typeface="Times New Roman"/>
                <a:cs typeface="Times New Roman"/>
              </a:rPr>
              <a:t>”</a:t>
            </a:r>
          </a:p>
          <a:p>
            <a:pPr>
              <a:lnSpc>
                <a:spcPct val="120000"/>
              </a:lnSpc>
            </a:pPr>
            <a:r>
              <a:rPr lang="en-US" sz="2000" dirty="0">
                <a:latin typeface="Times New Roman"/>
                <a:cs typeface="Times New Roman"/>
              </a:rPr>
              <a:t>“Sir/</a:t>
            </a:r>
            <a:r>
              <a:rPr lang="en-US" sz="2000" dirty="0" err="1">
                <a:latin typeface="Times New Roman"/>
                <a:cs typeface="Times New Roman"/>
              </a:rPr>
              <a:t>bhante</a:t>
            </a:r>
            <a:r>
              <a:rPr lang="en-US" sz="2000" dirty="0">
                <a:latin typeface="Times New Roman"/>
                <a:cs typeface="Times New Roman"/>
              </a:rPr>
              <a:t>, and what is the purpose and benefit </a:t>
            </a:r>
            <a:r>
              <a:rPr lang="en-US" sz="2000" dirty="0">
                <a:solidFill>
                  <a:srgbClr val="000000"/>
                </a:solidFill>
                <a:latin typeface="Times New Roman"/>
                <a:cs typeface="Times New Roman"/>
              </a:rPr>
              <a:t>of </a:t>
            </a:r>
            <a:r>
              <a:rPr lang="en-US" sz="2000" dirty="0" smtClean="0">
                <a:solidFill>
                  <a:srgbClr val="000000"/>
                </a:solidFill>
                <a:latin typeface="Times New Roman"/>
                <a:cs typeface="Times New Roman"/>
              </a:rPr>
              <a:t>dispassion</a:t>
            </a:r>
            <a:r>
              <a:rPr lang="en-US" sz="2000" dirty="0" smtClean="0">
                <a:latin typeface="Times New Roman"/>
                <a:cs typeface="Times New Roman"/>
              </a:rPr>
              <a:t>?</a:t>
            </a:r>
            <a:r>
              <a:rPr lang="en-US" sz="2000" dirty="0">
                <a:latin typeface="Times New Roman"/>
                <a:cs typeface="Times New Roman"/>
              </a:rPr>
              <a:t>”</a:t>
            </a:r>
            <a:endParaRPr lang="de-DE" sz="2000" dirty="0">
              <a:latin typeface="Times New Roman"/>
              <a:cs typeface="Times New Roman"/>
            </a:endParaRPr>
          </a:p>
          <a:p>
            <a:pPr>
              <a:lnSpc>
                <a:spcPct val="120000"/>
              </a:lnSpc>
            </a:pPr>
            <a:r>
              <a:rPr lang="en-US" sz="2000" dirty="0">
                <a:latin typeface="Times New Roman"/>
                <a:cs typeface="Times New Roman"/>
              </a:rPr>
              <a:t>“</a:t>
            </a:r>
            <a:r>
              <a:rPr lang="en-US" sz="2000" dirty="0" err="1">
                <a:latin typeface="Times New Roman"/>
                <a:cs typeface="Times New Roman"/>
              </a:rPr>
              <a:t>Ānanda</a:t>
            </a:r>
            <a:r>
              <a:rPr lang="en-US" sz="2000" dirty="0">
                <a:latin typeface="Times New Roman"/>
                <a:cs typeface="Times New Roman"/>
              </a:rPr>
              <a:t>, </a:t>
            </a:r>
            <a:r>
              <a:rPr lang="en-US" sz="2000" dirty="0">
                <a:solidFill>
                  <a:srgbClr val="000000"/>
                </a:solidFill>
                <a:latin typeface="Times New Roman"/>
                <a:cs typeface="Times New Roman"/>
              </a:rPr>
              <a:t>the purpose and benefit of dispassion is </a:t>
            </a:r>
            <a:r>
              <a:rPr lang="en-US" sz="2000" dirty="0">
                <a:solidFill>
                  <a:srgbClr val="0000FF"/>
                </a:solidFill>
                <a:latin typeface="Times New Roman"/>
                <a:cs typeface="Times New Roman"/>
              </a:rPr>
              <a:t>the knowledge and </a:t>
            </a:r>
            <a:r>
              <a:rPr lang="en-US" sz="2000" dirty="0" smtClean="0">
                <a:solidFill>
                  <a:srgbClr val="0000FF"/>
                </a:solidFill>
                <a:latin typeface="Times New Roman"/>
                <a:cs typeface="Times New Roman"/>
              </a:rPr>
              <a:t>vision </a:t>
            </a:r>
            <a:r>
              <a:rPr lang="en-US" sz="2000" dirty="0">
                <a:solidFill>
                  <a:srgbClr val="0000FF"/>
                </a:solidFill>
                <a:latin typeface="Times New Roman"/>
                <a:cs typeface="Times New Roman"/>
              </a:rPr>
              <a:t>of </a:t>
            </a:r>
            <a:r>
              <a:rPr lang="en-US" sz="2000" dirty="0" smtClean="0">
                <a:solidFill>
                  <a:srgbClr val="0000FF"/>
                </a:solidFill>
                <a:latin typeface="Times New Roman"/>
                <a:cs typeface="Times New Roman"/>
              </a:rPr>
              <a:t>liberation (</a:t>
            </a:r>
            <a:r>
              <a:rPr lang="nb-NO" sz="2000" i="1" dirty="0" err="1">
                <a:solidFill>
                  <a:srgbClr val="0000FF"/>
                </a:solidFill>
                <a:latin typeface="Times New Roman"/>
                <a:cs typeface="Times New Roman"/>
              </a:rPr>
              <a:t>vimuttiñāṇadassana</a:t>
            </a:r>
            <a:r>
              <a:rPr lang="en-US" sz="2000" dirty="0" smtClean="0">
                <a:solidFill>
                  <a:srgbClr val="0000FF"/>
                </a:solidFill>
                <a:latin typeface="Times New Roman"/>
                <a:cs typeface="Times New Roman"/>
              </a:rPr>
              <a:t>)</a:t>
            </a:r>
            <a:r>
              <a:rPr lang="en-US" sz="2000" dirty="0" smtClean="0">
                <a:latin typeface="Times New Roman"/>
                <a:cs typeface="Times New Roman"/>
              </a:rPr>
              <a:t>. </a:t>
            </a:r>
          </a:p>
          <a:p>
            <a:endParaRPr lang="en-US" sz="2000" dirty="0" smtClean="0">
              <a:latin typeface="Times New Roman"/>
              <a:cs typeface="Times New Roman"/>
            </a:endParaRPr>
          </a:p>
          <a:p>
            <a:r>
              <a:rPr lang="en-US" sz="2000" dirty="0" smtClean="0">
                <a:latin typeface="Times New Roman"/>
                <a:cs typeface="Times New Roman"/>
              </a:rPr>
              <a:t>See </a:t>
            </a:r>
            <a:r>
              <a:rPr lang="de-DE" sz="2000" i="1" dirty="0" err="1">
                <a:latin typeface="Times New Roman"/>
                <a:cs typeface="Times New Roman"/>
              </a:rPr>
              <a:t>Aṅguttaranikāya</a:t>
            </a:r>
            <a:r>
              <a:rPr lang="de-DE" sz="2000" i="1" dirty="0">
                <a:latin typeface="Times New Roman"/>
                <a:cs typeface="Times New Roman"/>
              </a:rPr>
              <a:t> </a:t>
            </a:r>
            <a:r>
              <a:rPr lang="de-DE" sz="2000" i="1" dirty="0" err="1">
                <a:latin typeface="Times New Roman"/>
                <a:cs typeface="Times New Roman"/>
              </a:rPr>
              <a:t>D</a:t>
            </a:r>
            <a:r>
              <a:rPr lang="de-DE" sz="2000" i="1" dirty="0" err="1" smtClean="0">
                <a:latin typeface="Times New Roman"/>
                <a:cs typeface="Times New Roman"/>
              </a:rPr>
              <a:t>asakanipāta</a:t>
            </a:r>
            <a:r>
              <a:rPr lang="de-DE" sz="2000" dirty="0" smtClean="0">
                <a:latin typeface="Times New Roman"/>
                <a:cs typeface="Times New Roman"/>
              </a:rPr>
              <a:t> &amp;</a:t>
            </a:r>
            <a:r>
              <a:rPr lang="de-DE" sz="2000" i="1" dirty="0" smtClean="0">
                <a:latin typeface="Times New Roman"/>
                <a:cs typeface="Times New Roman"/>
              </a:rPr>
              <a:t> </a:t>
            </a:r>
            <a:r>
              <a:rPr lang="de-DE" sz="2000" i="1" dirty="0" err="1" smtClean="0">
                <a:latin typeface="Times New Roman"/>
                <a:cs typeface="Times New Roman"/>
              </a:rPr>
              <a:t>Ekadasakanipāta</a:t>
            </a:r>
            <a:r>
              <a:rPr lang="de-DE" sz="2000" i="1" dirty="0" smtClean="0">
                <a:latin typeface="Times New Roman"/>
                <a:cs typeface="Times New Roman"/>
              </a:rPr>
              <a:t> </a:t>
            </a:r>
            <a:r>
              <a:rPr lang="de-DE" sz="2000" i="1" dirty="0" err="1" smtClean="0">
                <a:latin typeface="Times New Roman"/>
                <a:cs typeface="Times New Roman"/>
              </a:rPr>
              <a:t>Kimatthiyasutta</a:t>
            </a:r>
            <a:endParaRPr lang="de-DE" sz="2000" i="1" dirty="0" smtClean="0">
              <a:latin typeface="Times New Roman"/>
              <a:cs typeface="Times New Roman"/>
            </a:endParaRPr>
          </a:p>
          <a:p>
            <a:endParaRPr lang="de-DE" sz="2000" i="1" dirty="0" smtClean="0">
              <a:latin typeface="Times New Roman"/>
              <a:cs typeface="Times New Roman"/>
            </a:endParaRPr>
          </a:p>
          <a:p>
            <a:r>
              <a:rPr lang="en-US" sz="2000" dirty="0" smtClean="0">
                <a:latin typeface="Times New Roman"/>
                <a:cs typeface="Times New Roman"/>
              </a:rPr>
              <a:t>T</a:t>
            </a:r>
            <a:r>
              <a:rPr lang="de-DE" sz="2000" dirty="0" err="1" smtClean="0">
                <a:latin typeface="Times New Roman"/>
                <a:cs typeface="Times New Roman"/>
              </a:rPr>
              <a:t>ranslated</a:t>
            </a:r>
            <a:r>
              <a:rPr lang="de-DE" sz="2000" dirty="0" smtClean="0">
                <a:latin typeface="Times New Roman"/>
                <a:cs typeface="Times New Roman"/>
              </a:rPr>
              <a:t> </a:t>
            </a:r>
            <a:r>
              <a:rPr lang="de-DE" sz="2000" dirty="0" err="1" smtClean="0">
                <a:latin typeface="Times New Roman"/>
                <a:cs typeface="Times New Roman"/>
              </a:rPr>
              <a:t>based</a:t>
            </a:r>
            <a:r>
              <a:rPr lang="de-DE" sz="2000" dirty="0" smtClean="0">
                <a:latin typeface="Times New Roman"/>
                <a:cs typeface="Times New Roman"/>
              </a:rPr>
              <a:t> on </a:t>
            </a:r>
            <a:r>
              <a:rPr lang="de-DE" sz="2000" dirty="0" err="1" smtClean="0">
                <a:latin typeface="Times New Roman"/>
                <a:cs typeface="Times New Roman"/>
              </a:rPr>
              <a:t>Bodhi</a:t>
            </a:r>
            <a:r>
              <a:rPr lang="de-DE" sz="2000" dirty="0" smtClean="0">
                <a:latin typeface="Times New Roman"/>
                <a:cs typeface="Times New Roman"/>
              </a:rPr>
              <a:t> 2012: 1553</a:t>
            </a:r>
            <a:r>
              <a:rPr lang="mr-IN" altLang="zh-CN" sz="2000" dirty="0">
                <a:latin typeface="Times New Roman"/>
                <a:cs typeface="Times New Roman"/>
              </a:rPr>
              <a:t>–</a:t>
            </a:r>
            <a:r>
              <a:rPr lang="de-DE" sz="2000" dirty="0" smtClean="0">
                <a:latin typeface="Times New Roman"/>
                <a:cs typeface="Times New Roman"/>
              </a:rPr>
              <a:t>1554</a:t>
            </a:r>
            <a:endParaRPr lang="en-US" sz="20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16922"/>
            <a:ext cx="2891532" cy="629209"/>
          </a:xfrm>
          <a:prstGeom prst="rect">
            <a:avLst/>
          </a:prstGeom>
        </p:spPr>
      </p:pic>
    </p:spTree>
    <p:extLst>
      <p:ext uri="{BB962C8B-B14F-4D97-AF65-F5344CB8AC3E}">
        <p14:creationId xmlns:p14="http://schemas.microsoft.com/office/powerpoint/2010/main" val="410285356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10</a:t>
            </a:fld>
            <a:endParaRPr lang="zh-CN" altLang="en-US" sz="1600" dirty="0"/>
          </a:p>
        </p:txBody>
      </p:sp>
      <p:sp>
        <p:nvSpPr>
          <p:cNvPr id="2" name="TextBox 1"/>
          <p:cNvSpPr txBox="1"/>
          <p:nvPr/>
        </p:nvSpPr>
        <p:spPr>
          <a:xfrm>
            <a:off x="323528" y="116632"/>
            <a:ext cx="5328592" cy="769441"/>
          </a:xfrm>
          <a:prstGeom prst="rect">
            <a:avLst/>
          </a:prstGeom>
          <a:noFill/>
        </p:spPr>
        <p:txBody>
          <a:bodyPr wrap="square" rtlCol="0">
            <a:spAutoFit/>
          </a:bodyPr>
          <a:lstStyle/>
          <a:p>
            <a:r>
              <a:rPr lang="en-US" sz="2200" dirty="0" smtClean="0">
                <a:latin typeface="Times New Roman"/>
                <a:cs typeface="Times New Roman"/>
              </a:rPr>
              <a:t>2.3  “</a:t>
            </a:r>
            <a:r>
              <a:rPr lang="en-US" sz="2200" dirty="0" smtClean="0">
                <a:solidFill>
                  <a:srgbClr val="000000"/>
                </a:solidFill>
                <a:latin typeface="Times New Roman"/>
                <a:cs typeface="Times New Roman"/>
              </a:rPr>
              <a:t>Purified” by </a:t>
            </a:r>
            <a:r>
              <a:rPr lang="de-DE" sz="2200" dirty="0" smtClean="0">
                <a:latin typeface="Times New Roman"/>
                <a:cs typeface="Times New Roman"/>
              </a:rPr>
              <a:t>Buddhist </a:t>
            </a:r>
            <a:r>
              <a:rPr lang="de-DE" sz="2200" dirty="0" err="1" smtClean="0">
                <a:latin typeface="Times New Roman"/>
                <a:cs typeface="Times New Roman"/>
              </a:rPr>
              <a:t>confession</a:t>
            </a:r>
            <a:r>
              <a:rPr lang="de-DE" sz="2200" dirty="0" smtClean="0">
                <a:latin typeface="Times New Roman"/>
                <a:cs typeface="Times New Roman"/>
              </a:rPr>
              <a:t> </a:t>
            </a:r>
            <a:r>
              <a:rPr lang="de-DE" sz="2200" dirty="0" err="1" smtClean="0">
                <a:latin typeface="Times New Roman"/>
                <a:cs typeface="Times New Roman"/>
              </a:rPr>
              <a:t>and</a:t>
            </a:r>
            <a:r>
              <a:rPr lang="de-DE" sz="2200" dirty="0" smtClean="0">
                <a:latin typeface="Times New Roman"/>
                <a:cs typeface="Times New Roman"/>
              </a:rPr>
              <a:t> </a:t>
            </a:r>
            <a:r>
              <a:rPr lang="de-DE" sz="2200" dirty="0" err="1" smtClean="0">
                <a:latin typeface="Times New Roman"/>
                <a:cs typeface="Times New Roman"/>
              </a:rPr>
              <a:t>remedy</a:t>
            </a:r>
            <a:r>
              <a:rPr lang="de-DE" sz="2200" dirty="0" smtClean="0">
                <a:latin typeface="Times New Roman"/>
                <a:cs typeface="Times New Roman"/>
              </a:rPr>
              <a:t> </a:t>
            </a:r>
            <a:r>
              <a:rPr lang="de-DE" sz="2200" dirty="0" err="1" smtClean="0">
                <a:latin typeface="Times New Roman"/>
                <a:cs typeface="Times New Roman"/>
              </a:rPr>
              <a:t>of</a:t>
            </a:r>
            <a:r>
              <a:rPr lang="de-DE" sz="2200" dirty="0" smtClean="0">
                <a:latin typeface="Times New Roman"/>
                <a:cs typeface="Times New Roman"/>
              </a:rPr>
              <a:t> </a:t>
            </a:r>
            <a:r>
              <a:rPr lang="de-DE" sz="2200" dirty="0" err="1" smtClean="0">
                <a:latin typeface="Times New Roman"/>
                <a:cs typeface="Times New Roman"/>
              </a:rPr>
              <a:t>faults</a:t>
            </a:r>
            <a:r>
              <a:rPr lang="de-DE" sz="2200" dirty="0">
                <a:latin typeface="Times New Roman"/>
                <a:cs typeface="Times New Roman"/>
              </a:rPr>
              <a:t> </a:t>
            </a:r>
            <a:r>
              <a:rPr lang="en-US" sz="2200" dirty="0" err="1" smtClean="0">
                <a:latin typeface="Times New Roman"/>
                <a:cs typeface="Times New Roman"/>
              </a:rPr>
              <a:t>i</a:t>
            </a:r>
            <a:r>
              <a:rPr lang="de-DE" sz="2200" dirty="0" err="1" smtClean="0">
                <a:latin typeface="Times New Roman"/>
                <a:cs typeface="Times New Roman"/>
              </a:rPr>
              <a:t>n</a:t>
            </a:r>
            <a:r>
              <a:rPr lang="de-DE" sz="2200" dirty="0" smtClean="0">
                <a:latin typeface="Times New Roman"/>
                <a:cs typeface="Times New Roman"/>
              </a:rPr>
              <a:t> </a:t>
            </a:r>
            <a:r>
              <a:rPr lang="de-DE" sz="2200" dirty="0" err="1" smtClean="0">
                <a:latin typeface="Times New Roman"/>
                <a:cs typeface="Times New Roman"/>
              </a:rPr>
              <a:t>the</a:t>
            </a:r>
            <a:r>
              <a:rPr lang="de-DE" sz="2200" dirty="0" smtClean="0">
                <a:latin typeface="Times New Roman"/>
                <a:cs typeface="Times New Roman"/>
              </a:rPr>
              <a:t> </a:t>
            </a:r>
            <a:r>
              <a:rPr lang="de-DE" sz="2200" i="1" dirty="0" err="1" smtClean="0">
                <a:latin typeface="Times New Roman"/>
                <a:cs typeface="Times New Roman"/>
              </a:rPr>
              <a:t>Śrāvakabhūmi</a:t>
            </a:r>
            <a:endParaRPr lang="en-US" sz="2200" i="1" dirty="0">
              <a:latin typeface="Times New Roman"/>
              <a:cs typeface="Times New Roman"/>
            </a:endParaRPr>
          </a:p>
        </p:txBody>
      </p:sp>
      <p:sp>
        <p:nvSpPr>
          <p:cNvPr id="7" name="TextBox 6"/>
          <p:cNvSpPr txBox="1"/>
          <p:nvPr/>
        </p:nvSpPr>
        <p:spPr>
          <a:xfrm>
            <a:off x="755576" y="1484784"/>
            <a:ext cx="7488832" cy="3785652"/>
          </a:xfrm>
          <a:prstGeom prst="rect">
            <a:avLst/>
          </a:prstGeom>
          <a:noFill/>
        </p:spPr>
        <p:txBody>
          <a:bodyPr wrap="square" rtlCol="0">
            <a:spAutoFit/>
          </a:bodyPr>
          <a:lstStyle/>
          <a:p>
            <a:pPr>
              <a:lnSpc>
                <a:spcPct val="120000"/>
              </a:lnSpc>
            </a:pPr>
            <a:r>
              <a:rPr lang="en-CA" sz="2000" dirty="0" smtClean="0">
                <a:latin typeface="Times New Roman"/>
                <a:cs typeface="Times New Roman"/>
              </a:rPr>
              <a:t>“If he (a Buddhist monk) who is introspecting [himself] knows that ‘my previous </a:t>
            </a:r>
            <a:r>
              <a:rPr lang="en-US" sz="2000" dirty="0">
                <a:latin typeface="Times New Roman"/>
                <a:cs typeface="Times New Roman"/>
              </a:rPr>
              <a:t>karma produced via </a:t>
            </a:r>
            <a:r>
              <a:rPr lang="en-US" sz="2000" dirty="0" smtClean="0">
                <a:latin typeface="Times New Roman"/>
                <a:cs typeface="Times New Roman"/>
              </a:rPr>
              <a:t>body</a:t>
            </a:r>
            <a:r>
              <a:rPr lang="en-CA" sz="2000" dirty="0" smtClean="0">
                <a:latin typeface="Times New Roman"/>
                <a:cs typeface="Times New Roman"/>
              </a:rPr>
              <a:t> has caused injury or oppression’; [later] he confesses in front of fellows/companions (</a:t>
            </a:r>
            <a:r>
              <a:rPr lang="en-CA" sz="2000" i="1" dirty="0" err="1">
                <a:latin typeface="Times New Roman"/>
                <a:cs typeface="Times New Roman"/>
              </a:rPr>
              <a:t>sabrahmacāriṇ</a:t>
            </a:r>
            <a:r>
              <a:rPr lang="en-CA" sz="2000" dirty="0" smtClean="0">
                <a:latin typeface="Times New Roman"/>
                <a:cs typeface="Times New Roman"/>
              </a:rPr>
              <a:t>) endowed with [good</a:t>
            </a:r>
            <a:r>
              <a:rPr lang="en-CA" sz="2000" dirty="0">
                <a:latin typeface="Times New Roman"/>
                <a:cs typeface="Times New Roman"/>
              </a:rPr>
              <a:t>]</a:t>
            </a:r>
            <a:r>
              <a:rPr lang="en-CA" sz="2000" dirty="0" smtClean="0">
                <a:latin typeface="Times New Roman"/>
                <a:cs typeface="Times New Roman"/>
              </a:rPr>
              <a:t> knowledge and he remedies [his faults] according to </a:t>
            </a:r>
            <a:r>
              <a:rPr lang="en-CA" sz="2000" dirty="0" err="1" smtClean="0">
                <a:latin typeface="Times New Roman"/>
                <a:cs typeface="Times New Roman"/>
              </a:rPr>
              <a:t>dharmas</a:t>
            </a:r>
            <a:r>
              <a:rPr lang="en-CA" sz="2000" dirty="0" smtClean="0">
                <a:latin typeface="Times New Roman"/>
                <a:cs typeface="Times New Roman"/>
              </a:rPr>
              <a:t>. If [then] he who </a:t>
            </a:r>
            <a:r>
              <a:rPr lang="en-CA" sz="2000" dirty="0">
                <a:latin typeface="Times New Roman"/>
                <a:cs typeface="Times New Roman"/>
              </a:rPr>
              <a:t>is introspecting [himself] knows that ‘my previous </a:t>
            </a:r>
            <a:r>
              <a:rPr lang="en-US" sz="2000" dirty="0">
                <a:latin typeface="Times New Roman"/>
                <a:cs typeface="Times New Roman"/>
              </a:rPr>
              <a:t>karma produced </a:t>
            </a:r>
            <a:r>
              <a:rPr lang="en-US" sz="2000" dirty="0" smtClean="0">
                <a:latin typeface="Times New Roman"/>
                <a:cs typeface="Times New Roman"/>
              </a:rPr>
              <a:t>via </a:t>
            </a:r>
            <a:r>
              <a:rPr lang="en-US" sz="2000" dirty="0">
                <a:latin typeface="Times New Roman"/>
                <a:cs typeface="Times New Roman"/>
              </a:rPr>
              <a:t>body</a:t>
            </a:r>
            <a:r>
              <a:rPr lang="en-CA" sz="2000" dirty="0">
                <a:latin typeface="Times New Roman"/>
                <a:cs typeface="Times New Roman"/>
              </a:rPr>
              <a:t> </a:t>
            </a:r>
            <a:r>
              <a:rPr lang="en-CA" sz="2000" dirty="0" smtClean="0">
                <a:latin typeface="Times New Roman"/>
                <a:cs typeface="Times New Roman"/>
              </a:rPr>
              <a:t>has not </a:t>
            </a:r>
            <a:r>
              <a:rPr lang="en-CA" sz="2000" dirty="0">
                <a:latin typeface="Times New Roman"/>
                <a:cs typeface="Times New Roman"/>
              </a:rPr>
              <a:t>caused injury or oppression [to others]</a:t>
            </a:r>
            <a:r>
              <a:rPr lang="en-CA" sz="2000" dirty="0" smtClean="0">
                <a:latin typeface="Times New Roman"/>
                <a:cs typeface="Times New Roman"/>
              </a:rPr>
              <a:t>’, he practises many days and nights with rapture and joy, then his introspected previous </a:t>
            </a:r>
            <a:r>
              <a:rPr lang="en-US" sz="2000" dirty="0">
                <a:latin typeface="Times New Roman"/>
                <a:cs typeface="Times New Roman"/>
              </a:rPr>
              <a:t>karma produced via body</a:t>
            </a:r>
            <a:r>
              <a:rPr lang="en-CA" sz="2000" dirty="0">
                <a:latin typeface="Times New Roman"/>
                <a:cs typeface="Times New Roman"/>
              </a:rPr>
              <a:t> </a:t>
            </a:r>
            <a:r>
              <a:rPr lang="en-CA" sz="2000" dirty="0" smtClean="0">
                <a:latin typeface="Times New Roman"/>
                <a:cs typeface="Times New Roman"/>
              </a:rPr>
              <a:t>is purified in the past, future and present time. Likewise [his] </a:t>
            </a:r>
            <a:r>
              <a:rPr lang="en-US" sz="2000" dirty="0">
                <a:latin typeface="Times New Roman"/>
                <a:cs typeface="Times New Roman"/>
              </a:rPr>
              <a:t>karma produced via </a:t>
            </a:r>
            <a:r>
              <a:rPr lang="en-US" sz="2000" dirty="0" smtClean="0">
                <a:latin typeface="Times New Roman"/>
                <a:cs typeface="Times New Roman"/>
              </a:rPr>
              <a:t>body and talk</a:t>
            </a:r>
            <a:r>
              <a:rPr lang="en-CA" sz="2000" dirty="0" smtClean="0">
                <a:latin typeface="Times New Roman"/>
                <a:cs typeface="Times New Roman"/>
              </a:rPr>
              <a:t> should be known in this way.”</a:t>
            </a:r>
            <a:endParaRPr lang="en-CA" sz="20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0"/>
            <a:ext cx="2915816" cy="634493"/>
          </a:xfrm>
          <a:prstGeom prst="rect">
            <a:avLst/>
          </a:prstGeom>
        </p:spPr>
      </p:pic>
    </p:spTree>
    <p:extLst>
      <p:ext uri="{BB962C8B-B14F-4D97-AF65-F5344CB8AC3E}">
        <p14:creationId xmlns:p14="http://schemas.microsoft.com/office/powerpoint/2010/main" val="29999852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11</a:t>
            </a:fld>
            <a:endParaRPr lang="zh-CN" altLang="en-US" sz="1600" dirty="0"/>
          </a:p>
        </p:txBody>
      </p:sp>
      <p:sp>
        <p:nvSpPr>
          <p:cNvPr id="2" name="TextBox 1"/>
          <p:cNvSpPr txBox="1"/>
          <p:nvPr/>
        </p:nvSpPr>
        <p:spPr>
          <a:xfrm>
            <a:off x="323528" y="116632"/>
            <a:ext cx="5328592" cy="769441"/>
          </a:xfrm>
          <a:prstGeom prst="rect">
            <a:avLst/>
          </a:prstGeom>
          <a:noFill/>
        </p:spPr>
        <p:txBody>
          <a:bodyPr wrap="square" rtlCol="0">
            <a:spAutoFit/>
          </a:bodyPr>
          <a:lstStyle/>
          <a:p>
            <a:r>
              <a:rPr lang="en-US" sz="2200" dirty="0">
                <a:latin typeface="Times New Roman"/>
                <a:cs typeface="Times New Roman"/>
              </a:rPr>
              <a:t>2.3  “</a:t>
            </a:r>
            <a:r>
              <a:rPr lang="en-US" sz="2200" dirty="0">
                <a:solidFill>
                  <a:srgbClr val="000000"/>
                </a:solidFill>
                <a:latin typeface="Times New Roman"/>
                <a:cs typeface="Times New Roman"/>
              </a:rPr>
              <a:t>Purified” by </a:t>
            </a:r>
            <a:r>
              <a:rPr lang="de-DE" sz="2200" dirty="0">
                <a:latin typeface="Times New Roman"/>
                <a:cs typeface="Times New Roman"/>
              </a:rPr>
              <a:t>Buddhist </a:t>
            </a:r>
            <a:r>
              <a:rPr lang="de-DE" sz="2200" dirty="0" err="1">
                <a:latin typeface="Times New Roman"/>
                <a:cs typeface="Times New Roman"/>
              </a:rPr>
              <a:t>confession</a:t>
            </a:r>
            <a:r>
              <a:rPr lang="de-DE" sz="2200" dirty="0">
                <a:latin typeface="Times New Roman"/>
                <a:cs typeface="Times New Roman"/>
              </a:rPr>
              <a:t> </a:t>
            </a:r>
            <a:r>
              <a:rPr lang="de-DE" sz="2200" dirty="0" err="1">
                <a:latin typeface="Times New Roman"/>
                <a:cs typeface="Times New Roman"/>
              </a:rPr>
              <a:t>and</a:t>
            </a:r>
            <a:r>
              <a:rPr lang="de-DE" sz="2200" dirty="0">
                <a:latin typeface="Times New Roman"/>
                <a:cs typeface="Times New Roman"/>
              </a:rPr>
              <a:t> </a:t>
            </a:r>
            <a:r>
              <a:rPr lang="de-DE" sz="2200" dirty="0" err="1">
                <a:latin typeface="Times New Roman"/>
                <a:cs typeface="Times New Roman"/>
              </a:rPr>
              <a:t>remedy</a:t>
            </a:r>
            <a:r>
              <a:rPr lang="de-DE" sz="2200" dirty="0">
                <a:latin typeface="Times New Roman"/>
                <a:cs typeface="Times New Roman"/>
              </a:rPr>
              <a:t> </a:t>
            </a:r>
            <a:r>
              <a:rPr lang="de-DE" sz="2200" dirty="0" err="1">
                <a:latin typeface="Times New Roman"/>
                <a:cs typeface="Times New Roman"/>
              </a:rPr>
              <a:t>of</a:t>
            </a:r>
            <a:r>
              <a:rPr lang="de-DE" sz="2200" dirty="0">
                <a:latin typeface="Times New Roman"/>
                <a:cs typeface="Times New Roman"/>
              </a:rPr>
              <a:t> </a:t>
            </a:r>
            <a:r>
              <a:rPr lang="de-DE" sz="2200" dirty="0" err="1">
                <a:latin typeface="Times New Roman"/>
                <a:cs typeface="Times New Roman"/>
              </a:rPr>
              <a:t>faults</a:t>
            </a:r>
            <a:r>
              <a:rPr lang="de-DE" sz="2200" dirty="0">
                <a:latin typeface="Times New Roman"/>
                <a:cs typeface="Times New Roman"/>
              </a:rPr>
              <a:t> </a:t>
            </a:r>
            <a:r>
              <a:rPr lang="en-US" sz="2200" dirty="0" err="1">
                <a:latin typeface="Times New Roman"/>
                <a:cs typeface="Times New Roman"/>
              </a:rPr>
              <a:t>i</a:t>
            </a:r>
            <a:r>
              <a:rPr lang="de-DE" sz="2200" dirty="0" err="1">
                <a:latin typeface="Times New Roman"/>
                <a:cs typeface="Times New Roman"/>
              </a:rPr>
              <a:t>n</a:t>
            </a:r>
            <a:r>
              <a:rPr lang="de-DE" sz="2200" dirty="0">
                <a:latin typeface="Times New Roman"/>
                <a:cs typeface="Times New Roman"/>
              </a:rPr>
              <a:t> </a:t>
            </a:r>
            <a:r>
              <a:rPr lang="de-DE" sz="2200" dirty="0" err="1">
                <a:latin typeface="Times New Roman"/>
                <a:cs typeface="Times New Roman"/>
              </a:rPr>
              <a:t>the</a:t>
            </a:r>
            <a:r>
              <a:rPr lang="de-DE" sz="2200" dirty="0">
                <a:latin typeface="Times New Roman"/>
                <a:cs typeface="Times New Roman"/>
              </a:rPr>
              <a:t> </a:t>
            </a:r>
            <a:r>
              <a:rPr lang="de-DE" sz="2200" i="1" dirty="0" err="1" smtClean="0">
                <a:latin typeface="Times New Roman"/>
                <a:cs typeface="Times New Roman"/>
              </a:rPr>
              <a:t>Śrāvakabhūmi</a:t>
            </a:r>
            <a:r>
              <a:rPr lang="de-DE" sz="2200" dirty="0" smtClean="0">
                <a:latin typeface="Times New Roman"/>
                <a:cs typeface="Times New Roman"/>
              </a:rPr>
              <a:t>: </a:t>
            </a:r>
            <a:r>
              <a:rPr lang="de-DE" sz="2200" dirty="0" err="1">
                <a:latin typeface="Times New Roman"/>
                <a:cs typeface="Times New Roman"/>
              </a:rPr>
              <a:t>S</a:t>
            </a:r>
            <a:r>
              <a:rPr lang="de-DE" sz="2200" dirty="0" err="1" smtClean="0">
                <a:latin typeface="Times New Roman"/>
                <a:cs typeface="Times New Roman"/>
              </a:rPr>
              <a:t>kt</a:t>
            </a:r>
            <a:endParaRPr lang="en-US" sz="2200" dirty="0">
              <a:latin typeface="Times New Roman"/>
              <a:cs typeface="Times New Roman"/>
            </a:endParaRPr>
          </a:p>
        </p:txBody>
      </p:sp>
      <p:sp>
        <p:nvSpPr>
          <p:cNvPr id="7" name="TextBox 6"/>
          <p:cNvSpPr txBox="1"/>
          <p:nvPr/>
        </p:nvSpPr>
        <p:spPr>
          <a:xfrm>
            <a:off x="539552" y="1196752"/>
            <a:ext cx="8147248" cy="3096344"/>
          </a:xfrm>
          <a:prstGeom prst="rect">
            <a:avLst/>
          </a:prstGeom>
          <a:noFill/>
        </p:spPr>
        <p:txBody>
          <a:bodyPr wrap="square" rtlCol="0">
            <a:spAutoFit/>
          </a:bodyPr>
          <a:lstStyle/>
          <a:p>
            <a:pPr>
              <a:lnSpc>
                <a:spcPct val="120000"/>
              </a:lnSpc>
            </a:pPr>
            <a:r>
              <a:rPr lang="en-CA" sz="2000" dirty="0" err="1" smtClean="0">
                <a:latin typeface="Times New Roman"/>
                <a:cs typeface="Times New Roman"/>
              </a:rPr>
              <a:t>sacet</a:t>
            </a:r>
            <a:r>
              <a:rPr lang="en-CA" sz="2000" dirty="0" smtClean="0">
                <a:latin typeface="Times New Roman"/>
                <a:cs typeface="Times New Roman"/>
              </a:rPr>
              <a:t> </a:t>
            </a:r>
            <a:r>
              <a:rPr lang="en-CA" sz="2000" dirty="0" err="1" smtClean="0">
                <a:latin typeface="Times New Roman"/>
                <a:cs typeface="Times New Roman"/>
              </a:rPr>
              <a:t>sa</a:t>
            </a:r>
            <a:r>
              <a:rPr lang="en-CA" sz="2000" dirty="0" smtClean="0">
                <a:latin typeface="Times New Roman"/>
                <a:cs typeface="Times New Roman"/>
              </a:rPr>
              <a:t> </a:t>
            </a:r>
            <a:r>
              <a:rPr lang="en-CA" sz="2000" dirty="0" err="1" smtClean="0">
                <a:latin typeface="Times New Roman"/>
                <a:cs typeface="Times New Roman"/>
              </a:rPr>
              <a:t>evaṃ</a:t>
            </a:r>
            <a:r>
              <a:rPr lang="en-CA" sz="2000" dirty="0" smtClean="0">
                <a:latin typeface="Times New Roman"/>
                <a:cs typeface="Times New Roman"/>
              </a:rPr>
              <a:t> </a:t>
            </a:r>
            <a:r>
              <a:rPr lang="en-CA" sz="2000" dirty="0" err="1" smtClean="0">
                <a:latin typeface="Times New Roman"/>
                <a:cs typeface="Times New Roman"/>
              </a:rPr>
              <a:t>pratyavekṣmāṇo</a:t>
            </a:r>
            <a:r>
              <a:rPr lang="en-CA" sz="2000" dirty="0" smtClean="0">
                <a:latin typeface="Times New Roman"/>
                <a:cs typeface="Times New Roman"/>
              </a:rPr>
              <a:t> </a:t>
            </a:r>
            <a:r>
              <a:rPr lang="en-CA" sz="2000" dirty="0" err="1" smtClean="0">
                <a:latin typeface="Times New Roman"/>
                <a:cs typeface="Times New Roman"/>
              </a:rPr>
              <a:t>jānāti</a:t>
            </a:r>
            <a:r>
              <a:rPr lang="en-CA" sz="2000" dirty="0" smtClean="0">
                <a:latin typeface="Times New Roman"/>
                <a:cs typeface="Times New Roman"/>
              </a:rPr>
              <a:t> </a:t>
            </a:r>
            <a:r>
              <a:rPr lang="en-CA" sz="2000" dirty="0" err="1" smtClean="0">
                <a:latin typeface="Times New Roman"/>
                <a:cs typeface="Times New Roman"/>
              </a:rPr>
              <a:t>vyābādhikaṃ</a:t>
            </a:r>
            <a:r>
              <a:rPr lang="en-CA" sz="2000" dirty="0" smtClean="0">
                <a:latin typeface="Times New Roman"/>
                <a:cs typeface="Times New Roman"/>
              </a:rPr>
              <a:t> me </a:t>
            </a:r>
            <a:r>
              <a:rPr lang="en-CA" sz="2000" dirty="0" err="1" smtClean="0">
                <a:latin typeface="Times New Roman"/>
                <a:cs typeface="Times New Roman"/>
              </a:rPr>
              <a:t>etat</a:t>
            </a:r>
            <a:r>
              <a:rPr lang="en-CA" sz="2000" dirty="0" smtClean="0">
                <a:latin typeface="Times New Roman"/>
                <a:cs typeface="Times New Roman"/>
              </a:rPr>
              <a:t> </a:t>
            </a:r>
            <a:r>
              <a:rPr lang="en-CA" sz="2000" dirty="0" err="1" smtClean="0">
                <a:latin typeface="Times New Roman"/>
                <a:cs typeface="Times New Roman"/>
              </a:rPr>
              <a:t>kāyakarma</a:t>
            </a:r>
            <a:r>
              <a:rPr lang="en-CA" sz="2000" dirty="0" smtClean="0">
                <a:latin typeface="Times New Roman"/>
                <a:cs typeface="Times New Roman"/>
              </a:rPr>
              <a:t> </a:t>
            </a:r>
            <a:r>
              <a:rPr lang="en-CA" sz="2000" dirty="0" err="1" smtClean="0">
                <a:latin typeface="Times New Roman"/>
                <a:cs typeface="Times New Roman"/>
              </a:rPr>
              <a:t>pūrvavat</a:t>
            </a:r>
            <a:r>
              <a:rPr lang="en-CA" sz="2000" dirty="0" smtClean="0">
                <a:latin typeface="Times New Roman"/>
                <a:cs typeface="Times New Roman"/>
              </a:rPr>
              <a:t> / </a:t>
            </a:r>
            <a:r>
              <a:rPr lang="en-CA" sz="2000" dirty="0" err="1" smtClean="0">
                <a:latin typeface="Times New Roman"/>
                <a:cs typeface="Times New Roman"/>
              </a:rPr>
              <a:t>savijñānāṃ</a:t>
            </a:r>
            <a:r>
              <a:rPr lang="en-CA" sz="2000" dirty="0" smtClean="0">
                <a:latin typeface="Times New Roman"/>
                <a:cs typeface="Times New Roman"/>
              </a:rPr>
              <a:t> </a:t>
            </a:r>
            <a:r>
              <a:rPr lang="en-CA" sz="2000" dirty="0" err="1" smtClean="0">
                <a:latin typeface="Times New Roman"/>
                <a:cs typeface="Times New Roman"/>
              </a:rPr>
              <a:t>sabrahmacāriṇām</a:t>
            </a:r>
            <a:r>
              <a:rPr lang="en-CA" sz="2000" dirty="0" smtClean="0">
                <a:latin typeface="Times New Roman"/>
                <a:cs typeface="Times New Roman"/>
              </a:rPr>
              <a:t> </a:t>
            </a:r>
            <a:r>
              <a:rPr lang="en-CA" sz="2000" dirty="0" err="1" smtClean="0">
                <a:latin typeface="Times New Roman"/>
                <a:cs typeface="Times New Roman"/>
              </a:rPr>
              <a:t>antike</a:t>
            </a:r>
            <a:r>
              <a:rPr lang="en-CA" sz="2000" dirty="0" smtClean="0">
                <a:latin typeface="Times New Roman"/>
                <a:cs typeface="Times New Roman"/>
              </a:rPr>
              <a:t> </a:t>
            </a:r>
            <a:r>
              <a:rPr lang="en-CA" sz="2000" dirty="0" err="1" smtClean="0">
                <a:latin typeface="Times New Roman"/>
                <a:cs typeface="Times New Roman"/>
              </a:rPr>
              <a:t>pratideśayati</a:t>
            </a:r>
            <a:r>
              <a:rPr lang="en-CA" sz="2000" dirty="0" smtClean="0">
                <a:latin typeface="Times New Roman"/>
                <a:cs typeface="Times New Roman"/>
              </a:rPr>
              <a:t>, </a:t>
            </a:r>
            <a:r>
              <a:rPr lang="en-CA" sz="2000" dirty="0" err="1" smtClean="0">
                <a:latin typeface="Times New Roman"/>
                <a:cs typeface="Times New Roman"/>
              </a:rPr>
              <a:t>yathādharmaṃ</a:t>
            </a:r>
            <a:r>
              <a:rPr lang="en-CA" sz="2000" dirty="0" smtClean="0">
                <a:latin typeface="Times New Roman"/>
                <a:cs typeface="Times New Roman"/>
              </a:rPr>
              <a:t> </a:t>
            </a:r>
            <a:r>
              <a:rPr lang="en-CA" sz="2000" dirty="0" err="1" smtClean="0">
                <a:latin typeface="Times New Roman"/>
                <a:cs typeface="Times New Roman"/>
              </a:rPr>
              <a:t>pratikaroti</a:t>
            </a:r>
            <a:r>
              <a:rPr lang="en-CA" sz="2000" dirty="0" smtClean="0">
                <a:latin typeface="Times New Roman"/>
                <a:cs typeface="Times New Roman"/>
              </a:rPr>
              <a:t> / </a:t>
            </a:r>
            <a:r>
              <a:rPr lang="en-CA" sz="2000" dirty="0" err="1" smtClean="0">
                <a:latin typeface="Times New Roman"/>
                <a:cs typeface="Times New Roman"/>
              </a:rPr>
              <a:t>sacet</a:t>
            </a:r>
            <a:r>
              <a:rPr lang="en-CA" sz="2000" dirty="0" smtClean="0">
                <a:latin typeface="Times New Roman"/>
                <a:cs typeface="Times New Roman"/>
              </a:rPr>
              <a:t> </a:t>
            </a:r>
            <a:r>
              <a:rPr lang="en-CA" sz="2000" dirty="0" err="1" smtClean="0">
                <a:latin typeface="Times New Roman"/>
                <a:cs typeface="Times New Roman"/>
              </a:rPr>
              <a:t>punar</a:t>
            </a:r>
            <a:r>
              <a:rPr lang="en-CA" sz="2000" dirty="0" smtClean="0">
                <a:latin typeface="Times New Roman"/>
                <a:cs typeface="Times New Roman"/>
              </a:rPr>
              <a:t> </a:t>
            </a:r>
            <a:r>
              <a:rPr lang="en-CA" sz="2000" dirty="0" err="1" smtClean="0">
                <a:latin typeface="Times New Roman"/>
                <a:cs typeface="Times New Roman"/>
              </a:rPr>
              <a:t>evaṃ</a:t>
            </a:r>
            <a:r>
              <a:rPr lang="en-CA" sz="2000" dirty="0" smtClean="0">
                <a:latin typeface="Times New Roman"/>
                <a:cs typeface="Times New Roman"/>
              </a:rPr>
              <a:t> </a:t>
            </a:r>
            <a:r>
              <a:rPr lang="en-CA" sz="2000" dirty="0" err="1" smtClean="0">
                <a:latin typeface="Times New Roman"/>
                <a:cs typeface="Times New Roman"/>
              </a:rPr>
              <a:t>pratyavekṣamāṇo</a:t>
            </a:r>
            <a:r>
              <a:rPr lang="en-CA" sz="2000" dirty="0" smtClean="0">
                <a:latin typeface="Times New Roman"/>
                <a:cs typeface="Times New Roman"/>
              </a:rPr>
              <a:t> </a:t>
            </a:r>
            <a:r>
              <a:rPr lang="en-CA" sz="2000" dirty="0" err="1" smtClean="0">
                <a:latin typeface="Times New Roman"/>
                <a:cs typeface="Times New Roman"/>
              </a:rPr>
              <a:t>jānāty</a:t>
            </a:r>
            <a:r>
              <a:rPr lang="en-CA" sz="2000" dirty="0" smtClean="0">
                <a:latin typeface="Times New Roman"/>
                <a:cs typeface="Times New Roman"/>
              </a:rPr>
              <a:t> </a:t>
            </a:r>
            <a:r>
              <a:rPr lang="en-CA" sz="2000" dirty="0" err="1" smtClean="0">
                <a:latin typeface="Times New Roman"/>
                <a:cs typeface="Times New Roman"/>
              </a:rPr>
              <a:t>avyābādhikaṃ</a:t>
            </a:r>
            <a:r>
              <a:rPr lang="en-CA" sz="2000" dirty="0" smtClean="0">
                <a:latin typeface="Times New Roman"/>
                <a:cs typeface="Times New Roman"/>
              </a:rPr>
              <a:t> me </a:t>
            </a:r>
            <a:r>
              <a:rPr lang="en-CA" sz="2000" dirty="0" err="1" smtClean="0">
                <a:latin typeface="Times New Roman"/>
                <a:cs typeface="Times New Roman"/>
              </a:rPr>
              <a:t>etat</a:t>
            </a:r>
            <a:r>
              <a:rPr lang="en-CA" sz="2000" dirty="0" smtClean="0">
                <a:latin typeface="Times New Roman"/>
                <a:cs typeface="Times New Roman"/>
              </a:rPr>
              <a:t> </a:t>
            </a:r>
            <a:r>
              <a:rPr lang="en-CA" sz="2000" dirty="0" err="1" smtClean="0">
                <a:latin typeface="Times New Roman"/>
                <a:cs typeface="Times New Roman"/>
              </a:rPr>
              <a:t>kāyakarma</a:t>
            </a:r>
            <a:r>
              <a:rPr lang="en-CA" sz="2000" dirty="0" smtClean="0">
                <a:latin typeface="Times New Roman"/>
                <a:cs typeface="Times New Roman"/>
              </a:rPr>
              <a:t> </a:t>
            </a:r>
            <a:r>
              <a:rPr lang="en-CA" sz="2000" dirty="0" err="1" smtClean="0">
                <a:latin typeface="Times New Roman"/>
                <a:cs typeface="Times New Roman"/>
              </a:rPr>
              <a:t>pūrvavat</a:t>
            </a:r>
            <a:r>
              <a:rPr lang="en-CA" sz="2000" dirty="0" smtClean="0">
                <a:latin typeface="Times New Roman"/>
                <a:cs typeface="Times New Roman"/>
              </a:rPr>
              <a:t> / </a:t>
            </a:r>
            <a:r>
              <a:rPr lang="en-CA" sz="2000" dirty="0" err="1" smtClean="0">
                <a:latin typeface="Times New Roman"/>
                <a:cs typeface="Times New Roman"/>
              </a:rPr>
              <a:t>sa</a:t>
            </a:r>
            <a:r>
              <a:rPr lang="en-CA" sz="2000" dirty="0" smtClean="0">
                <a:latin typeface="Times New Roman"/>
                <a:cs typeface="Times New Roman"/>
              </a:rPr>
              <a:t> </a:t>
            </a:r>
            <a:r>
              <a:rPr lang="en-CA" sz="2000" dirty="0" err="1" smtClean="0">
                <a:latin typeface="Times New Roman"/>
                <a:cs typeface="Times New Roman"/>
              </a:rPr>
              <a:t>tenaiva</a:t>
            </a:r>
            <a:r>
              <a:rPr lang="en-CA" sz="2000" dirty="0" smtClean="0">
                <a:latin typeface="Times New Roman"/>
                <a:cs typeface="Times New Roman"/>
              </a:rPr>
              <a:t> </a:t>
            </a:r>
            <a:r>
              <a:rPr lang="en-CA" sz="2000" dirty="0" err="1" smtClean="0">
                <a:latin typeface="Times New Roman"/>
                <a:cs typeface="Times New Roman"/>
              </a:rPr>
              <a:t>prītiprāmodyenāhorātrānuśikṣī</a:t>
            </a:r>
            <a:r>
              <a:rPr lang="en-CA" sz="2000" dirty="0" smtClean="0">
                <a:latin typeface="Times New Roman"/>
                <a:cs typeface="Times New Roman"/>
              </a:rPr>
              <a:t> </a:t>
            </a:r>
            <a:r>
              <a:rPr lang="en-CA" sz="2000" dirty="0" err="1" smtClean="0">
                <a:latin typeface="Times New Roman"/>
                <a:cs typeface="Times New Roman"/>
              </a:rPr>
              <a:t>bahulaṃ</a:t>
            </a:r>
            <a:r>
              <a:rPr lang="en-CA" sz="2000" dirty="0" smtClean="0">
                <a:latin typeface="Times New Roman"/>
                <a:cs typeface="Times New Roman"/>
              </a:rPr>
              <a:t> </a:t>
            </a:r>
            <a:r>
              <a:rPr lang="en-CA" sz="2000" dirty="0" err="1" smtClean="0">
                <a:latin typeface="Times New Roman"/>
                <a:cs typeface="Times New Roman"/>
              </a:rPr>
              <a:t>viharaty</a:t>
            </a:r>
            <a:r>
              <a:rPr lang="en-CA" sz="2000" dirty="0" smtClean="0">
                <a:latin typeface="Times New Roman"/>
                <a:cs typeface="Times New Roman"/>
              </a:rPr>
              <a:t>, </a:t>
            </a:r>
            <a:r>
              <a:rPr lang="en-CA" sz="2000" dirty="0" err="1" smtClean="0">
                <a:latin typeface="Times New Roman"/>
                <a:cs typeface="Times New Roman"/>
              </a:rPr>
              <a:t>evam</a:t>
            </a:r>
            <a:r>
              <a:rPr lang="en-CA" sz="2000" dirty="0" smtClean="0">
                <a:latin typeface="Times New Roman"/>
                <a:cs typeface="Times New Roman"/>
              </a:rPr>
              <a:t> </a:t>
            </a:r>
            <a:r>
              <a:rPr lang="en-CA" sz="2000" dirty="0" err="1" smtClean="0">
                <a:latin typeface="Times New Roman"/>
                <a:cs typeface="Times New Roman"/>
              </a:rPr>
              <a:t>asya</a:t>
            </a:r>
            <a:r>
              <a:rPr lang="en-CA" sz="2000" dirty="0" smtClean="0">
                <a:latin typeface="Times New Roman"/>
                <a:cs typeface="Times New Roman"/>
              </a:rPr>
              <a:t> tat </a:t>
            </a:r>
            <a:r>
              <a:rPr lang="en-CA" sz="2000" dirty="0" err="1" smtClean="0">
                <a:latin typeface="Times New Roman"/>
                <a:cs typeface="Times New Roman"/>
              </a:rPr>
              <a:t>kāyakarma</a:t>
            </a:r>
            <a:r>
              <a:rPr lang="en-CA" sz="2000" dirty="0" smtClean="0">
                <a:latin typeface="Times New Roman"/>
                <a:cs typeface="Times New Roman"/>
              </a:rPr>
              <a:t> </a:t>
            </a:r>
            <a:r>
              <a:rPr lang="en-CA" sz="2000" dirty="0" err="1" smtClean="0">
                <a:latin typeface="Times New Roman"/>
                <a:cs typeface="Times New Roman"/>
              </a:rPr>
              <a:t>supratyavekṣitaṃ</a:t>
            </a:r>
            <a:r>
              <a:rPr lang="en-CA" sz="2000" dirty="0" smtClean="0">
                <a:latin typeface="Times New Roman"/>
                <a:cs typeface="Times New Roman"/>
              </a:rPr>
              <a:t> ca </a:t>
            </a:r>
            <a:r>
              <a:rPr lang="en-CA" sz="2000" dirty="0" err="1" smtClean="0">
                <a:latin typeface="Times New Roman"/>
                <a:cs typeface="Times New Roman"/>
              </a:rPr>
              <a:t>bhavati</a:t>
            </a:r>
            <a:r>
              <a:rPr lang="en-CA" sz="2000" dirty="0" smtClean="0">
                <a:latin typeface="Times New Roman"/>
                <a:cs typeface="Times New Roman"/>
              </a:rPr>
              <a:t>, </a:t>
            </a:r>
            <a:r>
              <a:rPr lang="en-CA" sz="2000" dirty="0" err="1" smtClean="0">
                <a:latin typeface="Times New Roman"/>
                <a:cs typeface="Times New Roman"/>
              </a:rPr>
              <a:t>suviśodhitaṃ</a:t>
            </a:r>
            <a:r>
              <a:rPr lang="en-CA" sz="2000" dirty="0" smtClean="0">
                <a:latin typeface="Times New Roman"/>
                <a:cs typeface="Times New Roman"/>
              </a:rPr>
              <a:t> ca </a:t>
            </a:r>
            <a:r>
              <a:rPr lang="en-CA" sz="2000" dirty="0" err="1" smtClean="0">
                <a:latin typeface="Times New Roman"/>
                <a:cs typeface="Times New Roman"/>
              </a:rPr>
              <a:t>yadutātītānāgatapratyutpanneṣv</a:t>
            </a:r>
            <a:r>
              <a:rPr lang="en-CA" sz="2000" dirty="0" smtClean="0">
                <a:latin typeface="Times New Roman"/>
                <a:cs typeface="Times New Roman"/>
              </a:rPr>
              <a:t> </a:t>
            </a:r>
            <a:r>
              <a:rPr lang="en-CA" sz="2000" dirty="0" err="1" smtClean="0">
                <a:latin typeface="Times New Roman"/>
                <a:cs typeface="Times New Roman"/>
              </a:rPr>
              <a:t>adhvasu</a:t>
            </a:r>
            <a:r>
              <a:rPr lang="en-CA" sz="2000" dirty="0" smtClean="0">
                <a:latin typeface="Times New Roman"/>
                <a:cs typeface="Times New Roman"/>
              </a:rPr>
              <a:t> // </a:t>
            </a:r>
            <a:r>
              <a:rPr lang="en-CA" sz="2000" dirty="0" err="1" smtClean="0">
                <a:latin typeface="Times New Roman"/>
                <a:cs typeface="Times New Roman"/>
              </a:rPr>
              <a:t>yathā</a:t>
            </a:r>
            <a:r>
              <a:rPr lang="en-CA" sz="2000" dirty="0" smtClean="0">
                <a:latin typeface="Times New Roman"/>
                <a:cs typeface="Times New Roman"/>
              </a:rPr>
              <a:t> </a:t>
            </a:r>
            <a:r>
              <a:rPr lang="en-CA" sz="2000" dirty="0" err="1" smtClean="0">
                <a:latin typeface="Times New Roman"/>
                <a:cs typeface="Times New Roman"/>
              </a:rPr>
              <a:t>kāyakarmaivaṃ</a:t>
            </a:r>
            <a:r>
              <a:rPr lang="en-CA" sz="2000" dirty="0" smtClean="0">
                <a:latin typeface="Times New Roman"/>
                <a:cs typeface="Times New Roman"/>
              </a:rPr>
              <a:t> </a:t>
            </a:r>
            <a:r>
              <a:rPr lang="en-CA" sz="2000" dirty="0" err="1" smtClean="0">
                <a:latin typeface="Times New Roman"/>
                <a:cs typeface="Times New Roman"/>
              </a:rPr>
              <a:t>vākkarma</a:t>
            </a:r>
            <a:r>
              <a:rPr lang="en-CA" sz="2000" dirty="0" smtClean="0">
                <a:latin typeface="Times New Roman"/>
                <a:cs typeface="Times New Roman"/>
              </a:rPr>
              <a:t> </a:t>
            </a:r>
            <a:r>
              <a:rPr lang="en-CA" sz="2000" dirty="0" err="1" smtClean="0">
                <a:latin typeface="Times New Roman"/>
                <a:cs typeface="Times New Roman"/>
              </a:rPr>
              <a:t>veditavyam</a:t>
            </a:r>
            <a:r>
              <a:rPr lang="en-CA" sz="2000" dirty="0" smtClean="0">
                <a:latin typeface="Times New Roman"/>
                <a:cs typeface="Times New Roman"/>
              </a:rPr>
              <a:t> //  </a:t>
            </a:r>
            <a:r>
              <a:rPr lang="en-CA" sz="2000" dirty="0" err="1" smtClean="0">
                <a:latin typeface="Times New Roman"/>
                <a:cs typeface="Times New Roman"/>
              </a:rPr>
              <a:t>Śrāvakabhūmi</a:t>
            </a:r>
            <a:r>
              <a:rPr lang="en-CA" sz="2000" dirty="0" smtClean="0">
                <a:latin typeface="Times New Roman"/>
                <a:cs typeface="Times New Roman"/>
              </a:rPr>
              <a:t> Study Group 1998: 90.</a:t>
            </a:r>
          </a:p>
          <a:p>
            <a:pPr>
              <a:lnSpc>
                <a:spcPct val="120000"/>
              </a:lnSpc>
            </a:pPr>
            <a:endParaRPr lang="en-CA" sz="2000" dirty="0" smtClean="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0"/>
            <a:ext cx="2915816" cy="634493"/>
          </a:xfrm>
          <a:prstGeom prst="rect">
            <a:avLst/>
          </a:prstGeom>
        </p:spPr>
      </p:pic>
    </p:spTree>
    <p:extLst>
      <p:ext uri="{BB962C8B-B14F-4D97-AF65-F5344CB8AC3E}">
        <p14:creationId xmlns:p14="http://schemas.microsoft.com/office/powerpoint/2010/main" val="139125832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12</a:t>
            </a:fld>
            <a:endParaRPr lang="zh-CN" altLang="en-US" sz="1600" dirty="0"/>
          </a:p>
        </p:txBody>
      </p:sp>
      <p:sp>
        <p:nvSpPr>
          <p:cNvPr id="2" name="TextBox 1"/>
          <p:cNvSpPr txBox="1"/>
          <p:nvPr/>
        </p:nvSpPr>
        <p:spPr>
          <a:xfrm>
            <a:off x="251520" y="260648"/>
            <a:ext cx="5976664" cy="430887"/>
          </a:xfrm>
          <a:prstGeom prst="rect">
            <a:avLst/>
          </a:prstGeom>
          <a:noFill/>
        </p:spPr>
        <p:txBody>
          <a:bodyPr wrap="square" rtlCol="0">
            <a:spAutoFit/>
          </a:bodyPr>
          <a:lstStyle/>
          <a:p>
            <a:r>
              <a:rPr lang="en-US" sz="2200" dirty="0" smtClean="0">
                <a:latin typeface="Times New Roman"/>
                <a:cs typeface="Times New Roman"/>
              </a:rPr>
              <a:t>2.4  Extended exposition in the </a:t>
            </a:r>
            <a:r>
              <a:rPr lang="tr-TR" sz="2200" i="1" dirty="0" err="1" smtClean="0">
                <a:latin typeface="Times New Roman"/>
                <a:cs typeface="Times New Roman"/>
              </a:rPr>
              <a:t>Bodhisattvabhūmi</a:t>
            </a:r>
            <a:endParaRPr lang="en-US" sz="2200" dirty="0">
              <a:latin typeface="Times New Roman"/>
              <a:cs typeface="Times New Roman"/>
            </a:endParaRPr>
          </a:p>
        </p:txBody>
      </p:sp>
      <p:sp>
        <p:nvSpPr>
          <p:cNvPr id="7" name="TextBox 6"/>
          <p:cNvSpPr txBox="1"/>
          <p:nvPr/>
        </p:nvSpPr>
        <p:spPr>
          <a:xfrm>
            <a:off x="107504" y="908721"/>
            <a:ext cx="8928992" cy="5616624"/>
          </a:xfrm>
          <a:prstGeom prst="rect">
            <a:avLst/>
          </a:prstGeom>
          <a:noFill/>
        </p:spPr>
        <p:txBody>
          <a:bodyPr wrap="square" rtlCol="0">
            <a:spAutoFit/>
          </a:bodyPr>
          <a:lstStyle/>
          <a:p>
            <a:r>
              <a:rPr lang="en-US" sz="2000" dirty="0">
                <a:solidFill>
                  <a:srgbClr val="3366FF"/>
                </a:solidFill>
                <a:latin typeface="Times New Roman"/>
                <a:cs typeface="Times New Roman"/>
              </a:rPr>
              <a:t>a bodhisattva undertaking the morality as controlling </a:t>
            </a:r>
            <a:r>
              <a:rPr lang="mr-IN" sz="2000" dirty="0">
                <a:solidFill>
                  <a:srgbClr val="3366FF"/>
                </a:solidFill>
                <a:latin typeface="Times New Roman"/>
                <a:cs typeface="Times New Roman"/>
              </a:rPr>
              <a:t>[</a:t>
            </a:r>
            <a:r>
              <a:rPr lang="en-US" sz="2000" dirty="0">
                <a:solidFill>
                  <a:srgbClr val="3366FF"/>
                </a:solidFill>
                <a:latin typeface="Times New Roman"/>
                <a:cs typeface="Times New Roman"/>
              </a:rPr>
              <a:t>his/her</a:t>
            </a:r>
            <a:r>
              <a:rPr lang="mr-IN" sz="2000" dirty="0">
                <a:solidFill>
                  <a:srgbClr val="3366FF"/>
                </a:solidFill>
                <a:latin typeface="Times New Roman"/>
                <a:cs typeface="Times New Roman"/>
              </a:rPr>
              <a:t>]</a:t>
            </a:r>
            <a:r>
              <a:rPr lang="de-DE" sz="2000" dirty="0">
                <a:solidFill>
                  <a:srgbClr val="3366FF"/>
                </a:solidFill>
                <a:latin typeface="Times New Roman"/>
                <a:cs typeface="Times New Roman"/>
              </a:rPr>
              <a:t> </a:t>
            </a:r>
            <a:r>
              <a:rPr lang="en-US" sz="2000" dirty="0">
                <a:solidFill>
                  <a:srgbClr val="3366FF"/>
                </a:solidFill>
                <a:latin typeface="Times New Roman"/>
                <a:cs typeface="Times New Roman"/>
              </a:rPr>
              <a:t>body and </a:t>
            </a:r>
            <a:r>
              <a:rPr lang="en-US" sz="2000" dirty="0" smtClean="0">
                <a:solidFill>
                  <a:srgbClr val="3366FF"/>
                </a:solidFill>
                <a:latin typeface="Times New Roman"/>
                <a:cs typeface="Times New Roman"/>
              </a:rPr>
              <a:t>speech</a:t>
            </a:r>
            <a:endParaRPr lang="en-US" sz="2000" dirty="0">
              <a:solidFill>
                <a:srgbClr val="3366FF"/>
              </a:solidFill>
              <a:latin typeface="Times New Roman"/>
              <a:cs typeface="Times New Roman"/>
            </a:endParaRPr>
          </a:p>
          <a:p>
            <a:r>
              <a:rPr lang="en-US" sz="2000" dirty="0" smtClean="0">
                <a:solidFill>
                  <a:srgbClr val="000000"/>
                </a:solidFill>
                <a:latin typeface="Times New Roman"/>
                <a:cs typeface="Times New Roman"/>
              </a:rPr>
              <a:t>(</a:t>
            </a:r>
            <a:r>
              <a:rPr lang="tr-TR" sz="2000" i="1" dirty="0" err="1">
                <a:latin typeface="Times New Roman"/>
                <a:cs typeface="Times New Roman"/>
              </a:rPr>
              <a:t>kāyavāksaṃvaraśīlaṃ</a:t>
            </a:r>
            <a:r>
              <a:rPr lang="tr-TR" sz="2000" i="1" dirty="0">
                <a:latin typeface="Times New Roman"/>
                <a:cs typeface="Times New Roman"/>
              </a:rPr>
              <a:t> </a:t>
            </a:r>
            <a:r>
              <a:rPr lang="tr-TR" sz="2000" i="1" dirty="0" err="1">
                <a:latin typeface="Times New Roman"/>
                <a:cs typeface="Times New Roman"/>
              </a:rPr>
              <a:t>samādadāno</a:t>
            </a:r>
            <a:r>
              <a:rPr lang="tr-TR" sz="2000" i="1" dirty="0">
                <a:latin typeface="Times New Roman"/>
                <a:cs typeface="Times New Roman"/>
              </a:rPr>
              <a:t> </a:t>
            </a:r>
            <a:r>
              <a:rPr lang="tr-TR" sz="2000" i="1" dirty="0" err="1" smtClean="0">
                <a:latin typeface="Times New Roman"/>
                <a:cs typeface="Times New Roman"/>
              </a:rPr>
              <a:t>bodhisattvaḥ</a:t>
            </a:r>
            <a:r>
              <a:rPr lang="en-US" sz="2000" dirty="0" smtClean="0">
                <a:solidFill>
                  <a:srgbClr val="000000"/>
                </a:solidFill>
                <a:latin typeface="Times New Roman"/>
                <a:cs typeface="Times New Roman"/>
              </a:rPr>
              <a:t>)</a:t>
            </a:r>
            <a:endParaRPr lang="en-US" sz="2000" dirty="0">
              <a:solidFill>
                <a:srgbClr val="000000"/>
              </a:solidFill>
              <a:latin typeface="Times New Roman"/>
              <a:cs typeface="Times New Roman"/>
            </a:endParaRPr>
          </a:p>
          <a:p>
            <a:endParaRPr lang="en-US" sz="2000" dirty="0">
              <a:solidFill>
                <a:srgbClr val="000000"/>
              </a:solidFill>
              <a:latin typeface="Times New Roman"/>
              <a:cs typeface="Times New Roman"/>
            </a:endParaRPr>
          </a:p>
          <a:p>
            <a:r>
              <a:rPr lang="en-US" sz="2000" dirty="0" smtClean="0">
                <a:solidFill>
                  <a:srgbClr val="3366FF"/>
                </a:solidFill>
                <a:latin typeface="Times New Roman"/>
                <a:cs typeface="Times New Roman"/>
              </a:rPr>
              <a:t>he/she gets rid of misconduct which is the opponent of the right conduct</a:t>
            </a:r>
            <a:r>
              <a:rPr lang="en-US" sz="2000" dirty="0" smtClean="0">
                <a:solidFill>
                  <a:srgbClr val="000000"/>
                </a:solidFill>
                <a:latin typeface="Times New Roman"/>
                <a:cs typeface="Times New Roman"/>
              </a:rPr>
              <a:t>; (</a:t>
            </a:r>
            <a:r>
              <a:rPr lang="pl-PL" sz="2000" i="1" dirty="0" err="1">
                <a:latin typeface="Times New Roman"/>
                <a:cs typeface="Times New Roman"/>
              </a:rPr>
              <a:t>śīlavipakṣaṃ</a:t>
            </a:r>
            <a:r>
              <a:rPr lang="pl-PL" sz="2000" i="1" dirty="0">
                <a:latin typeface="Times New Roman"/>
                <a:cs typeface="Times New Roman"/>
              </a:rPr>
              <a:t> </a:t>
            </a:r>
            <a:r>
              <a:rPr lang="pl-PL" sz="2000" i="1" dirty="0" err="1">
                <a:latin typeface="Times New Roman"/>
                <a:cs typeface="Times New Roman"/>
              </a:rPr>
              <a:t>dauḥśīlyaṃ</a:t>
            </a:r>
            <a:r>
              <a:rPr lang="pl-PL" sz="2000" i="1" dirty="0">
                <a:latin typeface="Times New Roman"/>
                <a:cs typeface="Times New Roman"/>
              </a:rPr>
              <a:t> </a:t>
            </a:r>
            <a:r>
              <a:rPr lang="pl-PL" sz="2000" i="1" dirty="0" err="1" smtClean="0">
                <a:latin typeface="Times New Roman"/>
                <a:cs typeface="Times New Roman"/>
              </a:rPr>
              <a:t>prajahāti</a:t>
            </a:r>
            <a:r>
              <a:rPr lang="en-US" sz="2000" dirty="0" smtClean="0">
                <a:solidFill>
                  <a:srgbClr val="000000"/>
                </a:solidFill>
                <a:latin typeface="Times New Roman"/>
                <a:cs typeface="Times New Roman"/>
              </a:rPr>
              <a:t>)</a:t>
            </a:r>
          </a:p>
          <a:p>
            <a:endParaRPr lang="en-US" sz="2000" dirty="0">
              <a:solidFill>
                <a:srgbClr val="000000"/>
              </a:solidFill>
              <a:latin typeface="Times New Roman"/>
              <a:cs typeface="Times New Roman"/>
            </a:endParaRPr>
          </a:p>
          <a:p>
            <a:r>
              <a:rPr lang="en-US" sz="2000" dirty="0">
                <a:solidFill>
                  <a:srgbClr val="3366FF"/>
                </a:solidFill>
                <a:latin typeface="Times New Roman"/>
                <a:cs typeface="Times New Roman"/>
              </a:rPr>
              <a:t>T</a:t>
            </a:r>
            <a:r>
              <a:rPr lang="en-US" sz="2000" dirty="0" smtClean="0">
                <a:solidFill>
                  <a:srgbClr val="3366FF"/>
                </a:solidFill>
                <a:latin typeface="Times New Roman"/>
                <a:cs typeface="Times New Roman"/>
              </a:rPr>
              <a:t>hat </a:t>
            </a:r>
            <a:r>
              <a:rPr lang="en-US" sz="2000" dirty="0">
                <a:solidFill>
                  <a:srgbClr val="3366FF"/>
                </a:solidFill>
                <a:latin typeface="Times New Roman"/>
                <a:cs typeface="Times New Roman"/>
              </a:rPr>
              <a:t>bodhisattva gets rid of fear, condemnation and hostility caused by misconduct and benefits him- or herself. That bodhisattva sleeps well and wakes up well. In this way, </a:t>
            </a:r>
            <a:r>
              <a:rPr lang="en-US" sz="2000" dirty="0">
                <a:solidFill>
                  <a:srgbClr val="FF0000"/>
                </a:solidFill>
                <a:latin typeface="Times New Roman"/>
                <a:cs typeface="Times New Roman"/>
              </a:rPr>
              <a:t>the virtuous one (bodhisattva), due to </a:t>
            </a:r>
            <a:r>
              <a:rPr lang="en-US" sz="2000" dirty="0" smtClean="0">
                <a:solidFill>
                  <a:srgbClr val="FF0000"/>
                </a:solidFill>
                <a:latin typeface="Times New Roman"/>
                <a:cs typeface="Times New Roman"/>
              </a:rPr>
              <a:t>being free from regret</a:t>
            </a:r>
            <a:r>
              <a:rPr lang="en-US" sz="2000" dirty="0">
                <a:solidFill>
                  <a:srgbClr val="3366FF"/>
                </a:solidFill>
                <a:latin typeface="Times New Roman"/>
                <a:cs typeface="Times New Roman"/>
              </a:rPr>
              <a:t>, has joy and so on, up to concentration. Thus, (a bodhisattva) benefits him- or herself. </a:t>
            </a:r>
          </a:p>
          <a:p>
            <a:r>
              <a:rPr lang="en-US" sz="2000" dirty="0" smtClean="0">
                <a:solidFill>
                  <a:srgbClr val="000000"/>
                </a:solidFill>
                <a:latin typeface="Times New Roman"/>
                <a:cs typeface="Times New Roman"/>
              </a:rPr>
              <a:t>(</a:t>
            </a:r>
            <a:r>
              <a:rPr lang="tr-TR" sz="2000" i="1" dirty="0" err="1">
                <a:latin typeface="Times New Roman"/>
                <a:cs typeface="Times New Roman"/>
              </a:rPr>
              <a:t>dauḥśīlyapratyayaṃ</a:t>
            </a:r>
            <a:r>
              <a:rPr lang="tr-TR" sz="2000" i="1" dirty="0">
                <a:latin typeface="Times New Roman"/>
                <a:cs typeface="Times New Roman"/>
              </a:rPr>
              <a:t> </a:t>
            </a:r>
            <a:r>
              <a:rPr lang="tr-TR" sz="2000" i="1" dirty="0" err="1">
                <a:latin typeface="Times New Roman"/>
                <a:cs typeface="Times New Roman"/>
              </a:rPr>
              <a:t>bhayam</a:t>
            </a:r>
            <a:r>
              <a:rPr lang="tr-TR" sz="2000" i="1" dirty="0">
                <a:latin typeface="Times New Roman"/>
                <a:cs typeface="Times New Roman"/>
              </a:rPr>
              <a:t> </a:t>
            </a:r>
            <a:r>
              <a:rPr lang="tr-TR" sz="2000" i="1" dirty="0" err="1">
                <a:latin typeface="Times New Roman"/>
                <a:cs typeface="Times New Roman"/>
              </a:rPr>
              <a:t>avadyaṃ</a:t>
            </a:r>
            <a:r>
              <a:rPr lang="tr-TR" sz="2000" i="1" dirty="0">
                <a:latin typeface="Times New Roman"/>
                <a:cs typeface="Times New Roman"/>
              </a:rPr>
              <a:t> </a:t>
            </a:r>
            <a:r>
              <a:rPr lang="tr-TR" sz="2000" i="1" dirty="0" err="1">
                <a:latin typeface="Times New Roman"/>
                <a:cs typeface="Times New Roman"/>
              </a:rPr>
              <a:t>vairaṃ</a:t>
            </a:r>
            <a:r>
              <a:rPr lang="tr-TR" sz="2000" i="1" dirty="0">
                <a:latin typeface="Times New Roman"/>
                <a:cs typeface="Times New Roman"/>
              </a:rPr>
              <a:t> </a:t>
            </a:r>
            <a:r>
              <a:rPr lang="tr-TR" sz="2000" i="1" dirty="0" err="1">
                <a:latin typeface="Times New Roman"/>
                <a:cs typeface="Times New Roman"/>
              </a:rPr>
              <a:t>prajahad</a:t>
            </a:r>
            <a:r>
              <a:rPr lang="tr-TR" sz="2000" i="1" dirty="0">
                <a:latin typeface="Times New Roman"/>
                <a:cs typeface="Times New Roman"/>
              </a:rPr>
              <a:t> </a:t>
            </a:r>
            <a:r>
              <a:rPr lang="tr-TR" sz="2000" i="1" dirty="0" err="1">
                <a:latin typeface="Times New Roman"/>
                <a:cs typeface="Times New Roman"/>
              </a:rPr>
              <a:t>ātmānam</a:t>
            </a:r>
            <a:r>
              <a:rPr lang="tr-TR" sz="2000" i="1" dirty="0">
                <a:latin typeface="Times New Roman"/>
                <a:cs typeface="Times New Roman"/>
              </a:rPr>
              <a:t> </a:t>
            </a:r>
            <a:r>
              <a:rPr lang="tr-TR" sz="2000" i="1" dirty="0" err="1">
                <a:latin typeface="Times New Roman"/>
                <a:cs typeface="Times New Roman"/>
              </a:rPr>
              <a:t>anugṛhaṇāti</a:t>
            </a:r>
            <a:r>
              <a:rPr lang="tr-TR" sz="2000" i="1" dirty="0">
                <a:latin typeface="Times New Roman"/>
                <a:cs typeface="Times New Roman"/>
              </a:rPr>
              <a:t> </a:t>
            </a:r>
            <a:r>
              <a:rPr lang="tr-TR" sz="2000" i="1" dirty="0" err="1">
                <a:latin typeface="Times New Roman"/>
                <a:cs typeface="Times New Roman"/>
              </a:rPr>
              <a:t>sukhaṃ</a:t>
            </a:r>
            <a:r>
              <a:rPr lang="tr-TR" sz="2000" i="1" dirty="0">
                <a:latin typeface="Times New Roman"/>
                <a:cs typeface="Times New Roman"/>
              </a:rPr>
              <a:t> </a:t>
            </a:r>
            <a:r>
              <a:rPr lang="tr-TR" sz="2000" i="1" dirty="0" err="1">
                <a:latin typeface="Times New Roman"/>
                <a:cs typeface="Times New Roman"/>
              </a:rPr>
              <a:t>svapan</a:t>
            </a:r>
            <a:r>
              <a:rPr lang="tr-TR" sz="2000" i="1" dirty="0">
                <a:latin typeface="Times New Roman"/>
                <a:cs typeface="Times New Roman"/>
              </a:rPr>
              <a:t> </a:t>
            </a:r>
            <a:r>
              <a:rPr lang="tr-TR" sz="2000" i="1" dirty="0" err="1">
                <a:latin typeface="Times New Roman"/>
                <a:cs typeface="Times New Roman"/>
              </a:rPr>
              <a:t>sukhaṃ</a:t>
            </a:r>
            <a:r>
              <a:rPr lang="tr-TR" sz="2000" i="1" dirty="0">
                <a:latin typeface="Times New Roman"/>
                <a:cs typeface="Times New Roman"/>
              </a:rPr>
              <a:t> </a:t>
            </a:r>
            <a:r>
              <a:rPr lang="tr-TR" sz="2000" i="1" dirty="0" err="1">
                <a:latin typeface="Times New Roman"/>
                <a:cs typeface="Times New Roman"/>
              </a:rPr>
              <a:t>pratibudhyamānaḥ</a:t>
            </a:r>
            <a:r>
              <a:rPr lang="tr-TR" sz="2000" i="1" dirty="0">
                <a:latin typeface="Times New Roman"/>
                <a:cs typeface="Times New Roman"/>
              </a:rPr>
              <a:t> </a:t>
            </a:r>
            <a:r>
              <a:rPr lang="hr-HR" sz="2000" i="1" dirty="0">
                <a:latin typeface="Times New Roman"/>
                <a:cs typeface="Times New Roman"/>
              </a:rPr>
              <a:t>|</a:t>
            </a:r>
            <a:r>
              <a:rPr lang="tr-TR" sz="2000" i="1" dirty="0">
                <a:latin typeface="Times New Roman"/>
                <a:cs typeface="Times New Roman"/>
              </a:rPr>
              <a:t> </a:t>
            </a:r>
            <a:r>
              <a:rPr lang="tr-TR" sz="2000" i="1" dirty="0" err="1">
                <a:latin typeface="Times New Roman"/>
                <a:cs typeface="Times New Roman"/>
              </a:rPr>
              <a:t>tathā</a:t>
            </a:r>
            <a:r>
              <a:rPr lang="tr-TR" sz="2000" i="1" dirty="0">
                <a:latin typeface="Times New Roman"/>
                <a:cs typeface="Times New Roman"/>
              </a:rPr>
              <a:t> </a:t>
            </a:r>
            <a:r>
              <a:rPr lang="tr-TR" sz="2000" i="1" dirty="0" err="1">
                <a:solidFill>
                  <a:srgbClr val="FF0000"/>
                </a:solidFill>
                <a:latin typeface="Times New Roman"/>
                <a:cs typeface="Times New Roman"/>
              </a:rPr>
              <a:t>śīlavato</a:t>
            </a:r>
            <a:r>
              <a:rPr lang="tr-TR" sz="2000" i="1" dirty="0">
                <a:solidFill>
                  <a:srgbClr val="FF0000"/>
                </a:solidFill>
                <a:latin typeface="Times New Roman"/>
                <a:cs typeface="Times New Roman"/>
              </a:rPr>
              <a:t> '</a:t>
            </a:r>
            <a:r>
              <a:rPr lang="tr-TR" sz="2000" i="1" dirty="0" err="1">
                <a:solidFill>
                  <a:srgbClr val="FF0000"/>
                </a:solidFill>
                <a:latin typeface="Times New Roman"/>
                <a:cs typeface="Times New Roman"/>
              </a:rPr>
              <a:t>vipratisāraḥ</a:t>
            </a:r>
            <a:r>
              <a:rPr lang="tr-TR" sz="2000" i="1" dirty="0">
                <a:latin typeface="Times New Roman"/>
                <a:cs typeface="Times New Roman"/>
              </a:rPr>
              <a:t> </a:t>
            </a:r>
            <a:r>
              <a:rPr lang="tr-TR" sz="2000" i="1" dirty="0" err="1">
                <a:latin typeface="Times New Roman"/>
                <a:cs typeface="Times New Roman"/>
              </a:rPr>
              <a:t>prāmodyaṃ</a:t>
            </a:r>
            <a:r>
              <a:rPr lang="tr-TR" sz="2000" i="1" dirty="0">
                <a:latin typeface="Times New Roman"/>
                <a:cs typeface="Times New Roman"/>
              </a:rPr>
              <a:t> </a:t>
            </a:r>
            <a:r>
              <a:rPr lang="tr-TR" sz="2000" i="1" dirty="0" err="1">
                <a:latin typeface="Times New Roman"/>
                <a:cs typeface="Times New Roman"/>
              </a:rPr>
              <a:t>yāvac</a:t>
            </a:r>
            <a:r>
              <a:rPr lang="de-DE" sz="2000" i="1" dirty="0">
                <a:latin typeface="Times New Roman"/>
                <a:cs typeface="Times New Roman"/>
              </a:rPr>
              <a:t> </a:t>
            </a:r>
            <a:r>
              <a:rPr lang="tr-TR" sz="2000" i="1" dirty="0" err="1">
                <a:latin typeface="Times New Roman"/>
                <a:cs typeface="Times New Roman"/>
              </a:rPr>
              <a:t>cittasamādhiḥ</a:t>
            </a:r>
            <a:r>
              <a:rPr lang="tr-TR" sz="2000" i="1" dirty="0">
                <a:latin typeface="Times New Roman"/>
                <a:cs typeface="Times New Roman"/>
              </a:rPr>
              <a:t> </a:t>
            </a:r>
            <a:r>
              <a:rPr lang="hr-HR" sz="2000" i="1" dirty="0" smtClean="0">
                <a:latin typeface="Times New Roman"/>
                <a:cs typeface="Times New Roman"/>
              </a:rPr>
              <a:t>| </a:t>
            </a:r>
            <a:r>
              <a:rPr lang="tr-TR" sz="2000" i="1" dirty="0" err="1" smtClean="0">
                <a:solidFill>
                  <a:srgbClr val="000000"/>
                </a:solidFill>
                <a:latin typeface="Times New Roman"/>
                <a:cs typeface="Times New Roman"/>
              </a:rPr>
              <a:t>ity</a:t>
            </a:r>
            <a:r>
              <a:rPr lang="tr-TR" sz="2000" i="1" dirty="0" smtClean="0">
                <a:solidFill>
                  <a:srgbClr val="000000"/>
                </a:solidFill>
                <a:latin typeface="Times New Roman"/>
                <a:cs typeface="Times New Roman"/>
              </a:rPr>
              <a:t> </a:t>
            </a:r>
            <a:r>
              <a:rPr lang="tr-TR" sz="2000" i="1" dirty="0" err="1">
                <a:solidFill>
                  <a:srgbClr val="000000"/>
                </a:solidFill>
                <a:latin typeface="Times New Roman"/>
                <a:cs typeface="Times New Roman"/>
              </a:rPr>
              <a:t>evam</a:t>
            </a:r>
            <a:r>
              <a:rPr lang="tr-TR" sz="2000" i="1" dirty="0">
                <a:solidFill>
                  <a:srgbClr val="000000"/>
                </a:solidFill>
                <a:latin typeface="Times New Roman"/>
                <a:cs typeface="Times New Roman"/>
              </a:rPr>
              <a:t> </a:t>
            </a:r>
            <a:r>
              <a:rPr lang="tr-TR" sz="2000" i="1" dirty="0" err="1">
                <a:solidFill>
                  <a:srgbClr val="000000"/>
                </a:solidFill>
                <a:latin typeface="Times New Roman"/>
                <a:cs typeface="Times New Roman"/>
              </a:rPr>
              <a:t>ātmānam</a:t>
            </a:r>
            <a:r>
              <a:rPr lang="tr-TR" sz="2000" i="1" dirty="0">
                <a:solidFill>
                  <a:srgbClr val="000000"/>
                </a:solidFill>
                <a:latin typeface="Times New Roman"/>
                <a:cs typeface="Times New Roman"/>
              </a:rPr>
              <a:t> </a:t>
            </a:r>
            <a:r>
              <a:rPr lang="tr-TR" sz="2000" i="1" dirty="0" err="1">
                <a:solidFill>
                  <a:srgbClr val="000000"/>
                </a:solidFill>
                <a:latin typeface="Times New Roman"/>
                <a:cs typeface="Times New Roman"/>
              </a:rPr>
              <a:t>anugṛhṇāti</a:t>
            </a:r>
            <a:r>
              <a:rPr lang="tr-TR" sz="2000" i="1" dirty="0">
                <a:solidFill>
                  <a:srgbClr val="000000"/>
                </a:solidFill>
                <a:latin typeface="Times New Roman"/>
                <a:cs typeface="Times New Roman"/>
              </a:rPr>
              <a:t> </a:t>
            </a:r>
            <a:r>
              <a:rPr lang="hr-HR" sz="2000" dirty="0">
                <a:solidFill>
                  <a:srgbClr val="000000"/>
                </a:solidFill>
                <a:latin typeface="Times New Roman"/>
                <a:cs typeface="Times New Roman"/>
              </a:rPr>
              <a:t>|</a:t>
            </a:r>
            <a:r>
              <a:rPr lang="tr-TR" sz="2000" dirty="0">
                <a:solidFill>
                  <a:srgbClr val="000000"/>
                </a:solidFill>
                <a:latin typeface="Times New Roman"/>
                <a:cs typeface="Times New Roman"/>
              </a:rPr>
              <a:t> </a:t>
            </a:r>
            <a:r>
              <a:rPr lang="en-US" sz="2000" dirty="0" smtClean="0">
                <a:solidFill>
                  <a:srgbClr val="000000"/>
                </a:solidFill>
                <a:latin typeface="Times New Roman"/>
                <a:cs typeface="Times New Roman"/>
              </a:rPr>
              <a:t>)</a:t>
            </a:r>
          </a:p>
          <a:p>
            <a:endParaRPr lang="en-US" sz="2000" dirty="0">
              <a:solidFill>
                <a:srgbClr val="000000"/>
              </a:solidFill>
              <a:latin typeface="Times New Roman"/>
              <a:cs typeface="Times New Roman"/>
            </a:endParaRPr>
          </a:p>
          <a:p>
            <a:r>
              <a:rPr lang="en-US" sz="2000" dirty="0">
                <a:solidFill>
                  <a:srgbClr val="3366FF"/>
                </a:solidFill>
                <a:latin typeface="Times New Roman"/>
                <a:cs typeface="Times New Roman"/>
              </a:rPr>
              <a:t>Through non-hurting a bodhisattva bestows a sense of safety upon all sentient beings. Thus a bodhisattva also benefits others. </a:t>
            </a:r>
          </a:p>
          <a:p>
            <a:r>
              <a:rPr lang="en-US" sz="2000" dirty="0" smtClean="0">
                <a:solidFill>
                  <a:srgbClr val="000000"/>
                </a:solidFill>
                <a:latin typeface="Times New Roman"/>
                <a:cs typeface="Times New Roman"/>
              </a:rPr>
              <a:t>(</a:t>
            </a:r>
            <a:r>
              <a:rPr lang="tr-TR" sz="2000" i="1" dirty="0" err="1" smtClean="0">
                <a:latin typeface="Times New Roman"/>
                <a:cs typeface="Times New Roman"/>
              </a:rPr>
              <a:t>sarvasattvānāñ</a:t>
            </a:r>
            <a:r>
              <a:rPr lang="tr-TR" sz="2000" i="1" dirty="0" smtClean="0">
                <a:latin typeface="Times New Roman"/>
                <a:cs typeface="Times New Roman"/>
              </a:rPr>
              <a:t> </a:t>
            </a:r>
            <a:r>
              <a:rPr lang="tr-TR" sz="2000" i="1" dirty="0">
                <a:latin typeface="Times New Roman"/>
                <a:cs typeface="Times New Roman"/>
              </a:rPr>
              <a:t>ca sarvaprakārair aviheṭhanatayā abhayam anuprayacchati </a:t>
            </a:r>
            <a:r>
              <a:rPr lang="hr-HR" sz="2000" i="1" dirty="0">
                <a:latin typeface="Times New Roman"/>
                <a:cs typeface="Times New Roman"/>
              </a:rPr>
              <a:t>|</a:t>
            </a:r>
            <a:r>
              <a:rPr lang="tr-TR" sz="2000" i="1" dirty="0">
                <a:latin typeface="Times New Roman"/>
                <a:cs typeface="Times New Roman"/>
              </a:rPr>
              <a:t> evaṃ param </a:t>
            </a:r>
            <a:r>
              <a:rPr lang="tr-TR" sz="2000" i="1" dirty="0" err="1">
                <a:latin typeface="Times New Roman"/>
                <a:cs typeface="Times New Roman"/>
              </a:rPr>
              <a:t>apy</a:t>
            </a:r>
            <a:r>
              <a:rPr lang="tr-TR" sz="2000" i="1" dirty="0">
                <a:latin typeface="Times New Roman"/>
                <a:cs typeface="Times New Roman"/>
              </a:rPr>
              <a:t> </a:t>
            </a:r>
            <a:r>
              <a:rPr lang="tr-TR" sz="2000" i="1" dirty="0" err="1" smtClean="0">
                <a:latin typeface="Times New Roman"/>
                <a:cs typeface="Times New Roman"/>
              </a:rPr>
              <a:t>anugṛhṇāti</a:t>
            </a:r>
            <a:r>
              <a:rPr lang="tr-TR" sz="2000" i="1" dirty="0" smtClean="0">
                <a:latin typeface="Times New Roman"/>
                <a:cs typeface="Times New Roman"/>
              </a:rPr>
              <a:t> </a:t>
            </a:r>
            <a:r>
              <a:rPr lang="hr-HR" sz="2000" dirty="0">
                <a:solidFill>
                  <a:srgbClr val="000000"/>
                </a:solidFill>
                <a:latin typeface="Times New Roman"/>
                <a:cs typeface="Times New Roman"/>
              </a:rPr>
              <a:t>|</a:t>
            </a:r>
            <a:r>
              <a:rPr lang="tr-TR" sz="2000" dirty="0" smtClean="0">
                <a:latin typeface="Times New Roman"/>
                <a:cs typeface="Times New Roman"/>
              </a:rPr>
              <a:t>)</a:t>
            </a:r>
            <a:endParaRPr lang="en-US" sz="2000" dirty="0" smtClean="0">
              <a:solidFill>
                <a:srgbClr val="000000"/>
              </a:solidFill>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208" y="0"/>
            <a:ext cx="2590800" cy="563768"/>
          </a:xfrm>
          <a:prstGeom prst="rect">
            <a:avLst/>
          </a:prstGeom>
        </p:spPr>
      </p:pic>
    </p:spTree>
    <p:extLst>
      <p:ext uri="{BB962C8B-B14F-4D97-AF65-F5344CB8AC3E}">
        <p14:creationId xmlns:p14="http://schemas.microsoft.com/office/powerpoint/2010/main" val="1759688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13</a:t>
            </a:fld>
            <a:endParaRPr lang="zh-CN" altLang="en-US" sz="1600" dirty="0"/>
          </a:p>
        </p:txBody>
      </p:sp>
      <p:sp>
        <p:nvSpPr>
          <p:cNvPr id="2" name="TextBox 1"/>
          <p:cNvSpPr txBox="1"/>
          <p:nvPr/>
        </p:nvSpPr>
        <p:spPr>
          <a:xfrm>
            <a:off x="395536" y="260648"/>
            <a:ext cx="5616624" cy="430887"/>
          </a:xfrm>
          <a:prstGeom prst="rect">
            <a:avLst/>
          </a:prstGeom>
          <a:noFill/>
        </p:spPr>
        <p:txBody>
          <a:bodyPr wrap="square" rtlCol="0">
            <a:spAutoFit/>
          </a:bodyPr>
          <a:lstStyle/>
          <a:p>
            <a:r>
              <a:rPr lang="en-US" sz="2200" dirty="0" smtClean="0">
                <a:latin typeface="Times New Roman"/>
                <a:cs typeface="Times New Roman"/>
              </a:rPr>
              <a:t>2.4 Exposition </a:t>
            </a:r>
            <a:r>
              <a:rPr lang="en-US" sz="2200" dirty="0">
                <a:latin typeface="Times New Roman"/>
                <a:cs typeface="Times New Roman"/>
              </a:rPr>
              <a:t>in the </a:t>
            </a:r>
            <a:r>
              <a:rPr lang="tr-TR" sz="2200" i="1" dirty="0" err="1" smtClean="0">
                <a:latin typeface="Times New Roman"/>
                <a:cs typeface="Times New Roman"/>
              </a:rPr>
              <a:t>Bodhisattvabhūmi</a:t>
            </a:r>
            <a:r>
              <a:rPr lang="tr-TR" sz="2200" dirty="0" smtClean="0">
                <a:latin typeface="Times New Roman"/>
                <a:cs typeface="Times New Roman"/>
              </a:rPr>
              <a:t>:</a:t>
            </a:r>
            <a:r>
              <a:rPr lang="en-US" sz="2200" dirty="0">
                <a:latin typeface="Times New Roman"/>
                <a:cs typeface="Times New Roman"/>
              </a:rPr>
              <a:t> </a:t>
            </a:r>
            <a:r>
              <a:rPr lang="tr-TR" sz="2200" dirty="0" err="1" smtClean="0">
                <a:latin typeface="Times New Roman"/>
                <a:cs typeface="Times New Roman"/>
              </a:rPr>
              <a:t>text</a:t>
            </a:r>
            <a:endParaRPr lang="en-US" sz="2200" dirty="0">
              <a:latin typeface="Times New Roman"/>
              <a:cs typeface="Times New Roman"/>
            </a:endParaRPr>
          </a:p>
        </p:txBody>
      </p:sp>
      <p:sp>
        <p:nvSpPr>
          <p:cNvPr id="7" name="TextBox 6"/>
          <p:cNvSpPr txBox="1"/>
          <p:nvPr/>
        </p:nvSpPr>
        <p:spPr>
          <a:xfrm>
            <a:off x="683568" y="1340768"/>
            <a:ext cx="7992888" cy="4883388"/>
          </a:xfrm>
          <a:prstGeom prst="rect">
            <a:avLst/>
          </a:prstGeom>
          <a:noFill/>
        </p:spPr>
        <p:txBody>
          <a:bodyPr wrap="square" rtlCol="0">
            <a:spAutoFit/>
          </a:bodyPr>
          <a:lstStyle/>
          <a:p>
            <a:pPr>
              <a:lnSpc>
                <a:spcPct val="120000"/>
              </a:lnSpc>
            </a:pPr>
            <a:r>
              <a:rPr lang="tr-TR" sz="2000" dirty="0">
                <a:solidFill>
                  <a:srgbClr val="3366FF"/>
                </a:solidFill>
                <a:latin typeface="Times New Roman"/>
                <a:cs typeface="Times New Roman"/>
              </a:rPr>
              <a:t>kāyavāksaṃvaraśīlaṃ samādadāno bodhisattvaḥ</a:t>
            </a:r>
            <a:r>
              <a:rPr lang="tr-TR" sz="2000" dirty="0">
                <a:latin typeface="Times New Roman"/>
                <a:cs typeface="Times New Roman"/>
              </a:rPr>
              <a:t> śīlavipakṣaṃ </a:t>
            </a:r>
            <a:r>
              <a:rPr lang="tr-TR" sz="2000" dirty="0">
                <a:solidFill>
                  <a:srgbClr val="3366FF"/>
                </a:solidFill>
                <a:latin typeface="Times New Roman"/>
                <a:cs typeface="Times New Roman"/>
              </a:rPr>
              <a:t>dauḥśīlyaṃ </a:t>
            </a:r>
            <a:r>
              <a:rPr lang="tr-TR" sz="2000" dirty="0" err="1">
                <a:solidFill>
                  <a:srgbClr val="3366FF"/>
                </a:solidFill>
                <a:latin typeface="Times New Roman"/>
                <a:cs typeface="Times New Roman"/>
              </a:rPr>
              <a:t>prajahāti</a:t>
            </a:r>
            <a:r>
              <a:rPr lang="tr-TR" sz="2000" dirty="0">
                <a:latin typeface="Times New Roman"/>
                <a:cs typeface="Times New Roman"/>
              </a:rPr>
              <a:t> </a:t>
            </a:r>
            <a:r>
              <a:rPr lang="hr-HR" sz="2000" dirty="0">
                <a:latin typeface="Times New Roman"/>
                <a:cs typeface="Times New Roman"/>
              </a:rPr>
              <a:t>|</a:t>
            </a:r>
            <a:r>
              <a:rPr lang="tr-TR" sz="2000" dirty="0" smtClean="0">
                <a:latin typeface="Times New Roman"/>
                <a:cs typeface="Times New Roman"/>
              </a:rPr>
              <a:t> bodheś ca </a:t>
            </a:r>
            <a:r>
              <a:rPr lang="tr-TR" sz="2000" dirty="0">
                <a:latin typeface="Times New Roman"/>
                <a:cs typeface="Times New Roman"/>
              </a:rPr>
              <a:t>saṃbhārabhūtaṃ bhavati </a:t>
            </a:r>
            <a:r>
              <a:rPr lang="tr-TR" sz="2000" dirty="0" smtClean="0">
                <a:latin typeface="Times New Roman"/>
                <a:cs typeface="Times New Roman"/>
              </a:rPr>
              <a:t>tad</a:t>
            </a:r>
            <a:r>
              <a:rPr lang="de-DE" sz="2000" dirty="0" smtClean="0">
                <a:latin typeface="Times New Roman"/>
                <a:cs typeface="Times New Roman"/>
              </a:rPr>
              <a:t> </a:t>
            </a:r>
            <a:r>
              <a:rPr lang="tr-TR" sz="2000" dirty="0" smtClean="0">
                <a:latin typeface="Times New Roman"/>
                <a:cs typeface="Times New Roman"/>
              </a:rPr>
              <a:t>asya </a:t>
            </a:r>
            <a:r>
              <a:rPr lang="tr-TR" sz="2000" dirty="0" err="1">
                <a:latin typeface="Times New Roman"/>
                <a:cs typeface="Times New Roman"/>
              </a:rPr>
              <a:t>śīlasamādānam</a:t>
            </a:r>
            <a:r>
              <a:rPr lang="tr-TR" sz="2000" dirty="0">
                <a:latin typeface="Times New Roman"/>
                <a:cs typeface="Times New Roman"/>
              </a:rPr>
              <a:t> </a:t>
            </a:r>
            <a:r>
              <a:rPr lang="hr-HR" sz="2000" dirty="0">
                <a:latin typeface="Times New Roman"/>
                <a:cs typeface="Times New Roman"/>
              </a:rPr>
              <a:t>|</a:t>
            </a:r>
            <a:r>
              <a:rPr lang="tr-TR" sz="2000" dirty="0" smtClean="0">
                <a:latin typeface="Times New Roman"/>
                <a:cs typeface="Times New Roman"/>
              </a:rPr>
              <a:t> </a:t>
            </a:r>
            <a:r>
              <a:rPr lang="tr-TR" sz="2000" dirty="0">
                <a:latin typeface="Times New Roman"/>
                <a:cs typeface="Times New Roman"/>
              </a:rPr>
              <a:t>samānārthatayā ca saṃgrahavastunā sattvān </a:t>
            </a:r>
            <a:r>
              <a:rPr lang="tr-TR" sz="2000" dirty="0" err="1">
                <a:latin typeface="Times New Roman"/>
                <a:cs typeface="Times New Roman"/>
              </a:rPr>
              <a:t>paripācayati</a:t>
            </a:r>
            <a:r>
              <a:rPr lang="tr-TR" sz="2000" dirty="0">
                <a:latin typeface="Times New Roman"/>
                <a:cs typeface="Times New Roman"/>
              </a:rPr>
              <a:t> </a:t>
            </a:r>
            <a:r>
              <a:rPr lang="hr-HR" sz="2000" dirty="0">
                <a:latin typeface="Times New Roman"/>
                <a:cs typeface="Times New Roman"/>
              </a:rPr>
              <a:t>|</a:t>
            </a:r>
            <a:r>
              <a:rPr lang="tr-TR" sz="2000" dirty="0" smtClean="0">
                <a:latin typeface="Times New Roman"/>
                <a:cs typeface="Times New Roman"/>
              </a:rPr>
              <a:t> </a:t>
            </a:r>
            <a:r>
              <a:rPr lang="tr-TR" sz="2000" dirty="0">
                <a:latin typeface="Times New Roman"/>
                <a:cs typeface="Times New Roman"/>
              </a:rPr>
              <a:t>dauḥśīlyapratyayaṃ </a:t>
            </a:r>
            <a:r>
              <a:rPr lang="tr-TR" sz="2000" dirty="0" smtClean="0">
                <a:latin typeface="Times New Roman"/>
                <a:cs typeface="Times New Roman"/>
              </a:rPr>
              <a:t>bhayam avadyaṃ </a:t>
            </a:r>
            <a:r>
              <a:rPr lang="tr-TR" sz="2000" dirty="0">
                <a:latin typeface="Times New Roman"/>
                <a:cs typeface="Times New Roman"/>
              </a:rPr>
              <a:t>vairaṃ </a:t>
            </a:r>
            <a:r>
              <a:rPr lang="tr-TR" sz="2000" dirty="0" smtClean="0">
                <a:latin typeface="Times New Roman"/>
                <a:cs typeface="Times New Roman"/>
              </a:rPr>
              <a:t>prajahad ātmānam anugṛhṇāti </a:t>
            </a:r>
            <a:r>
              <a:rPr lang="tr-TR" sz="2000" dirty="0">
                <a:latin typeface="Times New Roman"/>
                <a:cs typeface="Times New Roman"/>
              </a:rPr>
              <a:t>sukhaṃ svapan sukhaṃ </a:t>
            </a:r>
            <a:r>
              <a:rPr lang="tr-TR" sz="2000" dirty="0" err="1">
                <a:latin typeface="Times New Roman"/>
                <a:cs typeface="Times New Roman"/>
              </a:rPr>
              <a:t>pratibudhyamānaḥ</a:t>
            </a:r>
            <a:r>
              <a:rPr lang="tr-TR" sz="2000" dirty="0">
                <a:latin typeface="Times New Roman"/>
                <a:cs typeface="Times New Roman"/>
              </a:rPr>
              <a:t> </a:t>
            </a:r>
            <a:r>
              <a:rPr lang="hr-HR" sz="2000" dirty="0">
                <a:latin typeface="Times New Roman"/>
                <a:cs typeface="Times New Roman"/>
              </a:rPr>
              <a:t>|</a:t>
            </a:r>
            <a:r>
              <a:rPr lang="tr-TR" sz="2000" dirty="0" smtClean="0">
                <a:latin typeface="Times New Roman"/>
                <a:cs typeface="Times New Roman"/>
              </a:rPr>
              <a:t> </a:t>
            </a:r>
            <a:r>
              <a:rPr lang="tr-TR" sz="2000" dirty="0">
                <a:solidFill>
                  <a:srgbClr val="3366FF"/>
                </a:solidFill>
                <a:latin typeface="Times New Roman"/>
                <a:cs typeface="Times New Roman"/>
              </a:rPr>
              <a:t>tathā śīlavato 'vipratisāraḥ prāmodyaṃ </a:t>
            </a:r>
            <a:r>
              <a:rPr lang="tr-TR" sz="2000" dirty="0" err="1">
                <a:solidFill>
                  <a:srgbClr val="3366FF"/>
                </a:solidFill>
                <a:latin typeface="Times New Roman"/>
                <a:cs typeface="Times New Roman"/>
              </a:rPr>
              <a:t>yāvaccittasamādhiḥ</a:t>
            </a:r>
            <a:r>
              <a:rPr lang="tr-TR" sz="2000" dirty="0">
                <a:latin typeface="Times New Roman"/>
                <a:cs typeface="Times New Roman"/>
              </a:rPr>
              <a:t> </a:t>
            </a:r>
            <a:r>
              <a:rPr lang="hr-HR" sz="2000" dirty="0">
                <a:solidFill>
                  <a:srgbClr val="3366FF"/>
                </a:solidFill>
                <a:latin typeface="Times New Roman"/>
                <a:cs typeface="Times New Roman"/>
              </a:rPr>
              <a:t>|</a:t>
            </a:r>
            <a:r>
              <a:rPr lang="tr-TR" sz="2000" dirty="0">
                <a:solidFill>
                  <a:srgbClr val="3366FF"/>
                </a:solidFill>
                <a:latin typeface="Times New Roman"/>
                <a:cs typeface="Times New Roman"/>
              </a:rPr>
              <a:t> ity evam ātmānam </a:t>
            </a:r>
            <a:r>
              <a:rPr lang="tr-TR" sz="2000" dirty="0" err="1">
                <a:solidFill>
                  <a:srgbClr val="3366FF"/>
                </a:solidFill>
                <a:latin typeface="Times New Roman"/>
                <a:cs typeface="Times New Roman"/>
              </a:rPr>
              <a:t>anugṛhṇāti</a:t>
            </a:r>
            <a:r>
              <a:rPr lang="tr-TR" sz="2000" dirty="0">
                <a:solidFill>
                  <a:srgbClr val="3366FF"/>
                </a:solidFill>
                <a:latin typeface="Times New Roman"/>
                <a:cs typeface="Times New Roman"/>
              </a:rPr>
              <a:t> </a:t>
            </a:r>
            <a:r>
              <a:rPr lang="hr-HR" sz="2000" dirty="0">
                <a:solidFill>
                  <a:srgbClr val="3366FF"/>
                </a:solidFill>
                <a:latin typeface="Times New Roman"/>
                <a:cs typeface="Times New Roman"/>
              </a:rPr>
              <a:t>|</a:t>
            </a:r>
            <a:r>
              <a:rPr lang="tr-TR" sz="2000" dirty="0">
                <a:solidFill>
                  <a:srgbClr val="3366FF"/>
                </a:solidFill>
                <a:latin typeface="Times New Roman"/>
                <a:cs typeface="Times New Roman"/>
              </a:rPr>
              <a:t> sarvasattvānāñ ca sarvaprakārair aviheṭhanatayā abhayam </a:t>
            </a:r>
            <a:r>
              <a:rPr lang="tr-TR" sz="2000" dirty="0" err="1">
                <a:solidFill>
                  <a:srgbClr val="3366FF"/>
                </a:solidFill>
                <a:latin typeface="Times New Roman"/>
                <a:cs typeface="Times New Roman"/>
              </a:rPr>
              <a:t>anuprayacchati</a:t>
            </a:r>
            <a:r>
              <a:rPr lang="tr-TR" sz="2000" dirty="0">
                <a:solidFill>
                  <a:srgbClr val="3366FF"/>
                </a:solidFill>
                <a:latin typeface="Times New Roman"/>
                <a:cs typeface="Times New Roman"/>
              </a:rPr>
              <a:t> </a:t>
            </a:r>
            <a:r>
              <a:rPr lang="hr-HR" sz="2000" dirty="0">
                <a:solidFill>
                  <a:srgbClr val="3366FF"/>
                </a:solidFill>
                <a:latin typeface="Times New Roman"/>
                <a:cs typeface="Times New Roman"/>
              </a:rPr>
              <a:t>|</a:t>
            </a:r>
            <a:r>
              <a:rPr lang="tr-TR" sz="2000" dirty="0">
                <a:solidFill>
                  <a:srgbClr val="3366FF"/>
                </a:solidFill>
                <a:latin typeface="Times New Roman"/>
                <a:cs typeface="Times New Roman"/>
              </a:rPr>
              <a:t> evaṃ param apy </a:t>
            </a:r>
            <a:r>
              <a:rPr lang="tr-TR" sz="2000" dirty="0" err="1">
                <a:solidFill>
                  <a:srgbClr val="3366FF"/>
                </a:solidFill>
                <a:latin typeface="Times New Roman"/>
                <a:cs typeface="Times New Roman"/>
              </a:rPr>
              <a:t>anugṛhṇāti</a:t>
            </a:r>
            <a:r>
              <a:rPr lang="tr-TR" sz="2000" dirty="0">
                <a:solidFill>
                  <a:srgbClr val="3366FF"/>
                </a:solidFill>
                <a:latin typeface="Times New Roman"/>
                <a:cs typeface="Times New Roman"/>
              </a:rPr>
              <a:t> </a:t>
            </a:r>
            <a:r>
              <a:rPr lang="hr-HR" sz="2000" dirty="0">
                <a:solidFill>
                  <a:srgbClr val="3366FF"/>
                </a:solidFill>
                <a:latin typeface="Times New Roman"/>
                <a:cs typeface="Times New Roman"/>
              </a:rPr>
              <a:t>|</a:t>
            </a:r>
            <a:r>
              <a:rPr lang="tr-TR" sz="2000" dirty="0">
                <a:solidFill>
                  <a:srgbClr val="3366FF"/>
                </a:solidFill>
                <a:latin typeface="Times New Roman"/>
                <a:cs typeface="Times New Roman"/>
              </a:rPr>
              <a:t> </a:t>
            </a:r>
            <a:r>
              <a:rPr lang="tr-TR" sz="2000" dirty="0" smtClean="0">
                <a:latin typeface="Times New Roman"/>
                <a:cs typeface="Times New Roman"/>
              </a:rPr>
              <a:t>tannidānañ ca </a:t>
            </a:r>
            <a:r>
              <a:rPr lang="tr-TR" sz="2000" dirty="0">
                <a:latin typeface="Times New Roman"/>
                <a:cs typeface="Times New Roman"/>
              </a:rPr>
              <a:t>kāyasya </a:t>
            </a:r>
            <a:r>
              <a:rPr lang="tr-TR" sz="2000" dirty="0" smtClean="0">
                <a:latin typeface="Times New Roman"/>
                <a:cs typeface="Times New Roman"/>
              </a:rPr>
              <a:t>bhedāt sugatau </a:t>
            </a:r>
            <a:r>
              <a:rPr lang="tr-TR" sz="2000" dirty="0">
                <a:latin typeface="Times New Roman"/>
                <a:cs typeface="Times New Roman"/>
              </a:rPr>
              <a:t>svargaloke </a:t>
            </a:r>
            <a:r>
              <a:rPr lang="tr-TR" sz="2000" dirty="0" err="1">
                <a:latin typeface="Times New Roman"/>
                <a:cs typeface="Times New Roman"/>
              </a:rPr>
              <a:t>deveṣūpapadyate</a:t>
            </a:r>
            <a:r>
              <a:rPr lang="tr-TR" sz="2000" dirty="0">
                <a:latin typeface="Times New Roman"/>
                <a:cs typeface="Times New Roman"/>
              </a:rPr>
              <a:t> </a:t>
            </a:r>
            <a:r>
              <a:rPr lang="hr-HR" sz="2000" dirty="0">
                <a:latin typeface="Times New Roman"/>
                <a:cs typeface="Times New Roman"/>
              </a:rPr>
              <a:t>|</a:t>
            </a:r>
            <a:r>
              <a:rPr lang="tr-TR" sz="2000" dirty="0" smtClean="0">
                <a:latin typeface="Times New Roman"/>
                <a:cs typeface="Times New Roman"/>
              </a:rPr>
              <a:t> ity ayaṃ </a:t>
            </a:r>
            <a:r>
              <a:rPr lang="tr-TR" sz="2000" dirty="0">
                <a:solidFill>
                  <a:srgbClr val="800000"/>
                </a:solidFill>
                <a:latin typeface="Times New Roman"/>
                <a:cs typeface="Times New Roman"/>
              </a:rPr>
              <a:t>caturākāraḥ</a:t>
            </a:r>
            <a:r>
              <a:rPr lang="tr-TR" sz="2000" dirty="0">
                <a:latin typeface="Times New Roman"/>
                <a:cs typeface="Times New Roman"/>
              </a:rPr>
              <a:t> prabhāvaḥ </a:t>
            </a:r>
            <a:r>
              <a:rPr lang="tr-TR" sz="2000" dirty="0" err="1">
                <a:latin typeface="Times New Roman"/>
                <a:cs typeface="Times New Roman"/>
              </a:rPr>
              <a:t>śīlasya</a:t>
            </a:r>
            <a:r>
              <a:rPr lang="tr-TR" sz="2000" dirty="0">
                <a:latin typeface="Times New Roman"/>
                <a:cs typeface="Times New Roman"/>
              </a:rPr>
              <a:t> </a:t>
            </a:r>
            <a:r>
              <a:rPr lang="hr-HR" sz="2000" dirty="0">
                <a:latin typeface="Times New Roman"/>
                <a:cs typeface="Times New Roman"/>
              </a:rPr>
              <a:t>|</a:t>
            </a:r>
            <a:r>
              <a:rPr lang="tr-TR" sz="2000" dirty="0" smtClean="0">
                <a:latin typeface="Times New Roman"/>
                <a:cs typeface="Times New Roman"/>
              </a:rPr>
              <a:t> </a:t>
            </a:r>
            <a:r>
              <a:rPr lang="tr-TR" sz="2000" dirty="0">
                <a:latin typeface="Times New Roman"/>
                <a:cs typeface="Times New Roman"/>
              </a:rPr>
              <a:t>nāta uttari nāto </a:t>
            </a:r>
            <a:r>
              <a:rPr lang="tr-TR" sz="2000" dirty="0" err="1">
                <a:latin typeface="Times New Roman"/>
                <a:cs typeface="Times New Roman"/>
              </a:rPr>
              <a:t>bhūyaḥ</a:t>
            </a:r>
            <a:r>
              <a:rPr lang="tr-TR" sz="2000" dirty="0">
                <a:latin typeface="Times New Roman"/>
                <a:cs typeface="Times New Roman"/>
              </a:rPr>
              <a:t> </a:t>
            </a:r>
            <a:r>
              <a:rPr lang="hr-HR" sz="2000" dirty="0">
                <a:latin typeface="Times New Roman"/>
                <a:cs typeface="Times New Roman"/>
              </a:rPr>
              <a:t>|</a:t>
            </a:r>
            <a:endParaRPr lang="tr-TR" sz="2000" dirty="0" smtClean="0">
              <a:latin typeface="Times New Roman"/>
              <a:cs typeface="Times New Roman"/>
            </a:endParaRPr>
          </a:p>
          <a:p>
            <a:pPr>
              <a:lnSpc>
                <a:spcPct val="120000"/>
              </a:lnSpc>
            </a:pPr>
            <a:endParaRPr lang="tr-TR" sz="2000" dirty="0">
              <a:latin typeface="Times New Roman"/>
              <a:cs typeface="Times New Roman"/>
            </a:endParaRPr>
          </a:p>
          <a:p>
            <a:pPr>
              <a:lnSpc>
                <a:spcPct val="120000"/>
              </a:lnSpc>
            </a:pPr>
            <a:r>
              <a:rPr lang="tr-TR" sz="2000" dirty="0" err="1" smtClean="0">
                <a:latin typeface="Times New Roman"/>
                <a:cs typeface="Times New Roman"/>
              </a:rPr>
              <a:t>Dutt</a:t>
            </a:r>
            <a:r>
              <a:rPr lang="tr-TR" sz="2000" dirty="0" smtClean="0">
                <a:latin typeface="Times New Roman"/>
                <a:cs typeface="Times New Roman"/>
              </a:rPr>
              <a:t> 1966: 50</a:t>
            </a:r>
            <a:r>
              <a:rPr lang="mr-IN" altLang="zh-CN" sz="2000" dirty="0">
                <a:latin typeface="Times New Roman"/>
                <a:cs typeface="Times New Roman"/>
              </a:rPr>
              <a:t>–</a:t>
            </a:r>
            <a:r>
              <a:rPr lang="tr-TR" sz="2000" dirty="0" smtClean="0">
                <a:latin typeface="Times New Roman"/>
                <a:cs typeface="Times New Roman"/>
              </a:rPr>
              <a:t>51</a:t>
            </a:r>
            <a:endParaRPr lang="tr-TR" sz="2000" dirty="0">
              <a:latin typeface="Times New Roman"/>
              <a:cs typeface="Times New Roman"/>
            </a:endParaRPr>
          </a:p>
          <a:p>
            <a:pPr>
              <a:lnSpc>
                <a:spcPct val="120000"/>
              </a:lnSpc>
            </a:pPr>
            <a:endParaRPr lang="tr-TR" sz="20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3144"/>
            <a:ext cx="3059832" cy="665831"/>
          </a:xfrm>
          <a:prstGeom prst="rect">
            <a:avLst/>
          </a:prstGeom>
        </p:spPr>
      </p:pic>
    </p:spTree>
    <p:extLst>
      <p:ext uri="{BB962C8B-B14F-4D97-AF65-F5344CB8AC3E}">
        <p14:creationId xmlns:p14="http://schemas.microsoft.com/office/powerpoint/2010/main" val="351629939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992" y="1700808"/>
            <a:ext cx="9073008" cy="4524315"/>
          </a:xfrm>
          <a:prstGeom prst="rect">
            <a:avLst/>
          </a:prstGeom>
          <a:noFill/>
        </p:spPr>
        <p:txBody>
          <a:bodyPr wrap="square" rtlCol="0">
            <a:spAutoFit/>
          </a:bodyPr>
          <a:lstStyle/>
          <a:p>
            <a:pPr>
              <a:lnSpc>
                <a:spcPct val="120000"/>
              </a:lnSpc>
            </a:pPr>
            <a:r>
              <a:rPr lang="en-CA" sz="2000" i="1" dirty="0" err="1" smtClean="0">
                <a:latin typeface="Times New Roman"/>
                <a:cs typeface="Times New Roman"/>
              </a:rPr>
              <a:t>avippaṭisāra</a:t>
            </a:r>
            <a:r>
              <a:rPr lang="en-CA" sz="2000" dirty="0" smtClean="0">
                <a:latin typeface="Times New Roman"/>
                <a:cs typeface="Times New Roman"/>
              </a:rPr>
              <a:t> (in </a:t>
            </a:r>
            <a:r>
              <a:rPr lang="en-CA" sz="2000" dirty="0" err="1" smtClean="0">
                <a:latin typeface="Times New Roman"/>
                <a:cs typeface="Times New Roman"/>
              </a:rPr>
              <a:t>Pali</a:t>
            </a:r>
            <a:r>
              <a:rPr lang="en-CA" sz="2000" dirty="0" smtClean="0">
                <a:latin typeface="Times New Roman"/>
                <a:cs typeface="Times New Roman"/>
              </a:rPr>
              <a:t>): (lit) non-regret according to Bodhi 2012: 1553</a:t>
            </a:r>
          </a:p>
          <a:p>
            <a:pPr>
              <a:lnSpc>
                <a:spcPct val="120000"/>
              </a:lnSpc>
            </a:pPr>
            <a:endParaRPr lang="en-CA" sz="2000" i="1" dirty="0" smtClean="0">
              <a:latin typeface="Times New Roman"/>
              <a:cs typeface="Times New Roman"/>
            </a:endParaRPr>
          </a:p>
          <a:p>
            <a:pPr>
              <a:lnSpc>
                <a:spcPct val="120000"/>
              </a:lnSpc>
            </a:pPr>
            <a:r>
              <a:rPr lang="en-CA" sz="2000" i="1" dirty="0" err="1" smtClean="0">
                <a:latin typeface="Times New Roman"/>
                <a:cs typeface="Times New Roman"/>
              </a:rPr>
              <a:t>Dhammatā</a:t>
            </a:r>
            <a:r>
              <a:rPr lang="en-CA" sz="2000" i="1" dirty="0" smtClean="0">
                <a:latin typeface="Times New Roman"/>
                <a:cs typeface="Times New Roman"/>
              </a:rPr>
              <a:t> </a:t>
            </a:r>
            <a:r>
              <a:rPr lang="en-CA" sz="2000" i="1" dirty="0" err="1" smtClean="0">
                <a:latin typeface="Times New Roman"/>
                <a:cs typeface="Times New Roman"/>
              </a:rPr>
              <a:t>esā</a:t>
            </a:r>
            <a:r>
              <a:rPr lang="en-CA" sz="2000" i="1" dirty="0" smtClean="0">
                <a:latin typeface="Times New Roman"/>
                <a:cs typeface="Times New Roman"/>
              </a:rPr>
              <a:t>, </a:t>
            </a:r>
            <a:r>
              <a:rPr lang="en-CA" sz="2000" i="1" dirty="0" err="1" smtClean="0">
                <a:latin typeface="Times New Roman"/>
                <a:cs typeface="Times New Roman"/>
              </a:rPr>
              <a:t>bhikkhave</a:t>
            </a:r>
            <a:r>
              <a:rPr lang="en-CA" sz="2000" i="1" dirty="0" smtClean="0">
                <a:latin typeface="Times New Roman"/>
                <a:cs typeface="Times New Roman"/>
              </a:rPr>
              <a:t>, </a:t>
            </a:r>
            <a:r>
              <a:rPr lang="en-CA" sz="2000" i="1" dirty="0" err="1" smtClean="0">
                <a:latin typeface="Times New Roman"/>
                <a:cs typeface="Times New Roman"/>
              </a:rPr>
              <a:t>ya</a:t>
            </a:r>
            <a:r>
              <a:rPr lang="en-US" sz="2000" i="1" dirty="0" smtClean="0">
                <a:latin typeface="Times New Roman"/>
                <a:cs typeface="Times New Roman"/>
              </a:rPr>
              <a:t>ṃ</a:t>
            </a:r>
            <a:r>
              <a:rPr lang="en-CA" sz="2000" i="1" dirty="0" smtClean="0">
                <a:latin typeface="Times New Roman"/>
                <a:cs typeface="Times New Roman"/>
              </a:rPr>
              <a:t> </a:t>
            </a:r>
            <a:r>
              <a:rPr lang="en-CA" sz="2000" i="1" dirty="0" err="1" smtClean="0">
                <a:solidFill>
                  <a:srgbClr val="FF0000"/>
                </a:solidFill>
                <a:latin typeface="Times New Roman"/>
                <a:cs typeface="Times New Roman"/>
              </a:rPr>
              <a:t>sīlavato</a:t>
            </a:r>
            <a:r>
              <a:rPr lang="en-CA" sz="2000" i="1" dirty="0" smtClean="0">
                <a:latin typeface="Times New Roman"/>
                <a:cs typeface="Times New Roman"/>
              </a:rPr>
              <a:t> </a:t>
            </a:r>
            <a:r>
              <a:rPr lang="en-CA" sz="2000" i="1" dirty="0" err="1" smtClean="0">
                <a:latin typeface="Times New Roman"/>
                <a:cs typeface="Times New Roman"/>
              </a:rPr>
              <a:t>sīlasampannassa</a:t>
            </a:r>
            <a:r>
              <a:rPr lang="en-CA" sz="2000" i="1" dirty="0" smtClean="0">
                <a:latin typeface="Times New Roman"/>
                <a:cs typeface="Times New Roman"/>
              </a:rPr>
              <a:t> </a:t>
            </a:r>
            <a:r>
              <a:rPr lang="en-CA" sz="2000" i="1" dirty="0" err="1" smtClean="0">
                <a:solidFill>
                  <a:srgbClr val="FF0000"/>
                </a:solidFill>
                <a:latin typeface="Times New Roman"/>
                <a:cs typeface="Times New Roman"/>
              </a:rPr>
              <a:t>avippaṭisāro</a:t>
            </a:r>
            <a:r>
              <a:rPr lang="en-CA" sz="2000" i="1" dirty="0" smtClean="0">
                <a:latin typeface="Times New Roman"/>
                <a:cs typeface="Times New Roman"/>
              </a:rPr>
              <a:t> </a:t>
            </a:r>
            <a:r>
              <a:rPr lang="en-CA" sz="2000" i="1" dirty="0" err="1" smtClean="0">
                <a:latin typeface="Times New Roman"/>
                <a:cs typeface="Times New Roman"/>
              </a:rPr>
              <a:t>uppajjati</a:t>
            </a:r>
            <a:r>
              <a:rPr lang="en-CA" sz="2000" i="1" dirty="0" smtClean="0">
                <a:latin typeface="Times New Roman"/>
                <a:cs typeface="Times New Roman"/>
              </a:rPr>
              <a:t> </a:t>
            </a:r>
            <a:r>
              <a:rPr lang="en-CA" sz="2000" dirty="0" smtClean="0">
                <a:latin typeface="Times New Roman"/>
                <a:cs typeface="Times New Roman"/>
              </a:rPr>
              <a:t>in the </a:t>
            </a:r>
            <a:r>
              <a:rPr lang="en-CA" sz="2000" i="1" dirty="0" err="1" smtClean="0">
                <a:latin typeface="Times New Roman"/>
                <a:cs typeface="Times New Roman"/>
              </a:rPr>
              <a:t>Cetanākaraṇīyasutta</a:t>
            </a:r>
            <a:r>
              <a:rPr lang="en-CA" sz="2000" dirty="0">
                <a:latin typeface="Times New Roman"/>
                <a:cs typeface="Times New Roman"/>
              </a:rPr>
              <a:t> in </a:t>
            </a:r>
            <a:r>
              <a:rPr lang="en-CA" sz="2000" dirty="0" smtClean="0">
                <a:latin typeface="Times New Roman"/>
                <a:cs typeface="Times New Roman"/>
              </a:rPr>
              <a:t>the </a:t>
            </a:r>
            <a:r>
              <a:rPr lang="en-CA" sz="2000" i="1" dirty="0" err="1" smtClean="0">
                <a:latin typeface="Times New Roman"/>
                <a:cs typeface="Times New Roman"/>
              </a:rPr>
              <a:t>Aṅguttaranikāya</a:t>
            </a:r>
            <a:r>
              <a:rPr lang="en-CA" sz="2000" dirty="0" smtClean="0">
                <a:latin typeface="Times New Roman"/>
                <a:cs typeface="Times New Roman"/>
              </a:rPr>
              <a:t>, </a:t>
            </a:r>
            <a:r>
              <a:rPr lang="en-CA" sz="2000" i="1" dirty="0" err="1">
                <a:latin typeface="Times New Roman"/>
                <a:cs typeface="Times New Roman"/>
              </a:rPr>
              <a:t>Dasakanipāta</a:t>
            </a:r>
            <a:r>
              <a:rPr lang="en-CA" sz="2000" dirty="0">
                <a:latin typeface="Times New Roman"/>
                <a:cs typeface="Times New Roman"/>
              </a:rPr>
              <a:t> </a:t>
            </a:r>
            <a:endParaRPr lang="en-CA" sz="2000" dirty="0" smtClean="0">
              <a:latin typeface="Times New Roman"/>
              <a:cs typeface="Times New Roman"/>
            </a:endParaRPr>
          </a:p>
          <a:p>
            <a:pPr>
              <a:lnSpc>
                <a:spcPct val="120000"/>
              </a:lnSpc>
            </a:pPr>
            <a:r>
              <a:rPr lang="en-CA" sz="2000" dirty="0" smtClean="0">
                <a:latin typeface="Times New Roman"/>
                <a:cs typeface="Times New Roman"/>
              </a:rPr>
              <a:t>“It is natural that non-regret arises in a virtuous person, one whose behaviour is virtuous.” see Bodhi 2012: 1340</a:t>
            </a:r>
          </a:p>
          <a:p>
            <a:pPr>
              <a:lnSpc>
                <a:spcPct val="120000"/>
              </a:lnSpc>
            </a:pPr>
            <a:endParaRPr lang="en-CA" sz="2000" dirty="0" smtClean="0">
              <a:latin typeface="Times New Roman"/>
              <a:cs typeface="Times New Roman"/>
            </a:endParaRPr>
          </a:p>
          <a:p>
            <a:pPr>
              <a:lnSpc>
                <a:spcPct val="120000"/>
              </a:lnSpc>
            </a:pPr>
            <a:r>
              <a:rPr lang="en-CA" sz="2000" smtClean="0">
                <a:latin typeface="Times New Roman"/>
                <a:cs typeface="Times New Roman"/>
              </a:rPr>
              <a:t>My interpretation: </a:t>
            </a:r>
            <a:r>
              <a:rPr lang="en-CA" sz="2000" dirty="0" smtClean="0">
                <a:latin typeface="Times New Roman"/>
                <a:cs typeface="Times New Roman"/>
              </a:rPr>
              <a:t>[the state of] (having) n</a:t>
            </a:r>
            <a:r>
              <a:rPr lang="en-CA" altLang="zh-CN" sz="2000" dirty="0" smtClean="0">
                <a:latin typeface="Times New Roman"/>
                <a:cs typeface="Times New Roman"/>
              </a:rPr>
              <a:t>o</a:t>
            </a:r>
            <a:r>
              <a:rPr lang="en-CA" sz="2000" dirty="0" smtClean="0">
                <a:latin typeface="Times New Roman"/>
                <a:cs typeface="Times New Roman"/>
              </a:rPr>
              <a:t>[thing to] regret or free from regret.</a:t>
            </a:r>
          </a:p>
          <a:p>
            <a:pPr>
              <a:lnSpc>
                <a:spcPct val="120000"/>
              </a:lnSpc>
            </a:pPr>
            <a:endParaRPr lang="en-CA" sz="2000" dirty="0" smtClean="0">
              <a:latin typeface="Times New Roman"/>
              <a:cs typeface="Times New Roman"/>
            </a:endParaRPr>
          </a:p>
          <a:p>
            <a:pPr>
              <a:lnSpc>
                <a:spcPct val="120000"/>
              </a:lnSpc>
            </a:pPr>
            <a:r>
              <a:rPr lang="en-CA" sz="2000" i="1" dirty="0" err="1" smtClean="0">
                <a:latin typeface="Times New Roman"/>
                <a:cs typeface="Times New Roman"/>
              </a:rPr>
              <a:t>vipratisāra</a:t>
            </a:r>
            <a:r>
              <a:rPr lang="en-CA" sz="2000" dirty="0" smtClean="0">
                <a:latin typeface="Times New Roman"/>
                <a:cs typeface="Times New Roman"/>
              </a:rPr>
              <a:t>: </a:t>
            </a:r>
            <a:r>
              <a:rPr lang="en-CA" sz="2000" i="1" dirty="0" err="1" smtClean="0">
                <a:latin typeface="Times New Roman"/>
                <a:cs typeface="Times New Roman"/>
              </a:rPr>
              <a:t>vi</a:t>
            </a:r>
            <a:r>
              <a:rPr lang="en-CA" sz="2000" dirty="0" err="1" smtClean="0">
                <a:latin typeface="Times New Roman"/>
                <a:cs typeface="Times New Roman"/>
              </a:rPr>
              <a:t>+</a:t>
            </a:r>
            <a:r>
              <a:rPr lang="en-CA" sz="2000" i="1" dirty="0" err="1" smtClean="0">
                <a:latin typeface="Times New Roman"/>
                <a:cs typeface="Times New Roman"/>
              </a:rPr>
              <a:t>paṭisāra</a:t>
            </a:r>
            <a:r>
              <a:rPr lang="en-CA" sz="2000" i="1" dirty="0" smtClean="0">
                <a:latin typeface="Times New Roman"/>
                <a:cs typeface="Times New Roman"/>
              </a:rPr>
              <a:t>   </a:t>
            </a:r>
            <a:r>
              <a:rPr lang="en-CA" sz="2000" dirty="0" smtClean="0">
                <a:latin typeface="Times New Roman"/>
                <a:cs typeface="Times New Roman"/>
              </a:rPr>
              <a:t> bad conscience, remorse, regret  PTS P-E Dictionary</a:t>
            </a:r>
          </a:p>
          <a:p>
            <a:pPr>
              <a:lnSpc>
                <a:spcPct val="120000"/>
              </a:lnSpc>
            </a:pPr>
            <a:endParaRPr lang="en-CA" sz="2000" dirty="0" smtClean="0">
              <a:latin typeface="Times New Roman"/>
              <a:cs typeface="Times New Roman"/>
            </a:endParaRPr>
          </a:p>
          <a:p>
            <a:pPr>
              <a:lnSpc>
                <a:spcPct val="120000"/>
              </a:lnSpc>
            </a:pPr>
            <a:r>
              <a:rPr lang="en-CA" sz="2000" i="1" dirty="0" err="1" smtClean="0">
                <a:latin typeface="Times New Roman"/>
                <a:cs typeface="Times New Roman"/>
              </a:rPr>
              <a:t>pratisāra</a:t>
            </a:r>
            <a:r>
              <a:rPr lang="en-CA" sz="2000" dirty="0" smtClean="0">
                <a:latin typeface="Times New Roman"/>
                <a:cs typeface="Times New Roman"/>
              </a:rPr>
              <a:t>    turning back, regression  BHSD</a:t>
            </a:r>
          </a:p>
        </p:txBody>
      </p:sp>
      <p:sp>
        <p:nvSpPr>
          <p:cNvPr id="4" name="Slide Number Placeholder 3"/>
          <p:cNvSpPr>
            <a:spLocks noGrp="1"/>
          </p:cNvSpPr>
          <p:nvPr>
            <p:ph type="sldNum" sz="quarter" idx="12"/>
          </p:nvPr>
        </p:nvSpPr>
        <p:spPr/>
        <p:txBody>
          <a:bodyPr/>
          <a:lstStyle/>
          <a:p>
            <a:fld id="{0C913308-F349-4B6D-A68A-DD1791B4A57B}" type="slidenum">
              <a:rPr lang="zh-CN" altLang="en-US" sz="1600" smtClean="0"/>
              <a:t>14</a:t>
            </a:fld>
            <a:endParaRPr lang="zh-CN" altLang="en-US" sz="1600" dirty="0"/>
          </a:p>
        </p:txBody>
      </p:sp>
      <p:pic>
        <p:nvPicPr>
          <p:cNvPr id="5" name="Picture 4"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0"/>
            <a:ext cx="2898882" cy="630808"/>
          </a:xfrm>
          <a:prstGeom prst="rect">
            <a:avLst/>
          </a:prstGeom>
        </p:spPr>
      </p:pic>
      <p:sp>
        <p:nvSpPr>
          <p:cNvPr id="3" name="TextBox 2"/>
          <p:cNvSpPr txBox="1"/>
          <p:nvPr/>
        </p:nvSpPr>
        <p:spPr>
          <a:xfrm>
            <a:off x="395536" y="260648"/>
            <a:ext cx="3024336" cy="369332"/>
          </a:xfrm>
          <a:prstGeom prst="rect">
            <a:avLst/>
          </a:prstGeom>
          <a:noFill/>
        </p:spPr>
        <p:txBody>
          <a:bodyPr wrap="square" rtlCol="0">
            <a:spAutoFit/>
          </a:bodyPr>
          <a:lstStyle/>
          <a:p>
            <a:endParaRPr lang="en-US"/>
          </a:p>
        </p:txBody>
      </p:sp>
      <p:sp>
        <p:nvSpPr>
          <p:cNvPr id="7" name="TextBox 6"/>
          <p:cNvSpPr txBox="1"/>
          <p:nvPr/>
        </p:nvSpPr>
        <p:spPr>
          <a:xfrm>
            <a:off x="107504" y="332656"/>
            <a:ext cx="4860626" cy="498598"/>
          </a:xfrm>
          <a:prstGeom prst="rect">
            <a:avLst/>
          </a:prstGeom>
          <a:noFill/>
        </p:spPr>
        <p:txBody>
          <a:bodyPr wrap="none" rtlCol="0">
            <a:spAutoFit/>
          </a:bodyPr>
          <a:lstStyle/>
          <a:p>
            <a:pPr>
              <a:lnSpc>
                <a:spcPct val="120000"/>
              </a:lnSpc>
            </a:pPr>
            <a:r>
              <a:rPr lang="en-GB" altLang="zh-CN" sz="2200" dirty="0" smtClean="0">
                <a:latin typeface="Times New Roman"/>
                <a:cs typeface="Times New Roman"/>
              </a:rPr>
              <a:t>2.5  </a:t>
            </a:r>
            <a:r>
              <a:rPr lang="en-GB" altLang="zh-CN" sz="2200" dirty="0">
                <a:solidFill>
                  <a:srgbClr val="000000"/>
                </a:solidFill>
                <a:latin typeface="Times New Roman"/>
                <a:cs typeface="Times New Roman"/>
              </a:rPr>
              <a:t>P</a:t>
            </a:r>
            <a:r>
              <a:rPr lang="en-GB" sz="2200" dirty="0" smtClean="0">
                <a:solidFill>
                  <a:srgbClr val="000000"/>
                </a:solidFill>
                <a:latin typeface="Times New Roman"/>
                <a:cs typeface="Times New Roman"/>
              </a:rPr>
              <a:t>hilological analysis of </a:t>
            </a:r>
            <a:r>
              <a:rPr lang="en-GB" sz="2200" i="1" dirty="0" smtClean="0">
                <a:solidFill>
                  <a:srgbClr val="000000"/>
                </a:solidFill>
                <a:latin typeface="Times New Roman"/>
                <a:cs typeface="Times New Roman"/>
              </a:rPr>
              <a:t>a</a:t>
            </a:r>
            <a:r>
              <a:rPr lang="en-US" sz="2200" i="1" dirty="0" err="1">
                <a:latin typeface="Times New Roman"/>
                <a:cs typeface="Times New Roman"/>
              </a:rPr>
              <a:t>vipratisāra</a:t>
            </a:r>
            <a:r>
              <a:rPr lang="en-GB" sz="2200" dirty="0" smtClean="0">
                <a:solidFill>
                  <a:srgbClr val="000000"/>
                </a:solidFill>
                <a:latin typeface="Times New Roman"/>
                <a:cs typeface="Times New Roman"/>
              </a:rPr>
              <a:t> </a:t>
            </a:r>
            <a:endParaRPr lang="en-GB" sz="2200" dirty="0">
              <a:solidFill>
                <a:srgbClr val="000000"/>
              </a:solidFill>
              <a:latin typeface="Times New Roman"/>
              <a:cs typeface="Times New Roman"/>
            </a:endParaRPr>
          </a:p>
        </p:txBody>
      </p:sp>
      <p:sp>
        <p:nvSpPr>
          <p:cNvPr id="8" name="TextBox 7"/>
          <p:cNvSpPr txBox="1"/>
          <p:nvPr/>
        </p:nvSpPr>
        <p:spPr>
          <a:xfrm>
            <a:off x="107504" y="1124744"/>
            <a:ext cx="3498328" cy="430887"/>
          </a:xfrm>
          <a:prstGeom prst="rect">
            <a:avLst/>
          </a:prstGeom>
          <a:noFill/>
        </p:spPr>
        <p:txBody>
          <a:bodyPr wrap="none" rtlCol="0">
            <a:spAutoFit/>
          </a:bodyPr>
          <a:lstStyle/>
          <a:p>
            <a:r>
              <a:rPr lang="en-US" sz="2200" i="1" dirty="0" err="1" smtClean="0">
                <a:latin typeface="Times New Roman"/>
                <a:cs typeface="Times New Roman"/>
              </a:rPr>
              <a:t>Avipratisāra</a:t>
            </a:r>
            <a:r>
              <a:rPr lang="en-US" sz="2200" dirty="0" smtClean="0">
                <a:latin typeface="Times New Roman"/>
                <a:cs typeface="Times New Roman"/>
              </a:rPr>
              <a:t> and </a:t>
            </a:r>
            <a:r>
              <a:rPr lang="en-US" sz="2200" i="1" dirty="0" err="1" smtClean="0">
                <a:latin typeface="Times New Roman"/>
                <a:cs typeface="Times New Roman"/>
              </a:rPr>
              <a:t>vipratisāra</a:t>
            </a:r>
            <a:endParaRPr lang="en-US" sz="2200" i="1" dirty="0">
              <a:latin typeface="Times New Roman"/>
              <a:cs typeface="Times New Roman"/>
            </a:endParaRPr>
          </a:p>
        </p:txBody>
      </p:sp>
    </p:spTree>
    <p:extLst>
      <p:ext uri="{BB962C8B-B14F-4D97-AF65-F5344CB8AC3E}">
        <p14:creationId xmlns:p14="http://schemas.microsoft.com/office/powerpoint/2010/main" val="23137135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883" y="1268760"/>
            <a:ext cx="9073008" cy="4122732"/>
          </a:xfrm>
          <a:prstGeom prst="rect">
            <a:avLst/>
          </a:prstGeom>
          <a:noFill/>
        </p:spPr>
        <p:txBody>
          <a:bodyPr wrap="square" rtlCol="0">
            <a:spAutoFit/>
          </a:bodyPr>
          <a:lstStyle/>
          <a:p>
            <a:pPr>
              <a:lnSpc>
                <a:spcPct val="120000"/>
              </a:lnSpc>
            </a:pPr>
            <a:r>
              <a:rPr lang="es-ES_tradnl" sz="2000" i="1" dirty="0">
                <a:latin typeface="Times New Roman"/>
                <a:cs typeface="Times New Roman"/>
              </a:rPr>
              <a:t>Triṃśikāvijñaptibhāṣya</a:t>
            </a:r>
            <a:endParaRPr lang="hr-HR" sz="2000" dirty="0">
              <a:latin typeface="Times New Roman"/>
              <a:cs typeface="Times New Roman"/>
            </a:endParaRPr>
          </a:p>
          <a:p>
            <a:pPr>
              <a:lnSpc>
                <a:spcPct val="120000"/>
              </a:lnSpc>
            </a:pPr>
            <a:r>
              <a:rPr lang="hr-HR" sz="2000" dirty="0">
                <a:latin typeface="Times New Roman"/>
                <a:cs typeface="Times New Roman"/>
              </a:rPr>
              <a:t>kaukṛtyaṃ cetaso vipratisāraḥ | kutsitaṃ kṛtam iti kukṛtam | tadbhāvaḥ kaukṛtyam | iha tu kukṛtaviṣayaś cetaso vilekhaḥ kaukṛtyaṃ caitasikādhikārāt | etac ca cittasthitiparipanthakarmakam |  see Büscher 2007: 98, 8</a:t>
            </a:r>
            <a:r>
              <a:rPr lang="mr-IN" altLang="zh-CN" sz="2000" dirty="0">
                <a:latin typeface="Times New Roman"/>
                <a:cs typeface="Times New Roman"/>
              </a:rPr>
              <a:t>–</a:t>
            </a:r>
            <a:r>
              <a:rPr lang="de-DE" altLang="zh-CN" sz="2000" dirty="0">
                <a:latin typeface="Times New Roman"/>
                <a:cs typeface="Times New Roman"/>
              </a:rPr>
              <a:t>10</a:t>
            </a:r>
          </a:p>
          <a:p>
            <a:pPr>
              <a:lnSpc>
                <a:spcPct val="120000"/>
              </a:lnSpc>
            </a:pPr>
            <a:endParaRPr lang="de-DE" sz="2000" dirty="0">
              <a:latin typeface="Times New Roman"/>
              <a:cs typeface="Times New Roman"/>
            </a:endParaRPr>
          </a:p>
          <a:p>
            <a:pPr>
              <a:lnSpc>
                <a:spcPct val="120000"/>
              </a:lnSpc>
            </a:pPr>
            <a:r>
              <a:rPr lang="de-DE" sz="2000" dirty="0">
                <a:latin typeface="Times New Roman"/>
                <a:cs typeface="Times New Roman"/>
              </a:rPr>
              <a:t>Translation: </a:t>
            </a:r>
            <a:r>
              <a:rPr lang="de-DE" sz="2000" dirty="0" err="1">
                <a:latin typeface="Times New Roman"/>
                <a:cs typeface="Times New Roman"/>
              </a:rPr>
              <a:t>remorse</a:t>
            </a:r>
            <a:r>
              <a:rPr lang="de-DE" sz="2000" dirty="0">
                <a:latin typeface="Times New Roman"/>
                <a:cs typeface="Times New Roman"/>
              </a:rPr>
              <a:t> (</a:t>
            </a:r>
            <a:r>
              <a:rPr lang="hr-HR" sz="2000" i="1" dirty="0">
                <a:latin typeface="Times New Roman"/>
                <a:cs typeface="Times New Roman"/>
              </a:rPr>
              <a:t>kaukṛtya</a:t>
            </a:r>
            <a:r>
              <a:rPr lang="de-DE" sz="2000" dirty="0">
                <a:latin typeface="Times New Roman"/>
                <a:cs typeface="Times New Roman"/>
              </a:rPr>
              <a:t>) </a:t>
            </a:r>
            <a:r>
              <a:rPr lang="de-DE" sz="2000" dirty="0" err="1">
                <a:latin typeface="Times New Roman"/>
                <a:cs typeface="Times New Roman"/>
              </a:rPr>
              <a:t>is</a:t>
            </a:r>
            <a:r>
              <a:rPr lang="de-DE" sz="2000" dirty="0">
                <a:latin typeface="Times New Roman"/>
                <a:cs typeface="Times New Roman"/>
              </a:rPr>
              <a:t> mental reget (</a:t>
            </a:r>
            <a:r>
              <a:rPr lang="hr-HR" sz="2000" i="1" dirty="0">
                <a:latin typeface="Times New Roman"/>
                <a:cs typeface="Times New Roman"/>
              </a:rPr>
              <a:t>vipratisāra</a:t>
            </a:r>
            <a:r>
              <a:rPr lang="de-DE" sz="2000" dirty="0">
                <a:latin typeface="Times New Roman"/>
                <a:cs typeface="Times New Roman"/>
              </a:rPr>
              <a:t>). </a:t>
            </a:r>
            <a:r>
              <a:rPr lang="en-US" sz="2000" dirty="0">
                <a:latin typeface="Times New Roman"/>
                <a:cs typeface="Times New Roman"/>
              </a:rPr>
              <a:t>What is called “done falsely (</a:t>
            </a:r>
            <a:r>
              <a:rPr lang="en-US" sz="2000" i="1" dirty="0" err="1">
                <a:latin typeface="Times New Roman"/>
                <a:cs typeface="Times New Roman"/>
              </a:rPr>
              <a:t>kutsitam</a:t>
            </a:r>
            <a:r>
              <a:rPr lang="en-US" sz="2000" dirty="0">
                <a:latin typeface="Times New Roman"/>
                <a:cs typeface="Times New Roman"/>
              </a:rPr>
              <a:t>)” is </a:t>
            </a:r>
            <a:r>
              <a:rPr lang="en-US" sz="2000" i="1" dirty="0" err="1">
                <a:latin typeface="Times New Roman"/>
                <a:cs typeface="Times New Roman"/>
              </a:rPr>
              <a:t>kukṛta</a:t>
            </a:r>
            <a:r>
              <a:rPr lang="en-US" sz="2000" dirty="0">
                <a:latin typeface="Times New Roman"/>
                <a:cs typeface="Times New Roman"/>
              </a:rPr>
              <a:t>. Its (</a:t>
            </a:r>
            <a:r>
              <a:rPr lang="en-US" sz="2000" i="1" dirty="0" err="1">
                <a:latin typeface="Times New Roman"/>
                <a:cs typeface="Times New Roman"/>
              </a:rPr>
              <a:t>kukṛta</a:t>
            </a:r>
            <a:r>
              <a:rPr lang="en-US" sz="2000" dirty="0">
                <a:latin typeface="Times New Roman"/>
                <a:cs typeface="Times New Roman"/>
              </a:rPr>
              <a:t>) abstractive </a:t>
            </a:r>
            <a:r>
              <a:rPr lang="mr-IN" sz="2000" dirty="0">
                <a:latin typeface="Times New Roman"/>
                <a:cs typeface="Times New Roman"/>
              </a:rPr>
              <a:t>[</a:t>
            </a:r>
            <a:r>
              <a:rPr lang="en-US" sz="2000" dirty="0">
                <a:latin typeface="Times New Roman"/>
                <a:cs typeface="Times New Roman"/>
              </a:rPr>
              <a:t>noun</a:t>
            </a:r>
            <a:r>
              <a:rPr lang="mr-IN" sz="2000" dirty="0">
                <a:latin typeface="Times New Roman"/>
                <a:cs typeface="Times New Roman"/>
              </a:rPr>
              <a:t>]</a:t>
            </a:r>
            <a:r>
              <a:rPr lang="en-US" sz="2000" dirty="0">
                <a:latin typeface="Times New Roman"/>
                <a:cs typeface="Times New Roman"/>
              </a:rPr>
              <a:t> form (</a:t>
            </a:r>
            <a:r>
              <a:rPr lang="hr-HR" sz="2000" i="1" dirty="0">
                <a:latin typeface="Times New Roman"/>
                <a:cs typeface="Times New Roman"/>
              </a:rPr>
              <a:t>tadbhāva</a:t>
            </a:r>
            <a:r>
              <a:rPr lang="en-US" sz="2000" dirty="0">
                <a:latin typeface="Times New Roman"/>
                <a:cs typeface="Times New Roman"/>
              </a:rPr>
              <a:t>) is </a:t>
            </a:r>
            <a:r>
              <a:rPr lang="en-US" sz="2000" i="1" dirty="0" err="1">
                <a:latin typeface="Times New Roman"/>
                <a:cs typeface="Times New Roman"/>
              </a:rPr>
              <a:t>kaukṛtya</a:t>
            </a:r>
            <a:r>
              <a:rPr lang="en-US" sz="2000" dirty="0">
                <a:latin typeface="Times New Roman"/>
                <a:cs typeface="Times New Roman"/>
              </a:rPr>
              <a:t>. But on account of the topic (</a:t>
            </a:r>
            <a:r>
              <a:rPr lang="hr-HR" sz="2000" i="1" dirty="0">
                <a:latin typeface="Times New Roman"/>
                <a:cs typeface="Times New Roman"/>
              </a:rPr>
              <a:t>ādhikāra</a:t>
            </a:r>
            <a:r>
              <a:rPr lang="en-US" sz="2000" dirty="0">
                <a:latin typeface="Times New Roman"/>
                <a:cs typeface="Times New Roman"/>
              </a:rPr>
              <a:t>) “</a:t>
            </a:r>
            <a:r>
              <a:rPr lang="en-US" sz="2000" i="1" dirty="0" err="1">
                <a:latin typeface="Times New Roman"/>
                <a:cs typeface="Times New Roman"/>
              </a:rPr>
              <a:t>caitasika</a:t>
            </a:r>
            <a:r>
              <a:rPr lang="en-US" sz="2000" dirty="0">
                <a:latin typeface="Times New Roman"/>
                <a:cs typeface="Times New Roman"/>
              </a:rPr>
              <a:t>” here (in this context) mental disturbance/annoyance (</a:t>
            </a:r>
            <a:r>
              <a:rPr lang="hr-HR" sz="2000" i="1" dirty="0">
                <a:latin typeface="Times New Roman"/>
                <a:cs typeface="Times New Roman"/>
              </a:rPr>
              <a:t>vilekha</a:t>
            </a:r>
            <a:r>
              <a:rPr lang="en-US" sz="2000" dirty="0">
                <a:latin typeface="Times New Roman"/>
                <a:cs typeface="Times New Roman"/>
              </a:rPr>
              <a:t>) has the object of </a:t>
            </a:r>
            <a:r>
              <a:rPr lang="en-US" sz="2000" i="1" dirty="0" err="1">
                <a:latin typeface="Times New Roman"/>
                <a:cs typeface="Times New Roman"/>
              </a:rPr>
              <a:t>kukrtya</a:t>
            </a:r>
            <a:r>
              <a:rPr lang="en-US" sz="2000" i="1" dirty="0">
                <a:latin typeface="Times New Roman"/>
                <a:cs typeface="Times New Roman"/>
              </a:rPr>
              <a:t> </a:t>
            </a:r>
            <a:r>
              <a:rPr lang="mr-IN" sz="2000" dirty="0">
                <a:latin typeface="Times New Roman"/>
                <a:cs typeface="Times New Roman"/>
              </a:rPr>
              <a:t>[</a:t>
            </a:r>
            <a:r>
              <a:rPr lang="en-US" sz="2000" dirty="0">
                <a:latin typeface="Times New Roman"/>
                <a:cs typeface="Times New Roman"/>
              </a:rPr>
              <a:t>as being recognized</a:t>
            </a:r>
            <a:r>
              <a:rPr lang="mr-IN" sz="2000" dirty="0">
                <a:latin typeface="Times New Roman"/>
                <a:cs typeface="Times New Roman"/>
              </a:rPr>
              <a:t>]</a:t>
            </a:r>
            <a:r>
              <a:rPr lang="en-US" sz="2000" dirty="0">
                <a:latin typeface="Times New Roman"/>
                <a:cs typeface="Times New Roman"/>
              </a:rPr>
              <a:t>. It (</a:t>
            </a:r>
            <a:r>
              <a:rPr lang="en-US" sz="2000" i="1" dirty="0" err="1">
                <a:latin typeface="Times New Roman"/>
                <a:cs typeface="Times New Roman"/>
              </a:rPr>
              <a:t>etad</a:t>
            </a:r>
            <a:r>
              <a:rPr lang="en-US" sz="2000" dirty="0">
                <a:latin typeface="Times New Roman"/>
                <a:cs typeface="Times New Roman"/>
              </a:rPr>
              <a:t> refers to </a:t>
            </a:r>
            <a:r>
              <a:rPr lang="en-US" sz="2000" i="1" dirty="0" err="1">
                <a:latin typeface="Times New Roman"/>
                <a:cs typeface="Times New Roman"/>
              </a:rPr>
              <a:t>kaukṛtya</a:t>
            </a:r>
            <a:r>
              <a:rPr lang="en-US" sz="2000" dirty="0">
                <a:latin typeface="Times New Roman"/>
                <a:cs typeface="Times New Roman"/>
              </a:rPr>
              <a:t>) has the function of interfering mental stability (</a:t>
            </a:r>
            <a:r>
              <a:rPr lang="hr-HR" sz="2000" i="1" dirty="0">
                <a:latin typeface="Times New Roman"/>
                <a:cs typeface="Times New Roman"/>
              </a:rPr>
              <a:t>cittasthiti</a:t>
            </a:r>
            <a:r>
              <a:rPr lang="en-US" sz="2000" dirty="0">
                <a:latin typeface="Times New Roman"/>
                <a:cs typeface="Times New Roman"/>
              </a:rPr>
              <a:t>).</a:t>
            </a:r>
            <a:endParaRPr lang="hr-HR" sz="2000" dirty="0">
              <a:latin typeface="Times New Roman"/>
              <a:cs typeface="Times New Roman"/>
            </a:endParaRPr>
          </a:p>
        </p:txBody>
      </p:sp>
      <p:sp>
        <p:nvSpPr>
          <p:cNvPr id="4" name="Slide Number Placeholder 3"/>
          <p:cNvSpPr>
            <a:spLocks noGrp="1"/>
          </p:cNvSpPr>
          <p:nvPr>
            <p:ph type="sldNum" sz="quarter" idx="12"/>
          </p:nvPr>
        </p:nvSpPr>
        <p:spPr/>
        <p:txBody>
          <a:bodyPr/>
          <a:lstStyle/>
          <a:p>
            <a:fld id="{0C913308-F349-4B6D-A68A-DD1791B4A57B}" type="slidenum">
              <a:rPr lang="zh-CN" altLang="en-US" sz="1600" smtClean="0"/>
              <a:t>15</a:t>
            </a:fld>
            <a:endParaRPr lang="zh-CN" altLang="en-US" sz="1600" dirty="0"/>
          </a:p>
        </p:txBody>
      </p:sp>
      <p:pic>
        <p:nvPicPr>
          <p:cNvPr id="5" name="Picture 4"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0"/>
            <a:ext cx="2898882" cy="630808"/>
          </a:xfrm>
          <a:prstGeom prst="rect">
            <a:avLst/>
          </a:prstGeom>
        </p:spPr>
      </p:pic>
      <p:sp>
        <p:nvSpPr>
          <p:cNvPr id="3" name="TextBox 2"/>
          <p:cNvSpPr txBox="1"/>
          <p:nvPr/>
        </p:nvSpPr>
        <p:spPr>
          <a:xfrm>
            <a:off x="395536" y="260648"/>
            <a:ext cx="3024336" cy="369332"/>
          </a:xfrm>
          <a:prstGeom prst="rect">
            <a:avLst/>
          </a:prstGeom>
          <a:noFill/>
        </p:spPr>
        <p:txBody>
          <a:bodyPr wrap="square" rtlCol="0">
            <a:spAutoFit/>
          </a:bodyPr>
          <a:lstStyle/>
          <a:p>
            <a:endParaRPr lang="en-US"/>
          </a:p>
        </p:txBody>
      </p:sp>
      <p:sp>
        <p:nvSpPr>
          <p:cNvPr id="7" name="TextBox 6"/>
          <p:cNvSpPr txBox="1"/>
          <p:nvPr/>
        </p:nvSpPr>
        <p:spPr>
          <a:xfrm>
            <a:off x="107504" y="332656"/>
            <a:ext cx="4312399" cy="463204"/>
          </a:xfrm>
          <a:prstGeom prst="rect">
            <a:avLst/>
          </a:prstGeom>
          <a:noFill/>
        </p:spPr>
        <p:txBody>
          <a:bodyPr wrap="none" rtlCol="0">
            <a:spAutoFit/>
          </a:bodyPr>
          <a:lstStyle/>
          <a:p>
            <a:pPr>
              <a:lnSpc>
                <a:spcPct val="120000"/>
              </a:lnSpc>
            </a:pPr>
            <a:r>
              <a:rPr lang="en-GB" altLang="zh-CN" sz="2200" dirty="0" smtClean="0">
                <a:latin typeface="Times New Roman"/>
                <a:cs typeface="Times New Roman"/>
              </a:rPr>
              <a:t>2.6 </a:t>
            </a:r>
            <a:r>
              <a:rPr lang="en-GB" altLang="zh-CN" sz="2200" dirty="0">
                <a:solidFill>
                  <a:srgbClr val="000000"/>
                </a:solidFill>
                <a:latin typeface="Times New Roman"/>
                <a:cs typeface="Times New Roman"/>
              </a:rPr>
              <a:t>P</a:t>
            </a:r>
            <a:r>
              <a:rPr lang="en-GB" sz="2200" dirty="0" smtClean="0">
                <a:solidFill>
                  <a:srgbClr val="000000"/>
                </a:solidFill>
                <a:latin typeface="Times New Roman"/>
                <a:cs typeface="Times New Roman"/>
              </a:rPr>
              <a:t>hilological analysis of </a:t>
            </a:r>
            <a:r>
              <a:rPr lang="hr-HR" sz="2200" i="1" dirty="0">
                <a:latin typeface="Times New Roman"/>
                <a:cs typeface="Times New Roman"/>
              </a:rPr>
              <a:t>kaukṛtya</a:t>
            </a:r>
            <a:endParaRPr lang="en-GB" sz="2200" i="1" dirty="0">
              <a:solidFill>
                <a:srgbClr val="000000"/>
              </a:solidFill>
              <a:latin typeface="Times New Roman"/>
              <a:cs typeface="Times New Roman"/>
            </a:endParaRPr>
          </a:p>
        </p:txBody>
      </p:sp>
    </p:spTree>
    <p:extLst>
      <p:ext uri="{BB962C8B-B14F-4D97-AF65-F5344CB8AC3E}">
        <p14:creationId xmlns:p14="http://schemas.microsoft.com/office/powerpoint/2010/main" val="231989305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16</a:t>
            </a:fld>
            <a:endParaRPr lang="zh-CN" altLang="en-US" sz="1600" dirty="0"/>
          </a:p>
        </p:txBody>
      </p:sp>
      <p:sp>
        <p:nvSpPr>
          <p:cNvPr id="2" name="TextBox 1"/>
          <p:cNvSpPr txBox="1"/>
          <p:nvPr/>
        </p:nvSpPr>
        <p:spPr>
          <a:xfrm>
            <a:off x="179512" y="116632"/>
            <a:ext cx="5904656" cy="430887"/>
          </a:xfrm>
          <a:prstGeom prst="rect">
            <a:avLst/>
          </a:prstGeom>
          <a:noFill/>
        </p:spPr>
        <p:txBody>
          <a:bodyPr wrap="square" rtlCol="0">
            <a:spAutoFit/>
          </a:bodyPr>
          <a:lstStyle/>
          <a:p>
            <a:r>
              <a:rPr lang="en-US" sz="2200" dirty="0" smtClean="0">
                <a:latin typeface="Times New Roman"/>
                <a:cs typeface="Times New Roman"/>
              </a:rPr>
              <a:t>2.7  </a:t>
            </a:r>
            <a:r>
              <a:rPr lang="en-GB" sz="2200" dirty="0" smtClean="0">
                <a:latin typeface="Times New Roman"/>
                <a:cs typeface="Times New Roman"/>
              </a:rPr>
              <a:t>Exposition of </a:t>
            </a:r>
            <a:r>
              <a:rPr lang="en-GB" sz="2200" i="1" dirty="0" err="1">
                <a:latin typeface="Times New Roman"/>
                <a:cs typeface="Times New Roman"/>
              </a:rPr>
              <a:t>k</a:t>
            </a:r>
            <a:r>
              <a:rPr lang="en-GB" sz="2200" i="1" dirty="0" err="1" smtClean="0">
                <a:latin typeface="Times New Roman"/>
                <a:cs typeface="Times New Roman"/>
              </a:rPr>
              <a:t>aukṛtya</a:t>
            </a:r>
            <a:r>
              <a:rPr lang="en-US" sz="2200" dirty="0" smtClean="0">
                <a:latin typeface="Times New Roman"/>
                <a:cs typeface="Times New Roman"/>
              </a:rPr>
              <a:t> </a:t>
            </a:r>
            <a:r>
              <a:rPr lang="en-US" sz="2200" dirty="0">
                <a:latin typeface="Times New Roman"/>
                <a:cs typeface="Times New Roman"/>
              </a:rPr>
              <a:t>in the </a:t>
            </a:r>
            <a:r>
              <a:rPr lang="en-US" sz="2200" i="1" dirty="0" err="1" smtClean="0">
                <a:latin typeface="Times New Roman"/>
                <a:cs typeface="Times New Roman"/>
              </a:rPr>
              <a:t>Samāhitā</a:t>
            </a:r>
            <a:r>
              <a:rPr lang="en-US" sz="2200" i="1" dirty="0" err="1">
                <a:latin typeface="Times New Roman"/>
                <a:cs typeface="Times New Roman"/>
              </a:rPr>
              <a:t>b</a:t>
            </a:r>
            <a:r>
              <a:rPr lang="en-US" sz="2200" i="1" dirty="0" err="1" smtClean="0">
                <a:latin typeface="Times New Roman"/>
                <a:cs typeface="Times New Roman"/>
              </a:rPr>
              <a:t>hūmi</a:t>
            </a:r>
            <a:r>
              <a:rPr lang="en-US" sz="2200" i="1" dirty="0" smtClean="0">
                <a:latin typeface="Times New Roman"/>
                <a:cs typeface="Times New Roman"/>
              </a:rPr>
              <a:t> </a:t>
            </a:r>
            <a:endParaRPr lang="en-US" sz="2200" i="1" dirty="0">
              <a:latin typeface="Times New Roman"/>
              <a:cs typeface="Times New Roman"/>
            </a:endParaRPr>
          </a:p>
        </p:txBody>
      </p:sp>
      <p:sp>
        <p:nvSpPr>
          <p:cNvPr id="7" name="TextBox 6"/>
          <p:cNvSpPr txBox="1"/>
          <p:nvPr/>
        </p:nvSpPr>
        <p:spPr>
          <a:xfrm>
            <a:off x="179512" y="836712"/>
            <a:ext cx="8712968" cy="5381986"/>
          </a:xfrm>
          <a:prstGeom prst="rect">
            <a:avLst/>
          </a:prstGeom>
          <a:noFill/>
        </p:spPr>
        <p:txBody>
          <a:bodyPr wrap="square" rtlCol="0">
            <a:spAutoFit/>
          </a:bodyPr>
          <a:lstStyle/>
          <a:p>
            <a:pPr marL="342900" indent="-342900">
              <a:lnSpc>
                <a:spcPct val="120000"/>
              </a:lnSpc>
              <a:buAutoNum type="arabicPeriod"/>
            </a:pPr>
            <a:r>
              <a:rPr lang="en-GB" sz="1900" dirty="0" smtClean="0">
                <a:latin typeface="Times New Roman"/>
                <a:cs typeface="Times New Roman"/>
              </a:rPr>
              <a:t>Reflection such as “</a:t>
            </a:r>
            <a:r>
              <a:rPr lang="en-GB" sz="1900" dirty="0">
                <a:latin typeface="Times New Roman"/>
                <a:cs typeface="Times New Roman"/>
              </a:rPr>
              <a:t>Why did I leave my kinsmen? Why did I not go to that community? Why did I </a:t>
            </a:r>
            <a:r>
              <a:rPr lang="en-GB" sz="1900" dirty="0" smtClean="0">
                <a:latin typeface="Times New Roman"/>
                <a:cs typeface="Times New Roman"/>
              </a:rPr>
              <a:t>come here? Why </a:t>
            </a:r>
            <a:r>
              <a:rPr lang="en-GB" sz="1900" dirty="0">
                <a:latin typeface="Times New Roman"/>
                <a:cs typeface="Times New Roman"/>
              </a:rPr>
              <a:t>did I become a monk at young age</a:t>
            </a:r>
            <a:r>
              <a:rPr lang="en-GB" sz="1900" dirty="0" smtClean="0">
                <a:latin typeface="Times New Roman"/>
                <a:cs typeface="Times New Roman"/>
              </a:rPr>
              <a:t>? </a:t>
            </a:r>
            <a:r>
              <a:rPr lang="en-GB" sz="1900" dirty="0">
                <a:latin typeface="Times New Roman"/>
                <a:cs typeface="Times New Roman"/>
              </a:rPr>
              <a:t>(Why did I) in spite of the wishes </a:t>
            </a:r>
            <a:r>
              <a:rPr lang="en-GB" sz="1900" dirty="0" smtClean="0">
                <a:latin typeface="Times New Roman"/>
                <a:cs typeface="Times New Roman"/>
              </a:rPr>
              <a:t>of crying </a:t>
            </a:r>
            <a:r>
              <a:rPr lang="en-GB" sz="1900" dirty="0">
                <a:latin typeface="Times New Roman"/>
                <a:cs typeface="Times New Roman"/>
              </a:rPr>
              <a:t>and weeping kinsmen </a:t>
            </a:r>
            <a:r>
              <a:rPr lang="en-GB" sz="1900" dirty="0" smtClean="0">
                <a:latin typeface="Times New Roman"/>
                <a:cs typeface="Times New Roman"/>
              </a:rPr>
              <a:t>become </a:t>
            </a:r>
            <a:r>
              <a:rPr lang="en-GB" sz="1900" dirty="0">
                <a:latin typeface="Times New Roman"/>
                <a:cs typeface="Times New Roman"/>
              </a:rPr>
              <a:t>a monk?</a:t>
            </a:r>
            <a:r>
              <a:rPr lang="en-GB" sz="1900" dirty="0" smtClean="0">
                <a:latin typeface="Times New Roman"/>
                <a:cs typeface="Times New Roman"/>
              </a:rPr>
              <a:t>”</a:t>
            </a:r>
          </a:p>
          <a:p>
            <a:pPr marL="342900" indent="-342900">
              <a:lnSpc>
                <a:spcPct val="120000"/>
              </a:lnSpc>
              <a:buAutoNum type="arabicPeriod"/>
            </a:pPr>
            <a:endParaRPr lang="en-GB" sz="1900" dirty="0" smtClean="0">
              <a:latin typeface="Times New Roman"/>
              <a:cs typeface="Times New Roman"/>
            </a:endParaRPr>
          </a:p>
          <a:p>
            <a:pPr marL="342900" indent="-342900">
              <a:lnSpc>
                <a:spcPct val="120000"/>
              </a:lnSpc>
              <a:buAutoNum type="arabicPeriod"/>
            </a:pPr>
            <a:r>
              <a:rPr lang="en-GB" sz="1900" dirty="0">
                <a:latin typeface="Times New Roman"/>
                <a:cs typeface="Times New Roman"/>
              </a:rPr>
              <a:t>Reflection </a:t>
            </a:r>
            <a:r>
              <a:rPr lang="en-GB" sz="1900" dirty="0" smtClean="0">
                <a:latin typeface="Times New Roman"/>
                <a:cs typeface="Times New Roman"/>
              </a:rPr>
              <a:t>when </a:t>
            </a:r>
            <a:r>
              <a:rPr lang="en-GB" sz="1900" dirty="0">
                <a:latin typeface="Times New Roman"/>
                <a:cs typeface="Times New Roman"/>
              </a:rPr>
              <a:t>remembering former jokes and recreation and so, [and thinking]: “Why did I at that time amuse myself </a:t>
            </a:r>
            <a:r>
              <a:rPr lang="en-GB" sz="1900" dirty="0" smtClean="0">
                <a:latin typeface="Times New Roman"/>
                <a:cs typeface="Times New Roman"/>
              </a:rPr>
              <a:t>with </a:t>
            </a:r>
            <a:r>
              <a:rPr lang="en-GB" sz="1900" dirty="0">
                <a:latin typeface="Times New Roman"/>
                <a:cs typeface="Times New Roman"/>
              </a:rPr>
              <a:t>recreation, enjoyment, and adornment</a:t>
            </a:r>
            <a:r>
              <a:rPr lang="en-GB" sz="1900" dirty="0" smtClean="0">
                <a:latin typeface="Times New Roman"/>
                <a:cs typeface="Times New Roman"/>
              </a:rPr>
              <a:t>?” </a:t>
            </a:r>
          </a:p>
          <a:p>
            <a:pPr marL="342900" indent="-342900">
              <a:lnSpc>
                <a:spcPct val="120000"/>
              </a:lnSpc>
              <a:buAutoNum type="arabicPeriod"/>
            </a:pPr>
            <a:endParaRPr lang="en-GB" sz="1900" dirty="0">
              <a:latin typeface="Times New Roman"/>
              <a:cs typeface="Times New Roman"/>
            </a:endParaRPr>
          </a:p>
          <a:p>
            <a:pPr marL="342900" indent="-342900">
              <a:lnSpc>
                <a:spcPct val="120000"/>
              </a:lnSpc>
              <a:buAutoNum type="arabicPeriod"/>
            </a:pPr>
            <a:r>
              <a:rPr lang="en-GB" sz="1900" dirty="0" smtClean="0">
                <a:latin typeface="Times New Roman"/>
                <a:cs typeface="Times New Roman"/>
              </a:rPr>
              <a:t>Furthermore</a:t>
            </a:r>
            <a:r>
              <a:rPr lang="en-GB" sz="1900" dirty="0">
                <a:latin typeface="Times New Roman"/>
                <a:cs typeface="Times New Roman"/>
              </a:rPr>
              <a:t>, for the one has done or not done something that should </a:t>
            </a:r>
            <a:r>
              <a:rPr lang="en-GB" sz="1900" dirty="0" smtClean="0">
                <a:latin typeface="Times New Roman"/>
                <a:cs typeface="Times New Roman"/>
              </a:rPr>
              <a:t>be or not </a:t>
            </a:r>
            <a:r>
              <a:rPr lang="en-GB" sz="1900" dirty="0">
                <a:latin typeface="Times New Roman"/>
                <a:cs typeface="Times New Roman"/>
              </a:rPr>
              <a:t>be done (</a:t>
            </a:r>
            <a:r>
              <a:rPr lang="en-GB" sz="1900" i="1" dirty="0" err="1">
                <a:latin typeface="Times New Roman"/>
                <a:cs typeface="Times New Roman"/>
              </a:rPr>
              <a:t>karaṇīyākaraṇīya</a:t>
            </a:r>
            <a:r>
              <a:rPr lang="en-GB" sz="1900" dirty="0">
                <a:latin typeface="Times New Roman"/>
                <a:cs typeface="Times New Roman"/>
              </a:rPr>
              <a:t>) according to circumstance [and thinking] “what ought to be done is not done by me; what ought not to be done is done by me.” </a:t>
            </a:r>
            <a:endParaRPr lang="en-GB" sz="1900" dirty="0" smtClean="0">
              <a:latin typeface="Times New Roman"/>
              <a:cs typeface="Times New Roman"/>
            </a:endParaRPr>
          </a:p>
          <a:p>
            <a:pPr marL="342900" indent="-342900">
              <a:lnSpc>
                <a:spcPct val="120000"/>
              </a:lnSpc>
              <a:buAutoNum type="arabicPeriod"/>
            </a:pPr>
            <a:endParaRPr lang="en-GB" sz="1900" dirty="0">
              <a:latin typeface="Times New Roman"/>
              <a:cs typeface="Times New Roman"/>
            </a:endParaRPr>
          </a:p>
          <a:p>
            <a:pPr marL="342900" indent="-342900">
              <a:lnSpc>
                <a:spcPct val="120000"/>
              </a:lnSpc>
              <a:buFontTx/>
              <a:buAutoNum type="arabicPeriod"/>
            </a:pPr>
            <a:r>
              <a:rPr lang="en-GB" sz="1900" dirty="0" smtClean="0">
                <a:latin typeface="Times New Roman"/>
                <a:cs typeface="Times New Roman"/>
              </a:rPr>
              <a:t>The </a:t>
            </a:r>
            <a:r>
              <a:rPr lang="en-GB" sz="1900" dirty="0">
                <a:latin typeface="Times New Roman"/>
                <a:cs typeface="Times New Roman"/>
              </a:rPr>
              <a:t>possession of </a:t>
            </a:r>
            <a:r>
              <a:rPr lang="en-GB" sz="1900" i="1" dirty="0" err="1">
                <a:latin typeface="Times New Roman"/>
                <a:cs typeface="Times New Roman"/>
              </a:rPr>
              <a:t>kaukṛtya</a:t>
            </a:r>
            <a:r>
              <a:rPr lang="en-GB" sz="1900" i="1" dirty="0">
                <a:latin typeface="Times New Roman"/>
                <a:cs typeface="Times New Roman"/>
              </a:rPr>
              <a:t> </a:t>
            </a:r>
            <a:r>
              <a:rPr lang="en-GB" sz="1900" dirty="0">
                <a:latin typeface="Times New Roman"/>
                <a:cs typeface="Times New Roman"/>
              </a:rPr>
              <a:t>(</a:t>
            </a:r>
            <a:r>
              <a:rPr lang="en-GB" sz="1900" i="1" dirty="0" err="1">
                <a:latin typeface="Times New Roman"/>
                <a:cs typeface="Times New Roman"/>
              </a:rPr>
              <a:t>kaukṛtyaparyavasthāna</a:t>
            </a:r>
            <a:r>
              <a:rPr lang="en-GB" sz="1900" dirty="0">
                <a:latin typeface="Times New Roman"/>
                <a:cs typeface="Times New Roman"/>
              </a:rPr>
              <a:t>) is unable to (</a:t>
            </a:r>
            <a:r>
              <a:rPr lang="en-GB" sz="1900" i="1" dirty="0" err="1">
                <a:latin typeface="Times New Roman"/>
                <a:cs typeface="Times New Roman"/>
              </a:rPr>
              <a:t>aśaknuvat</a:t>
            </a:r>
            <a:r>
              <a:rPr lang="en-GB" sz="1900" dirty="0">
                <a:latin typeface="Times New Roman"/>
                <a:cs typeface="Times New Roman"/>
              </a:rPr>
              <a:t>) remove (</a:t>
            </a:r>
            <a:r>
              <a:rPr lang="en-GB" sz="1900" i="1" dirty="0" err="1">
                <a:latin typeface="Times New Roman"/>
                <a:cs typeface="Times New Roman"/>
              </a:rPr>
              <a:t>vinodayitum</a:t>
            </a:r>
            <a:r>
              <a:rPr lang="en-GB" sz="1900" dirty="0">
                <a:latin typeface="Times New Roman"/>
                <a:cs typeface="Times New Roman"/>
              </a:rPr>
              <a:t>) in the future (</a:t>
            </a:r>
            <a:r>
              <a:rPr lang="en-GB" sz="1900" i="1" dirty="0" err="1">
                <a:latin typeface="Times New Roman"/>
                <a:cs typeface="Times New Roman"/>
              </a:rPr>
              <a:t>uttarakāla</a:t>
            </a:r>
            <a:r>
              <a:rPr lang="en-GB" sz="1900" dirty="0">
                <a:latin typeface="Times New Roman"/>
                <a:cs typeface="Times New Roman"/>
              </a:rPr>
              <a:t>), that became the continuing (</a:t>
            </a:r>
            <a:r>
              <a:rPr lang="en-GB" sz="1900" i="1" dirty="0" err="1">
                <a:latin typeface="Times New Roman"/>
                <a:cs typeface="Times New Roman"/>
              </a:rPr>
              <a:t>prābandhika</a:t>
            </a:r>
            <a:r>
              <a:rPr lang="en-GB" sz="1900" dirty="0">
                <a:latin typeface="Times New Roman"/>
                <a:cs typeface="Times New Roman"/>
              </a:rPr>
              <a:t>) mental </a:t>
            </a:r>
            <a:r>
              <a:rPr lang="en-GB" sz="1900" dirty="0" smtClean="0">
                <a:latin typeface="Times New Roman"/>
                <a:cs typeface="Times New Roman"/>
              </a:rPr>
              <a:t>disturbance (</a:t>
            </a:r>
            <a:r>
              <a:rPr lang="tr-TR" sz="2000" i="1" dirty="0" err="1" smtClean="0">
                <a:latin typeface="Times New Roman"/>
                <a:cs typeface="Times New Roman"/>
              </a:rPr>
              <a:t>ālekha</a:t>
            </a:r>
            <a:r>
              <a:rPr lang="en-GB" sz="1900" dirty="0" smtClean="0">
                <a:latin typeface="Times New Roman"/>
                <a:cs typeface="Times New Roman"/>
              </a:rPr>
              <a:t>), remorse (</a:t>
            </a:r>
            <a:r>
              <a:rPr lang="en-GB" sz="2000" i="1" dirty="0" err="1">
                <a:latin typeface="Times New Roman"/>
                <a:cs typeface="Times New Roman"/>
              </a:rPr>
              <a:t>kaukṛtya</a:t>
            </a:r>
            <a:r>
              <a:rPr lang="en-GB" sz="1900" dirty="0" smtClean="0">
                <a:latin typeface="Times New Roman"/>
                <a:cs typeface="Times New Roman"/>
              </a:rPr>
              <a:t>) </a:t>
            </a:r>
            <a:r>
              <a:rPr lang="en-GB" sz="1900" dirty="0">
                <a:latin typeface="Times New Roman"/>
                <a:cs typeface="Times New Roman"/>
              </a:rPr>
              <a:t>and </a:t>
            </a:r>
            <a:r>
              <a:rPr lang="en-GB" sz="1900" dirty="0" smtClean="0">
                <a:latin typeface="Times New Roman"/>
                <a:cs typeface="Times New Roman"/>
              </a:rPr>
              <a:t>regret (</a:t>
            </a:r>
            <a:r>
              <a:rPr lang="en-GB" sz="1900" i="1" dirty="0" err="1" smtClean="0">
                <a:latin typeface="Times New Roman"/>
                <a:cs typeface="Times New Roman"/>
              </a:rPr>
              <a:t>vipratisāra</a:t>
            </a:r>
            <a:r>
              <a:rPr lang="en-GB" sz="1900" dirty="0" smtClean="0">
                <a:latin typeface="Times New Roman"/>
                <a:cs typeface="Times New Roman"/>
              </a:rPr>
              <a:t>). </a:t>
            </a:r>
            <a:r>
              <a:rPr lang="en-GB" sz="2000" dirty="0">
                <a:latin typeface="Times New Roman"/>
                <a:cs typeface="Times New Roman"/>
              </a:rPr>
              <a:t>This is another sort of the </a:t>
            </a:r>
            <a:r>
              <a:rPr lang="en-GB" sz="2000" i="1" dirty="0" err="1">
                <a:latin typeface="Times New Roman"/>
                <a:cs typeface="Times New Roman"/>
              </a:rPr>
              <a:t>kaukṛtya</a:t>
            </a:r>
            <a:r>
              <a:rPr lang="en-GB" sz="2000" i="1" dirty="0">
                <a:latin typeface="Times New Roman"/>
                <a:cs typeface="Times New Roman"/>
              </a:rPr>
              <a:t>-</a:t>
            </a:r>
            <a:r>
              <a:rPr lang="en-GB" sz="2000" dirty="0">
                <a:latin typeface="Times New Roman"/>
                <a:cs typeface="Times New Roman"/>
              </a:rPr>
              <a:t>hindrance</a:t>
            </a:r>
            <a:r>
              <a:rPr lang="en-GB" sz="2000" i="1" dirty="0" smtClean="0">
                <a:latin typeface="Times New Roman"/>
                <a:cs typeface="Times New Roman"/>
              </a:rPr>
              <a:t>.</a:t>
            </a:r>
            <a:endParaRPr lang="en-GB" sz="20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0"/>
            <a:ext cx="2915816" cy="634493"/>
          </a:xfrm>
          <a:prstGeom prst="rect">
            <a:avLst/>
          </a:prstGeom>
        </p:spPr>
      </p:pic>
    </p:spTree>
    <p:extLst>
      <p:ext uri="{BB962C8B-B14F-4D97-AF65-F5344CB8AC3E}">
        <p14:creationId xmlns:p14="http://schemas.microsoft.com/office/powerpoint/2010/main" val="311759783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17</a:t>
            </a:fld>
            <a:endParaRPr lang="zh-CN" altLang="en-US" sz="1600" dirty="0"/>
          </a:p>
        </p:txBody>
      </p:sp>
      <p:sp>
        <p:nvSpPr>
          <p:cNvPr id="2" name="TextBox 1"/>
          <p:cNvSpPr txBox="1"/>
          <p:nvPr/>
        </p:nvSpPr>
        <p:spPr>
          <a:xfrm>
            <a:off x="395536" y="188640"/>
            <a:ext cx="5832648" cy="400110"/>
          </a:xfrm>
          <a:prstGeom prst="rect">
            <a:avLst/>
          </a:prstGeom>
          <a:noFill/>
        </p:spPr>
        <p:txBody>
          <a:bodyPr wrap="square" rtlCol="0">
            <a:spAutoFit/>
          </a:bodyPr>
          <a:lstStyle/>
          <a:p>
            <a:r>
              <a:rPr lang="en-US" sz="2000" dirty="0" smtClean="0">
                <a:latin typeface="Times New Roman"/>
                <a:cs typeface="Times New Roman"/>
              </a:rPr>
              <a:t>2.7  </a:t>
            </a:r>
            <a:r>
              <a:rPr lang="fr-FR" sz="2000" dirty="0" smtClean="0">
                <a:latin typeface="Times New Roman"/>
                <a:cs typeface="Times New Roman"/>
              </a:rPr>
              <a:t>Elucidations of</a:t>
            </a:r>
            <a:r>
              <a:rPr lang="fr-FR" sz="2000" dirty="0">
                <a:latin typeface="Times New Roman"/>
                <a:cs typeface="Times New Roman"/>
              </a:rPr>
              <a:t> </a:t>
            </a:r>
            <a:r>
              <a:rPr lang="en-GB" sz="2000" i="1" dirty="0" err="1">
                <a:latin typeface="Times New Roman"/>
                <a:cs typeface="Times New Roman"/>
              </a:rPr>
              <a:t>kaukṛtya</a:t>
            </a:r>
            <a:r>
              <a:rPr lang="en-US" sz="2000" dirty="0">
                <a:latin typeface="Times New Roman"/>
                <a:cs typeface="Times New Roman"/>
              </a:rPr>
              <a:t> </a:t>
            </a:r>
            <a:r>
              <a:rPr lang="en-US" sz="2000" dirty="0" smtClean="0">
                <a:latin typeface="Times New Roman"/>
                <a:cs typeface="Times New Roman"/>
              </a:rPr>
              <a:t>in the </a:t>
            </a:r>
            <a:r>
              <a:rPr lang="en-US" sz="2000" i="1" dirty="0" err="1" smtClean="0">
                <a:latin typeface="Times New Roman"/>
                <a:cs typeface="Times New Roman"/>
              </a:rPr>
              <a:t>Samāhitā</a:t>
            </a:r>
            <a:r>
              <a:rPr lang="en-US" sz="2000" i="1" dirty="0" err="1">
                <a:latin typeface="Times New Roman"/>
                <a:cs typeface="Times New Roman"/>
              </a:rPr>
              <a:t>b</a:t>
            </a:r>
            <a:r>
              <a:rPr lang="en-US" sz="2000" i="1" dirty="0" err="1" smtClean="0">
                <a:latin typeface="Times New Roman"/>
                <a:cs typeface="Times New Roman"/>
              </a:rPr>
              <a:t>hūmi</a:t>
            </a:r>
            <a:r>
              <a:rPr lang="en-US" sz="2000" i="1" dirty="0" smtClean="0">
                <a:latin typeface="Times New Roman"/>
                <a:cs typeface="Times New Roman"/>
              </a:rPr>
              <a:t> </a:t>
            </a:r>
            <a:endParaRPr lang="en-US" sz="2000" i="1" dirty="0">
              <a:latin typeface="Times New Roman"/>
              <a:cs typeface="Times New Roman"/>
            </a:endParaRPr>
          </a:p>
        </p:txBody>
      </p:sp>
      <p:sp>
        <p:nvSpPr>
          <p:cNvPr id="7" name="TextBox 6"/>
          <p:cNvSpPr txBox="1"/>
          <p:nvPr/>
        </p:nvSpPr>
        <p:spPr>
          <a:xfrm>
            <a:off x="107504" y="692696"/>
            <a:ext cx="9036496" cy="5733879"/>
          </a:xfrm>
          <a:prstGeom prst="rect">
            <a:avLst/>
          </a:prstGeom>
          <a:noFill/>
        </p:spPr>
        <p:txBody>
          <a:bodyPr wrap="square" rtlCol="0">
            <a:spAutoFit/>
          </a:bodyPr>
          <a:lstStyle/>
          <a:p>
            <a:pPr>
              <a:lnSpc>
                <a:spcPct val="120000"/>
              </a:lnSpc>
            </a:pPr>
            <a:r>
              <a:rPr lang="en-GB" dirty="0" smtClean="0">
                <a:latin typeface="Times New Roman"/>
                <a:cs typeface="Times New Roman"/>
              </a:rPr>
              <a:t>(2.2.1.4.2) what is </a:t>
            </a:r>
            <a:r>
              <a:rPr lang="en-GB" i="1" dirty="0" err="1" smtClean="0">
                <a:latin typeface="Times New Roman"/>
                <a:cs typeface="Times New Roman"/>
              </a:rPr>
              <a:t>kaukṛtya</a:t>
            </a:r>
            <a:r>
              <a:rPr lang="en-GB" dirty="0" smtClean="0">
                <a:latin typeface="Times New Roman"/>
                <a:cs typeface="Times New Roman"/>
              </a:rPr>
              <a:t>? For ones who are reflecting/making rough examination (</a:t>
            </a:r>
            <a:r>
              <a:rPr lang="en-GB" i="1" dirty="0" err="1" smtClean="0">
                <a:latin typeface="Times New Roman"/>
                <a:cs typeface="Times New Roman"/>
              </a:rPr>
              <a:t>vitarkayat</a:t>
            </a:r>
            <a:r>
              <a:rPr lang="en-GB" dirty="0" smtClean="0">
                <a:latin typeface="Times New Roman"/>
                <a:cs typeface="Times New Roman"/>
              </a:rPr>
              <a:t>) on their kinsmen and so on (</a:t>
            </a:r>
            <a:r>
              <a:rPr lang="en-GB" i="1" dirty="0" err="1" smtClean="0">
                <a:latin typeface="Times New Roman"/>
                <a:cs typeface="Times New Roman"/>
              </a:rPr>
              <a:t>jñātyādi</a:t>
            </a:r>
            <a:r>
              <a:rPr lang="en-GB" dirty="0" smtClean="0">
                <a:latin typeface="Times New Roman"/>
                <a:cs typeface="Times New Roman"/>
              </a:rPr>
              <a:t>), [and thinking]: “Why did I leave my kinsmen? Why did I not go to that community? Why did I leave that community and come here (</a:t>
            </a:r>
            <a:r>
              <a:rPr lang="en-GB" i="1" dirty="0" err="1" smtClean="0">
                <a:latin typeface="Times New Roman"/>
                <a:cs typeface="Times New Roman"/>
              </a:rPr>
              <a:t>tyaktvehāgata</a:t>
            </a:r>
            <a:r>
              <a:rPr lang="en-GB" dirty="0" smtClean="0">
                <a:latin typeface="Times New Roman"/>
                <a:cs typeface="Times New Roman"/>
              </a:rPr>
              <a:t>), where such food is eaten, such drink is taken, and such dress (</a:t>
            </a:r>
            <a:r>
              <a:rPr lang="en-GB" i="1" dirty="0" err="1" smtClean="0">
                <a:latin typeface="Times New Roman"/>
                <a:cs typeface="Times New Roman"/>
              </a:rPr>
              <a:t>cīvara</a:t>
            </a:r>
            <a:r>
              <a:rPr lang="en-GB" dirty="0" smtClean="0">
                <a:latin typeface="Times New Roman"/>
                <a:cs typeface="Times New Roman"/>
              </a:rPr>
              <a:t>), alms (</a:t>
            </a:r>
            <a:r>
              <a:rPr lang="en-GB" i="1" dirty="0" err="1" smtClean="0">
                <a:latin typeface="Times New Roman"/>
                <a:cs typeface="Times New Roman"/>
              </a:rPr>
              <a:t>piṇḍapāta</a:t>
            </a:r>
            <a:r>
              <a:rPr lang="en-GB" dirty="0" smtClean="0">
                <a:latin typeface="Times New Roman"/>
                <a:cs typeface="Times New Roman"/>
              </a:rPr>
              <a:t>), sleeping place (</a:t>
            </a:r>
            <a:r>
              <a:rPr lang="en-GB" i="1" dirty="0" err="1" smtClean="0">
                <a:latin typeface="Times New Roman"/>
                <a:cs typeface="Times New Roman"/>
              </a:rPr>
              <a:t>śayana</a:t>
            </a:r>
            <a:r>
              <a:rPr lang="en-GB" dirty="0" smtClean="0">
                <a:latin typeface="Times New Roman"/>
                <a:cs typeface="Times New Roman"/>
              </a:rPr>
              <a:t>), seat (</a:t>
            </a:r>
            <a:r>
              <a:rPr lang="en-GB" i="1" dirty="0" err="1" smtClean="0">
                <a:latin typeface="Times New Roman"/>
                <a:cs typeface="Times New Roman"/>
              </a:rPr>
              <a:t>āsana</a:t>
            </a:r>
            <a:r>
              <a:rPr lang="en-GB" dirty="0" smtClean="0">
                <a:latin typeface="Times New Roman"/>
                <a:cs typeface="Times New Roman"/>
              </a:rPr>
              <a:t>), medicament having sickness as its cause (</a:t>
            </a:r>
            <a:r>
              <a:rPr lang="en-GB" i="1" dirty="0" err="1" smtClean="0">
                <a:latin typeface="Times New Roman"/>
                <a:cs typeface="Times New Roman"/>
              </a:rPr>
              <a:t>glānapratyayabhaiṣajya</a:t>
            </a:r>
            <a:r>
              <a:rPr lang="en-GB" dirty="0" smtClean="0">
                <a:latin typeface="Times New Roman"/>
                <a:cs typeface="Times New Roman"/>
              </a:rPr>
              <a:t>) and personal belongings (</a:t>
            </a:r>
            <a:r>
              <a:rPr lang="en-GB" i="1" dirty="0" err="1" smtClean="0">
                <a:latin typeface="Times New Roman"/>
                <a:cs typeface="Times New Roman"/>
              </a:rPr>
              <a:t>pariṣkārā</a:t>
            </a:r>
            <a:r>
              <a:rPr lang="en-GB" dirty="0" smtClean="0">
                <a:latin typeface="Times New Roman"/>
                <a:cs typeface="Times New Roman"/>
              </a:rPr>
              <a:t>) are obtained? Why did I become a monk at young age? It should be made (becoming a monk) when I am old!”, or when remembering former jokes and recreation and so, [and thinking]: “Why did I at that time amuse myself with  recreation, enjoyment, and adornment? (Why did I) in spite of the wishes of crying and weeping </a:t>
            </a:r>
            <a:r>
              <a:rPr lang="en-GB" smtClean="0">
                <a:latin typeface="Times New Roman"/>
                <a:cs typeface="Times New Roman"/>
              </a:rPr>
              <a:t>kinsmen become </a:t>
            </a:r>
            <a:r>
              <a:rPr lang="en-GB" dirty="0" smtClean="0">
                <a:latin typeface="Times New Roman"/>
                <a:cs typeface="Times New Roman"/>
              </a:rPr>
              <a:t>a monk?” With [above] such causes </a:t>
            </a:r>
            <a:r>
              <a:rPr lang="en-GB" i="1" dirty="0" err="1" smtClean="0">
                <a:latin typeface="Times New Roman"/>
                <a:cs typeface="Times New Roman"/>
              </a:rPr>
              <a:t>kaukṛtya</a:t>
            </a:r>
            <a:r>
              <a:rPr lang="en-GB" i="1" dirty="0" smtClean="0">
                <a:latin typeface="Times New Roman"/>
                <a:cs typeface="Times New Roman"/>
              </a:rPr>
              <a:t> </a:t>
            </a:r>
            <a:r>
              <a:rPr lang="en-GB" dirty="0" smtClean="0">
                <a:latin typeface="Times New Roman"/>
                <a:cs typeface="Times New Roman"/>
              </a:rPr>
              <a:t>that is mental disturbance (</a:t>
            </a:r>
            <a:r>
              <a:rPr lang="en-GB" i="1" dirty="0" err="1" smtClean="0">
                <a:latin typeface="Times New Roman"/>
                <a:cs typeface="Times New Roman"/>
              </a:rPr>
              <a:t>vilekha</a:t>
            </a:r>
            <a:r>
              <a:rPr lang="en-GB" dirty="0" smtClean="0">
                <a:latin typeface="Times New Roman"/>
                <a:cs typeface="Times New Roman"/>
              </a:rPr>
              <a:t>), remorse (</a:t>
            </a:r>
            <a:r>
              <a:rPr lang="en-GB" i="1" dirty="0" err="1" smtClean="0">
                <a:latin typeface="Times New Roman"/>
                <a:cs typeface="Times New Roman"/>
              </a:rPr>
              <a:t>ālekha</a:t>
            </a:r>
            <a:r>
              <a:rPr lang="en-GB" dirty="0" smtClean="0">
                <a:latin typeface="Times New Roman"/>
                <a:cs typeface="Times New Roman"/>
              </a:rPr>
              <a:t>) and regret (</a:t>
            </a:r>
            <a:r>
              <a:rPr lang="en-GB" i="1" dirty="0" err="1" smtClean="0">
                <a:latin typeface="Times New Roman"/>
                <a:cs typeface="Times New Roman"/>
              </a:rPr>
              <a:t>vipratisāra</a:t>
            </a:r>
            <a:r>
              <a:rPr lang="en-GB" dirty="0" smtClean="0">
                <a:latin typeface="Times New Roman"/>
                <a:cs typeface="Times New Roman"/>
              </a:rPr>
              <a:t>) arose ... Furthermore, for the one has done or not done something that should be done or not be done (</a:t>
            </a:r>
            <a:r>
              <a:rPr lang="en-GB" i="1" dirty="0" err="1" smtClean="0">
                <a:latin typeface="Times New Roman"/>
                <a:cs typeface="Times New Roman"/>
              </a:rPr>
              <a:t>karaṇīyākaraṇīya</a:t>
            </a:r>
            <a:r>
              <a:rPr lang="en-GB" dirty="0" smtClean="0">
                <a:latin typeface="Times New Roman"/>
                <a:cs typeface="Times New Roman"/>
              </a:rPr>
              <a:t>) according to circumstance [and thinking] “what ought to be done is not done by me; what ought not to be done is done by me.” “Thus having established </a:t>
            </a:r>
            <a:r>
              <a:rPr lang="en-GB" i="1" dirty="0" err="1" smtClean="0">
                <a:latin typeface="Times New Roman"/>
                <a:cs typeface="Times New Roman"/>
              </a:rPr>
              <a:t>kaukṛtya</a:t>
            </a:r>
            <a:r>
              <a:rPr lang="en-GB" dirty="0" smtClean="0">
                <a:latin typeface="Times New Roman"/>
                <a:cs typeface="Times New Roman"/>
              </a:rPr>
              <a:t> for the first time. The possession of </a:t>
            </a:r>
            <a:r>
              <a:rPr lang="en-GB" i="1" dirty="0" err="1" smtClean="0">
                <a:latin typeface="Times New Roman"/>
                <a:cs typeface="Times New Roman"/>
              </a:rPr>
              <a:t>kaukṛtya</a:t>
            </a:r>
            <a:r>
              <a:rPr lang="en-GB" i="1" dirty="0" smtClean="0">
                <a:latin typeface="Times New Roman"/>
                <a:cs typeface="Times New Roman"/>
              </a:rPr>
              <a:t> </a:t>
            </a:r>
            <a:r>
              <a:rPr lang="en-GB" dirty="0" smtClean="0">
                <a:latin typeface="Times New Roman"/>
                <a:cs typeface="Times New Roman"/>
              </a:rPr>
              <a:t>(</a:t>
            </a:r>
            <a:r>
              <a:rPr lang="en-GB" i="1" dirty="0" err="1" smtClean="0">
                <a:latin typeface="Times New Roman"/>
                <a:cs typeface="Times New Roman"/>
              </a:rPr>
              <a:t>kaukṛtyaparyavasthāna</a:t>
            </a:r>
            <a:r>
              <a:rPr lang="en-GB" dirty="0" smtClean="0">
                <a:latin typeface="Times New Roman"/>
                <a:cs typeface="Times New Roman"/>
              </a:rPr>
              <a:t>) is unable to (</a:t>
            </a:r>
            <a:r>
              <a:rPr lang="en-GB" i="1" dirty="0" err="1" smtClean="0">
                <a:latin typeface="Times New Roman"/>
                <a:cs typeface="Times New Roman"/>
              </a:rPr>
              <a:t>aśaknuvat</a:t>
            </a:r>
            <a:r>
              <a:rPr lang="en-GB" dirty="0" smtClean="0">
                <a:latin typeface="Times New Roman"/>
                <a:cs typeface="Times New Roman"/>
              </a:rPr>
              <a:t>) remove (</a:t>
            </a:r>
            <a:r>
              <a:rPr lang="en-GB" i="1" dirty="0" err="1" smtClean="0">
                <a:latin typeface="Times New Roman"/>
                <a:cs typeface="Times New Roman"/>
              </a:rPr>
              <a:t>vinodayitum</a:t>
            </a:r>
            <a:r>
              <a:rPr lang="en-GB" dirty="0">
                <a:latin typeface="Times New Roman"/>
                <a:cs typeface="Times New Roman"/>
              </a:rPr>
              <a:t>) </a:t>
            </a:r>
            <a:r>
              <a:rPr lang="en-GB" dirty="0" smtClean="0">
                <a:latin typeface="Times New Roman"/>
                <a:cs typeface="Times New Roman"/>
              </a:rPr>
              <a:t>in the future </a:t>
            </a:r>
            <a:r>
              <a:rPr lang="en-GB" dirty="0">
                <a:latin typeface="Times New Roman"/>
                <a:cs typeface="Times New Roman"/>
              </a:rPr>
              <a:t>(</a:t>
            </a:r>
            <a:r>
              <a:rPr lang="en-GB" i="1" dirty="0" err="1">
                <a:latin typeface="Times New Roman"/>
                <a:cs typeface="Times New Roman"/>
              </a:rPr>
              <a:t>uttarakāla</a:t>
            </a:r>
            <a:r>
              <a:rPr lang="en-GB" dirty="0" smtClean="0">
                <a:latin typeface="Times New Roman"/>
                <a:cs typeface="Times New Roman"/>
              </a:rPr>
              <a:t>), that became the continuing (</a:t>
            </a:r>
            <a:r>
              <a:rPr lang="en-GB" i="1" dirty="0" err="1" smtClean="0">
                <a:latin typeface="Times New Roman"/>
                <a:cs typeface="Times New Roman"/>
              </a:rPr>
              <a:t>prābandhika</a:t>
            </a:r>
            <a:r>
              <a:rPr lang="en-GB" dirty="0" smtClean="0">
                <a:latin typeface="Times New Roman"/>
                <a:cs typeface="Times New Roman"/>
              </a:rPr>
              <a:t>) mental disturbance, remorse (</a:t>
            </a:r>
            <a:r>
              <a:rPr lang="tr-TR" i="1" dirty="0" err="1" smtClean="0">
                <a:latin typeface="Times New Roman"/>
                <a:cs typeface="Times New Roman"/>
              </a:rPr>
              <a:t>kaukṛtya</a:t>
            </a:r>
            <a:r>
              <a:rPr lang="en-GB" dirty="0" smtClean="0">
                <a:latin typeface="Times New Roman"/>
                <a:cs typeface="Times New Roman"/>
              </a:rPr>
              <a:t>) and regret (</a:t>
            </a:r>
            <a:r>
              <a:rPr lang="tr-TR" i="1" dirty="0" err="1" smtClean="0">
                <a:latin typeface="Times New Roman"/>
                <a:cs typeface="Times New Roman"/>
              </a:rPr>
              <a:t>vipratisāra</a:t>
            </a:r>
            <a:r>
              <a:rPr lang="en-GB" dirty="0" smtClean="0">
                <a:latin typeface="Times New Roman"/>
                <a:cs typeface="Times New Roman"/>
              </a:rPr>
              <a:t>).” This is another sort of the </a:t>
            </a:r>
            <a:r>
              <a:rPr lang="en-GB" i="1" dirty="0" err="1" smtClean="0">
                <a:latin typeface="Times New Roman"/>
                <a:cs typeface="Times New Roman"/>
              </a:rPr>
              <a:t>kaukṛtya</a:t>
            </a:r>
            <a:r>
              <a:rPr lang="en-GB" i="1" dirty="0" smtClean="0">
                <a:latin typeface="Times New Roman"/>
                <a:cs typeface="Times New Roman"/>
              </a:rPr>
              <a:t>-</a:t>
            </a:r>
            <a:r>
              <a:rPr lang="en-GB" dirty="0" smtClean="0">
                <a:latin typeface="Times New Roman"/>
                <a:cs typeface="Times New Roman"/>
              </a:rPr>
              <a:t>hindrance</a:t>
            </a:r>
            <a:r>
              <a:rPr lang="en-GB" i="1" dirty="0" smtClean="0">
                <a:latin typeface="Times New Roman"/>
                <a:cs typeface="Times New Roman"/>
              </a:rPr>
              <a:t>.</a:t>
            </a:r>
            <a:endParaRPr lang="en-GB"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0"/>
            <a:ext cx="2915816" cy="634493"/>
          </a:xfrm>
          <a:prstGeom prst="rect">
            <a:avLst/>
          </a:prstGeom>
        </p:spPr>
      </p:pic>
    </p:spTree>
    <p:extLst>
      <p:ext uri="{BB962C8B-B14F-4D97-AF65-F5344CB8AC3E}">
        <p14:creationId xmlns:p14="http://schemas.microsoft.com/office/powerpoint/2010/main" val="236131041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18</a:t>
            </a:fld>
            <a:endParaRPr lang="zh-CN" altLang="en-US" sz="1600" dirty="0"/>
          </a:p>
        </p:txBody>
      </p:sp>
      <p:sp>
        <p:nvSpPr>
          <p:cNvPr id="2" name="TextBox 1"/>
          <p:cNvSpPr txBox="1"/>
          <p:nvPr/>
        </p:nvSpPr>
        <p:spPr>
          <a:xfrm>
            <a:off x="395536" y="260648"/>
            <a:ext cx="5832648" cy="400110"/>
          </a:xfrm>
          <a:prstGeom prst="rect">
            <a:avLst/>
          </a:prstGeom>
          <a:noFill/>
        </p:spPr>
        <p:txBody>
          <a:bodyPr wrap="square" rtlCol="0">
            <a:spAutoFit/>
          </a:bodyPr>
          <a:lstStyle/>
          <a:p>
            <a:r>
              <a:rPr lang="en-US" sz="2000" dirty="0" smtClean="0">
                <a:latin typeface="Times New Roman"/>
                <a:cs typeface="Times New Roman"/>
              </a:rPr>
              <a:t>2.7  </a:t>
            </a:r>
            <a:r>
              <a:rPr lang="fr-FR" sz="2000" dirty="0" smtClean="0">
                <a:latin typeface="Times New Roman"/>
                <a:cs typeface="Times New Roman"/>
              </a:rPr>
              <a:t>Elucidations of</a:t>
            </a:r>
            <a:r>
              <a:rPr lang="fr-FR" sz="2000" dirty="0">
                <a:latin typeface="Times New Roman"/>
                <a:cs typeface="Times New Roman"/>
              </a:rPr>
              <a:t> </a:t>
            </a:r>
            <a:r>
              <a:rPr lang="en-GB" sz="2000" i="1" dirty="0" err="1">
                <a:latin typeface="Times New Roman"/>
                <a:cs typeface="Times New Roman"/>
              </a:rPr>
              <a:t>kaukṛtya</a:t>
            </a:r>
            <a:r>
              <a:rPr lang="en-US" sz="2000" dirty="0">
                <a:latin typeface="Times New Roman"/>
                <a:cs typeface="Times New Roman"/>
              </a:rPr>
              <a:t> </a:t>
            </a:r>
            <a:r>
              <a:rPr lang="en-US" sz="2000" dirty="0" smtClean="0">
                <a:latin typeface="Times New Roman"/>
                <a:cs typeface="Times New Roman"/>
              </a:rPr>
              <a:t>in the </a:t>
            </a:r>
            <a:r>
              <a:rPr lang="en-US" sz="2000" i="1" dirty="0" err="1" smtClean="0">
                <a:latin typeface="Times New Roman"/>
                <a:cs typeface="Times New Roman"/>
              </a:rPr>
              <a:t>Samāhitā</a:t>
            </a:r>
            <a:r>
              <a:rPr lang="en-US" sz="2000" i="1" dirty="0" err="1">
                <a:latin typeface="Times New Roman"/>
                <a:cs typeface="Times New Roman"/>
              </a:rPr>
              <a:t>b</a:t>
            </a:r>
            <a:r>
              <a:rPr lang="en-US" sz="2000" i="1" dirty="0" err="1" smtClean="0">
                <a:latin typeface="Times New Roman"/>
                <a:cs typeface="Times New Roman"/>
              </a:rPr>
              <a:t>hūmi</a:t>
            </a:r>
            <a:r>
              <a:rPr lang="en-US" sz="2000" i="1" dirty="0" smtClean="0">
                <a:latin typeface="Times New Roman"/>
                <a:cs typeface="Times New Roman"/>
              </a:rPr>
              <a:t> </a:t>
            </a:r>
            <a:endParaRPr lang="en-US" sz="2000" i="1" dirty="0">
              <a:latin typeface="Times New Roman"/>
              <a:cs typeface="Times New Roman"/>
            </a:endParaRPr>
          </a:p>
        </p:txBody>
      </p:sp>
      <p:sp>
        <p:nvSpPr>
          <p:cNvPr id="7" name="TextBox 6"/>
          <p:cNvSpPr txBox="1"/>
          <p:nvPr/>
        </p:nvSpPr>
        <p:spPr>
          <a:xfrm>
            <a:off x="251520" y="1124744"/>
            <a:ext cx="8856984" cy="5622051"/>
          </a:xfrm>
          <a:prstGeom prst="rect">
            <a:avLst/>
          </a:prstGeom>
          <a:noFill/>
        </p:spPr>
        <p:txBody>
          <a:bodyPr wrap="square" rtlCol="0">
            <a:spAutoFit/>
          </a:bodyPr>
          <a:lstStyle/>
          <a:p>
            <a:pPr>
              <a:lnSpc>
                <a:spcPct val="120000"/>
              </a:lnSpc>
            </a:pPr>
            <a:r>
              <a:rPr lang="tr-TR" sz="2000" dirty="0">
                <a:latin typeface="Times New Roman"/>
                <a:cs typeface="Times New Roman"/>
              </a:rPr>
              <a:t>(2.2.1.4.2) </a:t>
            </a:r>
            <a:r>
              <a:rPr lang="tr-TR" sz="2000" dirty="0" err="1">
                <a:latin typeface="Times New Roman"/>
                <a:cs typeface="Times New Roman"/>
              </a:rPr>
              <a:t>kaukṛtyaṃ</a:t>
            </a:r>
            <a:r>
              <a:rPr lang="tr-TR" sz="2000" dirty="0">
                <a:latin typeface="Times New Roman"/>
                <a:cs typeface="Times New Roman"/>
              </a:rPr>
              <a:t> </a:t>
            </a:r>
            <a:r>
              <a:rPr lang="tr-TR" sz="2000" dirty="0" err="1">
                <a:latin typeface="Times New Roman"/>
                <a:cs typeface="Times New Roman"/>
              </a:rPr>
              <a:t>katamat</a:t>
            </a:r>
            <a:r>
              <a:rPr lang="tr-TR" sz="2000" dirty="0">
                <a:latin typeface="Times New Roman"/>
                <a:cs typeface="Times New Roman"/>
              </a:rPr>
              <a:t>? </a:t>
            </a:r>
            <a:r>
              <a:rPr lang="tr-TR" sz="2000" dirty="0" err="1">
                <a:latin typeface="Times New Roman"/>
                <a:cs typeface="Times New Roman"/>
              </a:rPr>
              <a:t>tān</a:t>
            </a:r>
            <a:r>
              <a:rPr lang="tr-TR" sz="2000" dirty="0">
                <a:latin typeface="Times New Roman"/>
                <a:cs typeface="Times New Roman"/>
              </a:rPr>
              <a:t> </a:t>
            </a:r>
            <a:r>
              <a:rPr lang="tr-TR" sz="2000" dirty="0" err="1">
                <a:latin typeface="Times New Roman"/>
                <a:cs typeface="Times New Roman"/>
              </a:rPr>
              <a:t>eva</a:t>
            </a:r>
            <a:r>
              <a:rPr lang="tr-TR" sz="2000" dirty="0">
                <a:latin typeface="Times New Roman"/>
                <a:cs typeface="Times New Roman"/>
              </a:rPr>
              <a:t> </a:t>
            </a:r>
            <a:r>
              <a:rPr lang="tr-TR" sz="2000" dirty="0" err="1">
                <a:latin typeface="Times New Roman"/>
                <a:cs typeface="Times New Roman"/>
              </a:rPr>
              <a:t>jñātyādivitarkān</a:t>
            </a:r>
            <a:r>
              <a:rPr lang="tr-TR" sz="2000" dirty="0">
                <a:latin typeface="Times New Roman"/>
                <a:cs typeface="Times New Roman"/>
              </a:rPr>
              <a:t> </a:t>
            </a:r>
            <a:r>
              <a:rPr lang="tr-TR" sz="2000" dirty="0" err="1">
                <a:latin typeface="Times New Roman"/>
                <a:cs typeface="Times New Roman"/>
              </a:rPr>
              <a:t>vitarkayataḥ</a:t>
            </a:r>
            <a:r>
              <a:rPr lang="tr-TR" sz="2000" dirty="0">
                <a:latin typeface="Times New Roman"/>
                <a:cs typeface="Times New Roman"/>
              </a:rPr>
              <a:t>: </a:t>
            </a:r>
            <a:r>
              <a:rPr lang="tr-TR" sz="2000" dirty="0" smtClean="0">
                <a:latin typeface="Times New Roman"/>
                <a:cs typeface="Times New Roman"/>
              </a:rPr>
              <a:t>“</a:t>
            </a:r>
            <a:r>
              <a:rPr lang="tr-TR" sz="2000" dirty="0" err="1" smtClean="0">
                <a:latin typeface="Times New Roman"/>
                <a:cs typeface="Times New Roman"/>
              </a:rPr>
              <a:t>kasmād</a:t>
            </a:r>
            <a:r>
              <a:rPr lang="tr-TR" sz="2000" dirty="0" smtClean="0">
                <a:latin typeface="Times New Roman"/>
                <a:cs typeface="Times New Roman"/>
              </a:rPr>
              <a:t> </a:t>
            </a:r>
            <a:r>
              <a:rPr lang="tr-TR" sz="2000" dirty="0" err="1">
                <a:latin typeface="Times New Roman"/>
                <a:cs typeface="Times New Roman"/>
              </a:rPr>
              <a:t>ahaṃ</a:t>
            </a:r>
            <a:r>
              <a:rPr lang="tr-TR" sz="2000" dirty="0">
                <a:latin typeface="Times New Roman"/>
                <a:cs typeface="Times New Roman"/>
              </a:rPr>
              <a:t> </a:t>
            </a:r>
            <a:r>
              <a:rPr lang="tr-TR" sz="2000" dirty="0" err="1">
                <a:latin typeface="Times New Roman"/>
                <a:cs typeface="Times New Roman"/>
              </a:rPr>
              <a:t>tebhyo</a:t>
            </a:r>
            <a:r>
              <a:rPr lang="tr-TR" sz="2000" dirty="0">
                <a:latin typeface="Times New Roman"/>
                <a:cs typeface="Times New Roman"/>
              </a:rPr>
              <a:t> </a:t>
            </a:r>
            <a:r>
              <a:rPr lang="tr-TR" sz="2000" dirty="0" err="1">
                <a:latin typeface="Times New Roman"/>
                <a:cs typeface="Times New Roman"/>
              </a:rPr>
              <a:t>jñātibhyo</a:t>
            </a:r>
            <a:r>
              <a:rPr lang="tr-TR" sz="2000" dirty="0">
                <a:latin typeface="Times New Roman"/>
                <a:cs typeface="Times New Roman"/>
              </a:rPr>
              <a:t> </a:t>
            </a:r>
            <a:r>
              <a:rPr lang="tr-TR" sz="2000" dirty="0" err="1">
                <a:latin typeface="Times New Roman"/>
                <a:cs typeface="Times New Roman"/>
              </a:rPr>
              <a:t>viyuktaḥ</a:t>
            </a:r>
            <a:r>
              <a:rPr lang="tr-TR" sz="2000" dirty="0">
                <a:latin typeface="Times New Roman"/>
                <a:cs typeface="Times New Roman"/>
              </a:rPr>
              <a:t>, </a:t>
            </a:r>
            <a:r>
              <a:rPr lang="tr-TR" sz="2000" dirty="0" err="1">
                <a:latin typeface="Times New Roman"/>
                <a:cs typeface="Times New Roman"/>
              </a:rPr>
              <a:t>taṃ</a:t>
            </a:r>
            <a:r>
              <a:rPr lang="tr-TR" sz="2000" dirty="0">
                <a:latin typeface="Times New Roman"/>
                <a:cs typeface="Times New Roman"/>
              </a:rPr>
              <a:t> </a:t>
            </a:r>
            <a:r>
              <a:rPr lang="tr-TR" sz="2000" dirty="0" err="1">
                <a:latin typeface="Times New Roman"/>
                <a:cs typeface="Times New Roman"/>
              </a:rPr>
              <a:t>vā</a:t>
            </a:r>
            <a:r>
              <a:rPr lang="tr-TR" sz="2000" dirty="0">
                <a:latin typeface="Times New Roman"/>
                <a:cs typeface="Times New Roman"/>
              </a:rPr>
              <a:t> </a:t>
            </a:r>
            <a:r>
              <a:rPr lang="tr-TR" sz="2000" dirty="0" err="1">
                <a:latin typeface="Times New Roman"/>
                <a:cs typeface="Times New Roman"/>
              </a:rPr>
              <a:t>janapadaṃ</a:t>
            </a:r>
            <a:r>
              <a:rPr lang="tr-TR" sz="2000" dirty="0">
                <a:latin typeface="Times New Roman"/>
                <a:cs typeface="Times New Roman"/>
              </a:rPr>
              <a:t> </a:t>
            </a:r>
            <a:r>
              <a:rPr lang="tr-TR" sz="2000" dirty="0" err="1">
                <a:latin typeface="Times New Roman"/>
                <a:cs typeface="Times New Roman"/>
              </a:rPr>
              <a:t>na</a:t>
            </a:r>
            <a:r>
              <a:rPr lang="tr-TR" sz="2000" dirty="0">
                <a:latin typeface="Times New Roman"/>
                <a:cs typeface="Times New Roman"/>
              </a:rPr>
              <a:t> </a:t>
            </a:r>
            <a:r>
              <a:rPr lang="tr-TR" sz="2000" dirty="0" err="1">
                <a:latin typeface="Times New Roman"/>
                <a:cs typeface="Times New Roman"/>
              </a:rPr>
              <a:t>gataḥ</a:t>
            </a:r>
            <a:r>
              <a:rPr lang="tr-TR" sz="2000" dirty="0">
                <a:latin typeface="Times New Roman"/>
                <a:cs typeface="Times New Roman"/>
              </a:rPr>
              <a:t>, </a:t>
            </a:r>
            <a:r>
              <a:rPr lang="tr-TR" sz="2000" dirty="0" err="1">
                <a:latin typeface="Times New Roman"/>
                <a:cs typeface="Times New Roman"/>
              </a:rPr>
              <a:t>taṃ</a:t>
            </a:r>
            <a:r>
              <a:rPr lang="tr-TR" sz="2000" dirty="0">
                <a:latin typeface="Times New Roman"/>
                <a:cs typeface="Times New Roman"/>
              </a:rPr>
              <a:t> </a:t>
            </a:r>
            <a:r>
              <a:rPr lang="tr-TR" sz="2000" dirty="0" err="1">
                <a:latin typeface="Times New Roman"/>
                <a:cs typeface="Times New Roman"/>
              </a:rPr>
              <a:t>vā</a:t>
            </a:r>
            <a:r>
              <a:rPr lang="tr-TR" sz="2000" dirty="0">
                <a:latin typeface="Times New Roman"/>
                <a:cs typeface="Times New Roman"/>
              </a:rPr>
              <a:t> </a:t>
            </a:r>
            <a:r>
              <a:rPr lang="tr-TR" sz="2000" dirty="0" err="1">
                <a:latin typeface="Times New Roman"/>
                <a:cs typeface="Times New Roman"/>
              </a:rPr>
              <a:t>janapadaṃ</a:t>
            </a:r>
            <a:r>
              <a:rPr lang="tr-TR" sz="2000" dirty="0">
                <a:latin typeface="Times New Roman"/>
                <a:cs typeface="Times New Roman"/>
              </a:rPr>
              <a:t> </a:t>
            </a:r>
            <a:r>
              <a:rPr lang="tr-TR" sz="2000" dirty="0" err="1">
                <a:latin typeface="Times New Roman"/>
                <a:cs typeface="Times New Roman"/>
              </a:rPr>
              <a:t>tyaktvehāgataḥ</a:t>
            </a:r>
            <a:r>
              <a:rPr lang="tr-TR" sz="2000" dirty="0">
                <a:latin typeface="Times New Roman"/>
                <a:cs typeface="Times New Roman"/>
              </a:rPr>
              <a:t>, </a:t>
            </a:r>
            <a:r>
              <a:rPr lang="tr-TR" sz="2000" dirty="0" err="1">
                <a:latin typeface="Times New Roman"/>
                <a:cs typeface="Times New Roman"/>
              </a:rPr>
              <a:t>yatraivaṃrūpaṃ</a:t>
            </a:r>
            <a:r>
              <a:rPr lang="tr-TR" sz="2000" dirty="0">
                <a:latin typeface="Times New Roman"/>
                <a:cs typeface="Times New Roman"/>
              </a:rPr>
              <a:t> </a:t>
            </a:r>
            <a:r>
              <a:rPr lang="tr-TR" sz="2000" dirty="0" err="1">
                <a:latin typeface="Times New Roman"/>
                <a:cs typeface="Times New Roman"/>
              </a:rPr>
              <a:t>khādyakaṃ</a:t>
            </a:r>
            <a:r>
              <a:rPr lang="tr-TR" sz="2000" dirty="0">
                <a:latin typeface="Times New Roman"/>
                <a:cs typeface="Times New Roman"/>
              </a:rPr>
              <a:t> </a:t>
            </a:r>
            <a:r>
              <a:rPr lang="tr-TR" sz="2000" dirty="0" err="1">
                <a:latin typeface="Times New Roman"/>
                <a:cs typeface="Times New Roman"/>
              </a:rPr>
              <a:t>khādyate</a:t>
            </a:r>
            <a:r>
              <a:rPr lang="tr-TR" sz="2000" dirty="0">
                <a:latin typeface="Times New Roman"/>
                <a:cs typeface="Times New Roman"/>
              </a:rPr>
              <a:t>, </a:t>
            </a:r>
            <a:r>
              <a:rPr lang="tr-TR" sz="2000" dirty="0" err="1">
                <a:latin typeface="Times New Roman"/>
                <a:cs typeface="Times New Roman"/>
              </a:rPr>
              <a:t>pānakaṃ</a:t>
            </a:r>
            <a:r>
              <a:rPr lang="tr-TR" sz="2000" dirty="0">
                <a:latin typeface="Times New Roman"/>
                <a:cs typeface="Times New Roman"/>
              </a:rPr>
              <a:t> </a:t>
            </a:r>
            <a:r>
              <a:rPr lang="tr-TR" sz="2000" dirty="0" err="1">
                <a:latin typeface="Times New Roman"/>
                <a:cs typeface="Times New Roman"/>
              </a:rPr>
              <a:t>pīyate</a:t>
            </a:r>
            <a:r>
              <a:rPr lang="tr-TR" sz="2000" dirty="0">
                <a:latin typeface="Times New Roman"/>
                <a:cs typeface="Times New Roman"/>
              </a:rPr>
              <a:t>, </a:t>
            </a:r>
            <a:r>
              <a:rPr lang="tr-TR" sz="2000" dirty="0" err="1">
                <a:latin typeface="Times New Roman"/>
                <a:cs typeface="Times New Roman"/>
              </a:rPr>
              <a:t>evaṃrūpāś</a:t>
            </a:r>
            <a:r>
              <a:rPr lang="tr-TR" sz="2000" dirty="0">
                <a:latin typeface="Times New Roman"/>
                <a:cs typeface="Times New Roman"/>
              </a:rPr>
              <a:t> </a:t>
            </a:r>
            <a:r>
              <a:rPr lang="tr-TR" sz="2000" dirty="0" err="1">
                <a:latin typeface="Times New Roman"/>
                <a:cs typeface="Times New Roman"/>
              </a:rPr>
              <a:t>cīvarapiṇḍapātaśayanāsanaglānapratyayabhaiṣajyapariṣkārā</a:t>
            </a:r>
            <a:r>
              <a:rPr lang="tr-TR" sz="2000" dirty="0">
                <a:latin typeface="Times New Roman"/>
                <a:cs typeface="Times New Roman"/>
              </a:rPr>
              <a:t> </a:t>
            </a:r>
            <a:r>
              <a:rPr lang="tr-TR" sz="2000" dirty="0" err="1">
                <a:latin typeface="Times New Roman"/>
                <a:cs typeface="Times New Roman"/>
              </a:rPr>
              <a:t>labhyante</a:t>
            </a:r>
            <a:r>
              <a:rPr lang="tr-TR" sz="2000" dirty="0">
                <a:latin typeface="Times New Roman"/>
                <a:cs typeface="Times New Roman"/>
              </a:rPr>
              <a:t>? </a:t>
            </a:r>
            <a:r>
              <a:rPr lang="tr-TR" sz="2000" dirty="0" err="1">
                <a:latin typeface="Times New Roman"/>
                <a:cs typeface="Times New Roman"/>
              </a:rPr>
              <a:t>kasmād</a:t>
            </a:r>
            <a:r>
              <a:rPr lang="tr-TR" sz="2000" dirty="0">
                <a:latin typeface="Times New Roman"/>
                <a:cs typeface="Times New Roman"/>
              </a:rPr>
              <a:t> </a:t>
            </a:r>
            <a:r>
              <a:rPr lang="tr-TR" sz="2000" dirty="0" err="1">
                <a:latin typeface="Times New Roman"/>
                <a:cs typeface="Times New Roman"/>
              </a:rPr>
              <a:t>aham</a:t>
            </a:r>
            <a:r>
              <a:rPr lang="tr-TR" sz="2000" dirty="0">
                <a:latin typeface="Times New Roman"/>
                <a:cs typeface="Times New Roman"/>
              </a:rPr>
              <a:t> </a:t>
            </a:r>
            <a:r>
              <a:rPr lang="tr-TR" sz="2000" dirty="0" err="1">
                <a:latin typeface="Times New Roman"/>
                <a:cs typeface="Times New Roman"/>
              </a:rPr>
              <a:t>evaṃ</a:t>
            </a:r>
            <a:r>
              <a:rPr lang="tr-TR" sz="2000" dirty="0">
                <a:latin typeface="Times New Roman"/>
                <a:cs typeface="Times New Roman"/>
              </a:rPr>
              <a:t> </a:t>
            </a:r>
            <a:r>
              <a:rPr lang="tr-TR" sz="2000" dirty="0" err="1">
                <a:latin typeface="Times New Roman"/>
                <a:cs typeface="Times New Roman"/>
              </a:rPr>
              <a:t>dahraḥ</a:t>
            </a:r>
            <a:r>
              <a:rPr lang="tr-TR" sz="2000" dirty="0">
                <a:latin typeface="Times New Roman"/>
                <a:cs typeface="Times New Roman"/>
              </a:rPr>
              <a:t> </a:t>
            </a:r>
            <a:r>
              <a:rPr lang="tr-TR" sz="2000" dirty="0" err="1">
                <a:latin typeface="Times New Roman"/>
                <a:cs typeface="Times New Roman"/>
              </a:rPr>
              <a:t>pravrajitaḥ</a:t>
            </a:r>
            <a:r>
              <a:rPr lang="tr-TR" sz="2000" dirty="0">
                <a:latin typeface="Times New Roman"/>
                <a:cs typeface="Times New Roman"/>
              </a:rPr>
              <a:t>? </a:t>
            </a:r>
            <a:r>
              <a:rPr lang="tr-TR" sz="2000" dirty="0" err="1">
                <a:latin typeface="Times New Roman"/>
                <a:cs typeface="Times New Roman"/>
              </a:rPr>
              <a:t>tāvad</a:t>
            </a:r>
            <a:r>
              <a:rPr lang="tr-TR" sz="2000" dirty="0">
                <a:latin typeface="Times New Roman"/>
                <a:cs typeface="Times New Roman"/>
              </a:rPr>
              <a:t> </a:t>
            </a:r>
            <a:r>
              <a:rPr lang="tr-TR" sz="2000" dirty="0" err="1">
                <a:latin typeface="Times New Roman"/>
                <a:cs typeface="Times New Roman"/>
              </a:rPr>
              <a:t>āsito</a:t>
            </a:r>
            <a:r>
              <a:rPr lang="tr-TR" sz="2000" dirty="0">
                <a:latin typeface="Times New Roman"/>
                <a:cs typeface="Times New Roman"/>
              </a:rPr>
              <a:t> </a:t>
            </a:r>
            <a:r>
              <a:rPr lang="tr-TR" sz="2000" dirty="0" err="1">
                <a:latin typeface="Times New Roman"/>
                <a:cs typeface="Times New Roman"/>
              </a:rPr>
              <a:t>bhaviṣyaṃ</a:t>
            </a:r>
            <a:r>
              <a:rPr lang="tr-TR" sz="2000" dirty="0">
                <a:latin typeface="Times New Roman"/>
                <a:cs typeface="Times New Roman"/>
              </a:rPr>
              <a:t> </a:t>
            </a:r>
            <a:r>
              <a:rPr lang="tr-TR" sz="2000" dirty="0" err="1">
                <a:latin typeface="Times New Roman"/>
                <a:cs typeface="Times New Roman"/>
              </a:rPr>
              <a:t>yāvad</a:t>
            </a:r>
            <a:r>
              <a:rPr lang="tr-TR" sz="2000" dirty="0">
                <a:latin typeface="Times New Roman"/>
                <a:cs typeface="Times New Roman"/>
              </a:rPr>
              <a:t> </a:t>
            </a:r>
            <a:r>
              <a:rPr lang="tr-TR" sz="2000" dirty="0" err="1">
                <a:latin typeface="Times New Roman"/>
                <a:cs typeface="Times New Roman"/>
              </a:rPr>
              <a:t>vṛddhāvasthāt</a:t>
            </a:r>
            <a:r>
              <a:rPr lang="tr-TR" sz="2000" dirty="0" smtClean="0">
                <a:latin typeface="Times New Roman"/>
                <a:cs typeface="Times New Roman"/>
              </a:rPr>
              <a:t>!”, </a:t>
            </a:r>
            <a:r>
              <a:rPr lang="tr-TR" sz="2000" dirty="0" err="1">
                <a:latin typeface="Times New Roman"/>
                <a:cs typeface="Times New Roman"/>
              </a:rPr>
              <a:t>paurāṇaṃ</a:t>
            </a:r>
            <a:r>
              <a:rPr lang="tr-TR" sz="2000" dirty="0">
                <a:latin typeface="Times New Roman"/>
                <a:cs typeface="Times New Roman"/>
              </a:rPr>
              <a:t> </a:t>
            </a:r>
            <a:r>
              <a:rPr lang="tr-TR" sz="2000" dirty="0" err="1">
                <a:latin typeface="Times New Roman"/>
                <a:cs typeface="Times New Roman"/>
              </a:rPr>
              <a:t>vā</a:t>
            </a:r>
            <a:r>
              <a:rPr lang="tr-TR" sz="2000" dirty="0">
                <a:latin typeface="Times New Roman"/>
                <a:cs typeface="Times New Roman"/>
              </a:rPr>
              <a:t> </a:t>
            </a:r>
            <a:r>
              <a:rPr lang="tr-TR" sz="2000" dirty="0" err="1">
                <a:latin typeface="Times New Roman"/>
                <a:cs typeface="Times New Roman"/>
              </a:rPr>
              <a:t>hasitakrīḍitādi</a:t>
            </a:r>
            <a:r>
              <a:rPr lang="tr-TR" sz="2000" dirty="0">
                <a:latin typeface="Times New Roman"/>
                <a:cs typeface="Times New Roman"/>
              </a:rPr>
              <a:t> </a:t>
            </a:r>
            <a:r>
              <a:rPr lang="tr-TR" sz="2000" dirty="0" err="1">
                <a:latin typeface="Times New Roman"/>
                <a:cs typeface="Times New Roman"/>
              </a:rPr>
              <a:t>samanusmarataḥ</a:t>
            </a:r>
            <a:r>
              <a:rPr lang="tr-TR" sz="2000" dirty="0">
                <a:latin typeface="Times New Roman"/>
                <a:cs typeface="Times New Roman"/>
              </a:rPr>
              <a:t>: </a:t>
            </a:r>
            <a:r>
              <a:rPr lang="tr-TR" sz="2000" dirty="0" smtClean="0">
                <a:latin typeface="Times New Roman"/>
                <a:cs typeface="Times New Roman"/>
              </a:rPr>
              <a:t>“</a:t>
            </a:r>
            <a:r>
              <a:rPr lang="tr-TR" sz="2000" dirty="0" err="1" smtClean="0">
                <a:latin typeface="Times New Roman"/>
                <a:cs typeface="Times New Roman"/>
              </a:rPr>
              <a:t>kasmād</a:t>
            </a:r>
            <a:r>
              <a:rPr lang="tr-TR" sz="2000" dirty="0" smtClean="0">
                <a:latin typeface="Times New Roman"/>
                <a:cs typeface="Times New Roman"/>
              </a:rPr>
              <a:t> </a:t>
            </a:r>
            <a:r>
              <a:rPr lang="tr-TR" sz="2000" dirty="0" err="1">
                <a:latin typeface="Times New Roman"/>
                <a:cs typeface="Times New Roman"/>
              </a:rPr>
              <a:t>ahaṃ</a:t>
            </a:r>
            <a:r>
              <a:rPr lang="tr-TR" sz="2000" dirty="0">
                <a:latin typeface="Times New Roman"/>
                <a:cs typeface="Times New Roman"/>
              </a:rPr>
              <a:t> </a:t>
            </a:r>
            <a:r>
              <a:rPr lang="tr-TR" sz="2000" dirty="0" err="1">
                <a:latin typeface="Times New Roman"/>
                <a:cs typeface="Times New Roman"/>
              </a:rPr>
              <a:t>yasmin</a:t>
            </a:r>
            <a:r>
              <a:rPr lang="tr-TR" sz="2000" dirty="0">
                <a:latin typeface="Times New Roman"/>
                <a:cs typeface="Times New Roman"/>
              </a:rPr>
              <a:t> </a:t>
            </a:r>
            <a:r>
              <a:rPr lang="tr-TR" sz="2000" dirty="0" err="1">
                <a:latin typeface="Times New Roman"/>
                <a:cs typeface="Times New Roman"/>
              </a:rPr>
              <a:t>samaye</a:t>
            </a:r>
            <a:r>
              <a:rPr lang="tr-TR" sz="2000" dirty="0">
                <a:latin typeface="Times New Roman"/>
                <a:cs typeface="Times New Roman"/>
              </a:rPr>
              <a:t> </a:t>
            </a:r>
            <a:r>
              <a:rPr lang="tr-TR" sz="2000" dirty="0" err="1">
                <a:latin typeface="Times New Roman"/>
                <a:cs typeface="Times New Roman"/>
              </a:rPr>
              <a:t>krīḍāratimaṇḍanasthānayogam</a:t>
            </a:r>
            <a:r>
              <a:rPr lang="tr-TR" sz="2000" dirty="0">
                <a:latin typeface="Times New Roman"/>
                <a:cs typeface="Times New Roman"/>
              </a:rPr>
              <a:t> </a:t>
            </a:r>
            <a:r>
              <a:rPr lang="tr-TR" sz="2000" dirty="0" err="1">
                <a:latin typeface="Times New Roman"/>
                <a:cs typeface="Times New Roman"/>
              </a:rPr>
              <a:t>anuyuktena</a:t>
            </a:r>
            <a:r>
              <a:rPr lang="tr-TR" sz="2000" dirty="0">
                <a:latin typeface="Times New Roman"/>
                <a:cs typeface="Times New Roman"/>
              </a:rPr>
              <a:t> </a:t>
            </a:r>
            <a:r>
              <a:rPr lang="tr-TR" sz="2000" dirty="0" err="1">
                <a:latin typeface="Times New Roman"/>
                <a:cs typeface="Times New Roman"/>
              </a:rPr>
              <a:t>vihartavyam</a:t>
            </a:r>
            <a:r>
              <a:rPr lang="tr-TR" sz="2000" dirty="0">
                <a:latin typeface="Times New Roman"/>
                <a:cs typeface="Times New Roman"/>
              </a:rPr>
              <a:t>, </a:t>
            </a:r>
            <a:r>
              <a:rPr lang="tr-TR" sz="2000" dirty="0" err="1">
                <a:latin typeface="Times New Roman"/>
                <a:cs typeface="Times New Roman"/>
              </a:rPr>
              <a:t>tasmin</a:t>
            </a:r>
            <a:r>
              <a:rPr lang="tr-TR" sz="2000" dirty="0">
                <a:latin typeface="Times New Roman"/>
                <a:cs typeface="Times New Roman"/>
              </a:rPr>
              <a:t> </a:t>
            </a:r>
            <a:r>
              <a:rPr lang="tr-TR" sz="2000" dirty="0" err="1">
                <a:latin typeface="Times New Roman"/>
                <a:cs typeface="Times New Roman"/>
              </a:rPr>
              <a:t>samaye</a:t>
            </a:r>
            <a:r>
              <a:rPr lang="tr-TR" sz="2000" dirty="0">
                <a:latin typeface="Times New Roman"/>
                <a:cs typeface="Times New Roman"/>
              </a:rPr>
              <a:t> ’</a:t>
            </a:r>
            <a:r>
              <a:rPr lang="tr-TR" sz="2000" dirty="0" err="1">
                <a:latin typeface="Times New Roman"/>
                <a:cs typeface="Times New Roman"/>
              </a:rPr>
              <a:t>kāmakānāṃ</a:t>
            </a:r>
            <a:r>
              <a:rPr lang="tr-TR" sz="2000" dirty="0">
                <a:latin typeface="Times New Roman"/>
                <a:cs typeface="Times New Roman"/>
              </a:rPr>
              <a:t> </a:t>
            </a:r>
            <a:r>
              <a:rPr lang="tr-TR" sz="2000" dirty="0" err="1">
                <a:latin typeface="Times New Roman"/>
                <a:cs typeface="Times New Roman"/>
              </a:rPr>
              <a:t>jñātīnāṃ</a:t>
            </a:r>
            <a:r>
              <a:rPr lang="tr-TR" sz="2000" dirty="0">
                <a:latin typeface="Times New Roman"/>
                <a:cs typeface="Times New Roman"/>
              </a:rPr>
              <a:t> </a:t>
            </a:r>
            <a:r>
              <a:rPr lang="tr-TR" sz="2000" dirty="0" err="1">
                <a:latin typeface="Times New Roman"/>
                <a:cs typeface="Times New Roman"/>
              </a:rPr>
              <a:t>sāśrukaṇṭhānāṃ</a:t>
            </a:r>
            <a:r>
              <a:rPr lang="tr-TR" sz="2000" dirty="0">
                <a:latin typeface="Times New Roman"/>
                <a:cs typeface="Times New Roman"/>
              </a:rPr>
              <a:t> </a:t>
            </a:r>
            <a:r>
              <a:rPr lang="tr-TR" sz="2000" dirty="0" err="1">
                <a:latin typeface="Times New Roman"/>
                <a:cs typeface="Times New Roman"/>
              </a:rPr>
              <a:t>rudanmukhānāṃ</a:t>
            </a:r>
            <a:r>
              <a:rPr lang="tr-TR" sz="2000" dirty="0">
                <a:latin typeface="Times New Roman"/>
                <a:cs typeface="Times New Roman"/>
              </a:rPr>
              <a:t> </a:t>
            </a:r>
            <a:r>
              <a:rPr lang="tr-TR" sz="2000" dirty="0" err="1">
                <a:latin typeface="Times New Roman"/>
                <a:cs typeface="Times New Roman"/>
              </a:rPr>
              <a:t>pravrajitaḥ</a:t>
            </a:r>
            <a:r>
              <a:rPr lang="tr-TR" sz="2000" dirty="0" smtClean="0">
                <a:latin typeface="Times New Roman"/>
                <a:cs typeface="Times New Roman"/>
              </a:rPr>
              <a:t>?” </a:t>
            </a:r>
            <a:r>
              <a:rPr lang="tr-TR" sz="2000" dirty="0" err="1">
                <a:latin typeface="Times New Roman"/>
                <a:cs typeface="Times New Roman"/>
              </a:rPr>
              <a:t>ity</a:t>
            </a:r>
            <a:r>
              <a:rPr lang="tr-TR" sz="2000" dirty="0">
                <a:latin typeface="Times New Roman"/>
                <a:cs typeface="Times New Roman"/>
              </a:rPr>
              <a:t> </a:t>
            </a:r>
            <a:r>
              <a:rPr lang="tr-TR" sz="2000" dirty="0" err="1">
                <a:latin typeface="Times New Roman"/>
                <a:cs typeface="Times New Roman"/>
              </a:rPr>
              <a:t>evaṃrūpeṇa</a:t>
            </a:r>
            <a:r>
              <a:rPr lang="tr-TR" sz="2000" dirty="0">
                <a:latin typeface="Times New Roman"/>
                <a:cs typeface="Times New Roman"/>
              </a:rPr>
              <a:t> </a:t>
            </a:r>
            <a:r>
              <a:rPr lang="tr-TR" sz="2000" dirty="0" err="1">
                <a:latin typeface="Times New Roman"/>
                <a:cs typeface="Times New Roman"/>
              </a:rPr>
              <a:t>pratyayena</a:t>
            </a:r>
            <a:r>
              <a:rPr lang="tr-TR" sz="2000" dirty="0">
                <a:latin typeface="Times New Roman"/>
                <a:cs typeface="Times New Roman"/>
              </a:rPr>
              <a:t> ya </a:t>
            </a:r>
            <a:r>
              <a:rPr lang="tr-TR" sz="2000" dirty="0" err="1">
                <a:latin typeface="Times New Roman"/>
                <a:cs typeface="Times New Roman"/>
              </a:rPr>
              <a:t>utpadyate</a:t>
            </a:r>
            <a:r>
              <a:rPr lang="tr-TR" sz="2000" dirty="0">
                <a:latin typeface="Times New Roman"/>
                <a:cs typeface="Times New Roman"/>
              </a:rPr>
              <a:t> </a:t>
            </a:r>
            <a:r>
              <a:rPr lang="tr-TR" sz="2000" dirty="0" err="1">
                <a:latin typeface="Times New Roman"/>
                <a:cs typeface="Times New Roman"/>
              </a:rPr>
              <a:t>cetasa</a:t>
            </a:r>
            <a:r>
              <a:rPr lang="tr-TR" sz="2000" dirty="0">
                <a:latin typeface="Times New Roman"/>
                <a:cs typeface="Times New Roman"/>
              </a:rPr>
              <a:t> </a:t>
            </a:r>
            <a:r>
              <a:rPr lang="tr-TR" sz="2000" dirty="0" err="1">
                <a:latin typeface="Times New Roman"/>
                <a:cs typeface="Times New Roman"/>
              </a:rPr>
              <a:t>ālekho</a:t>
            </a:r>
            <a:r>
              <a:rPr lang="tr-TR" sz="2000" dirty="0">
                <a:latin typeface="Times New Roman"/>
                <a:cs typeface="Times New Roman"/>
              </a:rPr>
              <a:t> </a:t>
            </a:r>
            <a:r>
              <a:rPr lang="tr-TR" sz="2000" dirty="0" err="1">
                <a:latin typeface="Times New Roman"/>
                <a:cs typeface="Times New Roman"/>
              </a:rPr>
              <a:t>vilekhaḥ</a:t>
            </a:r>
            <a:r>
              <a:rPr lang="tr-TR" sz="2000" dirty="0">
                <a:latin typeface="Times New Roman"/>
                <a:cs typeface="Times New Roman"/>
              </a:rPr>
              <a:t> </a:t>
            </a:r>
            <a:r>
              <a:rPr lang="tr-TR" sz="2000" dirty="0" err="1">
                <a:latin typeface="Times New Roman"/>
                <a:cs typeface="Times New Roman"/>
              </a:rPr>
              <a:t>kaukṛtyaṃ</a:t>
            </a:r>
            <a:r>
              <a:rPr lang="tr-TR" sz="2000" dirty="0">
                <a:latin typeface="Times New Roman"/>
                <a:cs typeface="Times New Roman"/>
              </a:rPr>
              <a:t> </a:t>
            </a:r>
            <a:r>
              <a:rPr lang="tr-TR" sz="2000" dirty="0" err="1" smtClean="0">
                <a:latin typeface="Times New Roman"/>
                <a:cs typeface="Times New Roman"/>
              </a:rPr>
              <a:t>vipratisāraḥ</a:t>
            </a:r>
            <a:r>
              <a:rPr lang="tr-TR" sz="2000" dirty="0" smtClean="0">
                <a:latin typeface="Times New Roman"/>
                <a:cs typeface="Times New Roman"/>
              </a:rPr>
              <a:t> .</a:t>
            </a:r>
            <a:r>
              <a:rPr lang="tr-TR" sz="2000" dirty="0">
                <a:latin typeface="Times New Roman"/>
                <a:cs typeface="Times New Roman"/>
              </a:rPr>
              <a:t>.. karaṇīyākaraṇīyaṃ vā punar yathāyogaṃ kṛtavato vākṛtavato vā „kāryaṃ me na kṛtam, akāryaṃ me kṛtam” iti tatprathamata utpannaṃ kaukṛtyaṃ sthāpayitvā tad eva kaukṛtyaparyavasthānam aśaknuvato vinodayitum uttarakālaṃ yad utpadyate prābandhikaś cetasa ālekho vilekhaḥ kaukṛtyaṃ vipratisāra ity ayam aparaḥ kaukṛtyanivaraṇaparyāyaḥ. </a:t>
            </a:r>
            <a:endParaRPr lang="de-DE" sz="2000" dirty="0" smtClean="0">
              <a:latin typeface="Times New Roman"/>
              <a:cs typeface="Times New Roman"/>
            </a:endParaRPr>
          </a:p>
          <a:p>
            <a:pPr>
              <a:lnSpc>
                <a:spcPct val="120000"/>
              </a:lnSpc>
            </a:pPr>
            <a:r>
              <a:rPr lang="en-GB" sz="2000" dirty="0" smtClean="0">
                <a:latin typeface="Times New Roman"/>
                <a:cs typeface="Times New Roman"/>
              </a:rPr>
              <a:t>(</a:t>
            </a:r>
            <a:r>
              <a:rPr lang="en-GB" sz="2000" dirty="0" err="1">
                <a:latin typeface="Times New Roman"/>
                <a:cs typeface="Times New Roman"/>
              </a:rPr>
              <a:t>Delhey</a:t>
            </a:r>
            <a:r>
              <a:rPr lang="en-GB" sz="2000" dirty="0">
                <a:latin typeface="Times New Roman"/>
                <a:cs typeface="Times New Roman"/>
              </a:rPr>
              <a:t> 2009: </a:t>
            </a:r>
            <a:r>
              <a:rPr lang="en-GB" sz="2000" dirty="0" smtClean="0">
                <a:latin typeface="Times New Roman"/>
                <a:cs typeface="Times New Roman"/>
              </a:rPr>
              <a:t>133</a:t>
            </a:r>
            <a:r>
              <a:rPr lang="en-US" sz="2000" dirty="0" smtClean="0">
                <a:latin typeface="Times New Roman"/>
                <a:cs typeface="Times New Roman"/>
              </a:rPr>
              <a:t>‒135</a:t>
            </a:r>
            <a:r>
              <a:rPr lang="en-GB" sz="2000" dirty="0" smtClean="0">
                <a:latin typeface="Times New Roman"/>
                <a:cs typeface="Times New Roman"/>
              </a:rPr>
              <a:t>)</a:t>
            </a:r>
            <a:endParaRPr lang="en-GB" sz="2000" dirty="0">
              <a:latin typeface="Times New Roman"/>
              <a:cs typeface="Times New Roman"/>
            </a:endParaRPr>
          </a:p>
          <a:p>
            <a:pPr>
              <a:lnSpc>
                <a:spcPct val="120000"/>
              </a:lnSpc>
            </a:pPr>
            <a:endParaRPr lang="en-GB" sz="20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0"/>
            <a:ext cx="2915816" cy="634493"/>
          </a:xfrm>
          <a:prstGeom prst="rect">
            <a:avLst/>
          </a:prstGeom>
        </p:spPr>
      </p:pic>
    </p:spTree>
    <p:extLst>
      <p:ext uri="{BB962C8B-B14F-4D97-AF65-F5344CB8AC3E}">
        <p14:creationId xmlns:p14="http://schemas.microsoft.com/office/powerpoint/2010/main" val="412546519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19</a:t>
            </a:fld>
            <a:endParaRPr lang="zh-CN" altLang="en-US" sz="1600" dirty="0"/>
          </a:p>
        </p:txBody>
      </p:sp>
      <p:sp>
        <p:nvSpPr>
          <p:cNvPr id="2" name="TextBox 1"/>
          <p:cNvSpPr txBox="1"/>
          <p:nvPr/>
        </p:nvSpPr>
        <p:spPr>
          <a:xfrm>
            <a:off x="179512" y="332656"/>
            <a:ext cx="6015822" cy="769441"/>
          </a:xfrm>
          <a:prstGeom prst="rect">
            <a:avLst/>
          </a:prstGeom>
          <a:noFill/>
        </p:spPr>
        <p:txBody>
          <a:bodyPr wrap="square" rtlCol="0">
            <a:spAutoFit/>
          </a:bodyPr>
          <a:lstStyle/>
          <a:p>
            <a:r>
              <a:rPr lang="en-US" sz="2200" dirty="0" smtClean="0">
                <a:latin typeface="Times New Roman"/>
                <a:cs typeface="Times New Roman"/>
              </a:rPr>
              <a:t>2.8  Shared inner states of </a:t>
            </a:r>
            <a:r>
              <a:rPr lang="en-US" sz="2200" dirty="0">
                <a:latin typeface="Times New Roman"/>
                <a:cs typeface="Times New Roman"/>
              </a:rPr>
              <a:t>a virtuous person starting </a:t>
            </a:r>
            <a:endParaRPr lang="en-US" sz="2200" dirty="0" smtClean="0">
              <a:latin typeface="Times New Roman"/>
              <a:cs typeface="Times New Roman"/>
            </a:endParaRPr>
          </a:p>
          <a:p>
            <a:r>
              <a:rPr lang="en-US" sz="2200" dirty="0" smtClean="0">
                <a:latin typeface="Times New Roman"/>
                <a:cs typeface="Times New Roman"/>
              </a:rPr>
              <a:t>from free from regret towards concentration </a:t>
            </a:r>
            <a:endParaRPr lang="en-US" sz="2200" dirty="0">
              <a:latin typeface="Times New Roman"/>
              <a:cs typeface="Times New Roman"/>
            </a:endParaRPr>
          </a:p>
        </p:txBody>
      </p:sp>
      <p:sp>
        <p:nvSpPr>
          <p:cNvPr id="7" name="Rectangle 6">
            <a:extLst>
              <a:ext uri="{FF2B5EF4-FFF2-40B4-BE49-F238E27FC236}">
                <a16:creationId xmlns="" xmlns:a16="http://schemas.microsoft.com/office/drawing/2014/main" id="{9B215449-0199-44B8-B430-2A3667A73F54}"/>
              </a:ext>
            </a:extLst>
          </p:cNvPr>
          <p:cNvSpPr/>
          <p:nvPr/>
        </p:nvSpPr>
        <p:spPr>
          <a:xfrm>
            <a:off x="3275856" y="1268760"/>
            <a:ext cx="2592288" cy="1080120"/>
          </a:xfrm>
          <a:prstGeom prst="rect">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altLang="zh-CN" dirty="0" smtClean="0">
                <a:latin typeface="Times New Roman"/>
                <a:cs typeface="Times New Roman"/>
              </a:rPr>
              <a:t>[</a:t>
            </a:r>
            <a:r>
              <a:rPr lang="de-DE" altLang="zh-CN" dirty="0" smtClean="0">
                <a:latin typeface="Times New Roman"/>
                <a:cs typeface="Times New Roman"/>
              </a:rPr>
              <a:t>A </a:t>
            </a:r>
            <a:r>
              <a:rPr lang="de-DE" altLang="zh-CN" dirty="0" err="1" smtClean="0">
                <a:latin typeface="Times New Roman"/>
                <a:cs typeface="Times New Roman"/>
              </a:rPr>
              <a:t>person</a:t>
            </a:r>
            <a:r>
              <a:rPr lang="de-DE" altLang="zh-CN" dirty="0" smtClean="0">
                <a:latin typeface="Times New Roman"/>
                <a:cs typeface="Times New Roman"/>
              </a:rPr>
              <a:t> </a:t>
            </a:r>
            <a:r>
              <a:rPr lang="de-DE" altLang="zh-CN" dirty="0" err="1" smtClean="0">
                <a:latin typeface="Times New Roman"/>
                <a:cs typeface="Times New Roman"/>
              </a:rPr>
              <a:t>with</a:t>
            </a:r>
            <a:r>
              <a:rPr lang="mr-IN" altLang="zh-CN" dirty="0">
                <a:latin typeface="Times New Roman"/>
                <a:cs typeface="Times New Roman"/>
              </a:rPr>
              <a:t>]</a:t>
            </a:r>
            <a:r>
              <a:rPr lang="de-DE" altLang="zh-CN" dirty="0" smtClean="0">
                <a:latin typeface="Times New Roman"/>
                <a:cs typeface="Times New Roman"/>
              </a:rPr>
              <a:t> </a:t>
            </a:r>
            <a:r>
              <a:rPr lang="de-DE" altLang="zh-CN" dirty="0">
                <a:latin typeface="Times New Roman"/>
                <a:cs typeface="Times New Roman"/>
              </a:rPr>
              <a:t>purified </a:t>
            </a:r>
            <a:r>
              <a:rPr lang="de-DE" altLang="zh-CN" dirty="0" err="1">
                <a:latin typeface="Times New Roman"/>
                <a:cs typeface="Times New Roman"/>
              </a:rPr>
              <a:t>right</a:t>
            </a:r>
            <a:r>
              <a:rPr lang="de-DE" altLang="zh-CN" dirty="0">
                <a:latin typeface="Times New Roman"/>
                <a:cs typeface="Times New Roman"/>
              </a:rPr>
              <a:t> </a:t>
            </a:r>
            <a:r>
              <a:rPr lang="de-DE" altLang="zh-CN" dirty="0" err="1">
                <a:latin typeface="Times New Roman"/>
                <a:cs typeface="Times New Roman"/>
              </a:rPr>
              <a:t>conduct</a:t>
            </a:r>
            <a:r>
              <a:rPr lang="de-DE" altLang="zh-CN" dirty="0">
                <a:latin typeface="Times New Roman"/>
                <a:cs typeface="Times New Roman"/>
              </a:rPr>
              <a:t> </a:t>
            </a:r>
            <a:r>
              <a:rPr lang="de-DE" altLang="zh-CN" dirty="0" err="1">
                <a:solidFill>
                  <a:srgbClr val="FF0000"/>
                </a:solidFill>
                <a:latin typeface="Times New Roman"/>
                <a:cs typeface="Times New Roman"/>
              </a:rPr>
              <a:t>or</a:t>
            </a:r>
            <a:r>
              <a:rPr lang="de-DE" altLang="zh-CN" dirty="0">
                <a:solidFill>
                  <a:srgbClr val="FF0000"/>
                </a:solidFill>
                <a:latin typeface="Times New Roman"/>
                <a:cs typeface="Times New Roman"/>
              </a:rPr>
              <a:t> </a:t>
            </a:r>
            <a:r>
              <a:rPr lang="en-US" dirty="0">
                <a:solidFill>
                  <a:srgbClr val="FF0000"/>
                </a:solidFill>
                <a:latin typeface="Times New Roman"/>
                <a:cs typeface="Times New Roman"/>
              </a:rPr>
              <a:t>wholesome right conduct </a:t>
            </a:r>
            <a:endParaRPr lang="zh-CN" altLang="en-US" dirty="0">
              <a:solidFill>
                <a:srgbClr val="FF0000"/>
              </a:solidFill>
              <a:latin typeface="Times New Roman"/>
              <a:cs typeface="Times New Roman"/>
            </a:endParaRPr>
          </a:p>
        </p:txBody>
      </p:sp>
      <p:sp>
        <p:nvSpPr>
          <p:cNvPr id="8" name="TextBox 7">
            <a:extLst>
              <a:ext uri="{FF2B5EF4-FFF2-40B4-BE49-F238E27FC236}">
                <a16:creationId xmlns="" xmlns:a16="http://schemas.microsoft.com/office/drawing/2014/main" id="{FA7AF59F-61AD-479C-A3F4-09D88A61B9C4}"/>
              </a:ext>
            </a:extLst>
          </p:cNvPr>
          <p:cNvSpPr txBox="1"/>
          <p:nvPr/>
        </p:nvSpPr>
        <p:spPr>
          <a:xfrm>
            <a:off x="5940152" y="1124744"/>
            <a:ext cx="1944216" cy="1323439"/>
          </a:xfrm>
          <a:prstGeom prst="rect">
            <a:avLst/>
          </a:prstGeom>
          <a:noFill/>
        </p:spPr>
        <p:txBody>
          <a:bodyPr wrap="square" rtlCol="0">
            <a:spAutoFit/>
          </a:bodyPr>
          <a:lstStyle/>
          <a:p>
            <a:r>
              <a:rPr lang="en-US" altLang="zh-CN" sz="1600" dirty="0" err="1">
                <a:latin typeface="Times New Roman" panose="02020603050405020304" pitchFamily="18" charset="0"/>
                <a:cs typeface="Times New Roman" panose="02020603050405020304" pitchFamily="18" charset="0"/>
              </a:rPr>
              <a:t>Skt</a:t>
            </a:r>
            <a:r>
              <a:rPr lang="en-US" altLang="zh-CN" sz="1600" dirty="0">
                <a:latin typeface="Times New Roman" panose="02020603050405020304" pitchFamily="18" charset="0"/>
                <a:cs typeface="Times New Roman" panose="02020603050405020304" pitchFamily="18" charset="0"/>
              </a:rPr>
              <a:t>: </a:t>
            </a:r>
            <a:r>
              <a:rPr lang="en-US" altLang="zh-CN" sz="1600" i="1" dirty="0" err="1" smtClean="0">
                <a:latin typeface="Times New Roman" panose="02020603050405020304" pitchFamily="18" charset="0"/>
                <a:cs typeface="Times New Roman" panose="02020603050405020304" pitchFamily="18" charset="0"/>
              </a:rPr>
              <a:t>śīlaviśuddhi</a:t>
            </a:r>
            <a:endParaRPr lang="en-US" altLang="zh-CN" sz="1600" i="1" dirty="0" smtClean="0">
              <a:latin typeface="Times New Roman" panose="02020603050405020304" pitchFamily="18" charset="0"/>
              <a:cs typeface="Times New Roman" panose="02020603050405020304" pitchFamily="18" charset="0"/>
            </a:endParaRPr>
          </a:p>
          <a:p>
            <a:r>
              <a:rPr lang="en-US" altLang="zh-CN" sz="1600" dirty="0" err="1" smtClean="0">
                <a:solidFill>
                  <a:schemeClr val="accent4">
                    <a:lumMod val="75000"/>
                  </a:schemeClr>
                </a:solidFill>
                <a:latin typeface="Times New Roman" panose="02020603050405020304" pitchFamily="18" charset="0"/>
                <a:cs typeface="Times New Roman" panose="02020603050405020304" pitchFamily="18" charset="0"/>
              </a:rPr>
              <a:t>Tib</a:t>
            </a:r>
            <a:r>
              <a:rPr lang="en-US" altLang="zh-CN" sz="1600" dirty="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tshul</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khrims</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tu</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rnam</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par dag pa </a:t>
            </a:r>
          </a:p>
          <a:p>
            <a:r>
              <a:rPr lang="en-US" altLang="zh-CN" sz="1600" dirty="0" err="1">
                <a:solidFill>
                  <a:srgbClr val="00B050"/>
                </a:solidFill>
                <a:latin typeface="Times New Roman" panose="02020603050405020304" pitchFamily="18" charset="0"/>
                <a:cs typeface="Times New Roman" panose="02020603050405020304" pitchFamily="18" charset="0"/>
              </a:rPr>
              <a:t>Chn</a:t>
            </a:r>
            <a:r>
              <a:rPr lang="en-US" altLang="zh-CN" sz="1600" dirty="0">
                <a:solidFill>
                  <a:srgbClr val="00B050"/>
                </a:solidFill>
                <a:latin typeface="Times New Roman" panose="02020603050405020304" pitchFamily="18" charset="0"/>
                <a:cs typeface="Times New Roman" panose="02020603050405020304" pitchFamily="18" charset="0"/>
              </a:rPr>
              <a:t>: </a:t>
            </a:r>
            <a:r>
              <a:rPr lang="zh-CN" altLang="en-US" sz="1600" dirty="0">
                <a:solidFill>
                  <a:srgbClr val="00B050"/>
                </a:solidFill>
              </a:rPr>
              <a:t>尸羅善清</a:t>
            </a:r>
            <a:r>
              <a:rPr lang="zh-CN" altLang="en-US" sz="1600" dirty="0" smtClean="0">
                <a:solidFill>
                  <a:srgbClr val="00B050"/>
                </a:solidFill>
              </a:rPr>
              <a:t>淨</a:t>
            </a:r>
            <a:endParaRPr lang="de-DE" altLang="zh-CN" sz="1600" dirty="0" smtClean="0">
              <a:solidFill>
                <a:srgbClr val="00B050"/>
              </a:solidFill>
            </a:endParaRPr>
          </a:p>
          <a:p>
            <a:r>
              <a:rPr lang="en-US" altLang="zh-CN" sz="1600" dirty="0">
                <a:latin typeface="Times New Roman" panose="02020603050405020304" pitchFamily="18" charset="0"/>
                <a:cs typeface="Times New Roman" panose="02020603050405020304" pitchFamily="18" charset="0"/>
              </a:rPr>
              <a:t>(</a:t>
            </a:r>
            <a:r>
              <a:rPr lang="en-US" altLang="zh-CN" sz="1600" dirty="0" err="1">
                <a:solidFill>
                  <a:srgbClr val="FF0000"/>
                </a:solidFill>
                <a:latin typeface="Times New Roman" panose="02020603050405020304" pitchFamily="18" charset="0"/>
                <a:cs typeface="Times New Roman" panose="02020603050405020304" pitchFamily="18" charset="0"/>
              </a:rPr>
              <a:t>Pali</a:t>
            </a:r>
            <a:r>
              <a:rPr lang="en-US" altLang="zh-CN" sz="1600" dirty="0">
                <a:solidFill>
                  <a:srgbClr val="FF0000"/>
                </a:solidFill>
                <a:latin typeface="Times New Roman" panose="02020603050405020304" pitchFamily="18" charset="0"/>
                <a:cs typeface="Times New Roman" panose="02020603050405020304" pitchFamily="18" charset="0"/>
              </a:rPr>
              <a:t>: </a:t>
            </a:r>
            <a:r>
              <a:rPr lang="en-US" altLang="zh-CN" sz="1600" i="1" dirty="0" err="1">
                <a:solidFill>
                  <a:srgbClr val="FF0000"/>
                </a:solidFill>
                <a:latin typeface="Times New Roman" panose="02020603050405020304" pitchFamily="18" charset="0"/>
                <a:cs typeface="Times New Roman" panose="02020603050405020304" pitchFamily="18" charset="0"/>
              </a:rPr>
              <a:t>kusalāni</a:t>
            </a:r>
            <a:r>
              <a:rPr lang="en-US" altLang="zh-CN" sz="1600" i="1" dirty="0">
                <a:solidFill>
                  <a:srgbClr val="FF0000"/>
                </a:solidFill>
                <a:latin typeface="Times New Roman" panose="02020603050405020304" pitchFamily="18" charset="0"/>
                <a:cs typeface="Times New Roman" panose="02020603050405020304" pitchFamily="18" charset="0"/>
              </a:rPr>
              <a:t> </a:t>
            </a:r>
            <a:r>
              <a:rPr lang="en-US" altLang="zh-CN" sz="1600" i="1" dirty="0" err="1" smtClean="0">
                <a:solidFill>
                  <a:srgbClr val="FF0000"/>
                </a:solidFill>
                <a:latin typeface="Times New Roman" panose="02020603050405020304" pitchFamily="18" charset="0"/>
                <a:cs typeface="Times New Roman" panose="02020603050405020304" pitchFamily="18" charset="0"/>
              </a:rPr>
              <a:t>silāni</a:t>
            </a:r>
            <a:r>
              <a:rPr lang="en-US" altLang="zh-CN" sz="1600" dirty="0" smtClean="0">
                <a:latin typeface="Times New Roman" panose="02020603050405020304" pitchFamily="18" charset="0"/>
                <a:cs typeface="Times New Roman" panose="02020603050405020304" pitchFamily="18" charset="0"/>
              </a:rPr>
              <a:t>)</a:t>
            </a:r>
            <a:endParaRPr lang="en-US" altLang="zh-CN" sz="1600" i="1" dirty="0">
              <a:latin typeface="Times New Roman" panose="02020603050405020304" pitchFamily="18" charset="0"/>
              <a:cs typeface="Times New Roman" panose="02020603050405020304" pitchFamily="18" charset="0"/>
            </a:endParaRPr>
          </a:p>
        </p:txBody>
      </p:sp>
      <p:sp>
        <p:nvSpPr>
          <p:cNvPr id="9" name="Arrow: Right 8">
            <a:extLst>
              <a:ext uri="{FF2B5EF4-FFF2-40B4-BE49-F238E27FC236}">
                <a16:creationId xmlns="" xmlns:a16="http://schemas.microsoft.com/office/drawing/2014/main" id="{DA2A8FF1-6CFC-4359-9DEE-2A20DFDE7B1D}"/>
              </a:ext>
            </a:extLst>
          </p:cNvPr>
          <p:cNvSpPr/>
          <p:nvPr/>
        </p:nvSpPr>
        <p:spPr>
          <a:xfrm>
            <a:off x="7095332" y="3159506"/>
            <a:ext cx="398490" cy="215020"/>
          </a:xfrm>
          <a:prstGeom prst="rightArrow">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Rectangle 9">
            <a:extLst>
              <a:ext uri="{FF2B5EF4-FFF2-40B4-BE49-F238E27FC236}">
                <a16:creationId xmlns="" xmlns:a16="http://schemas.microsoft.com/office/drawing/2014/main" id="{90CFD5B1-20E7-44F0-9FD0-F06D54585986}"/>
              </a:ext>
            </a:extLst>
          </p:cNvPr>
          <p:cNvSpPr/>
          <p:nvPr/>
        </p:nvSpPr>
        <p:spPr>
          <a:xfrm>
            <a:off x="107504" y="2819440"/>
            <a:ext cx="936104" cy="936104"/>
          </a:xfrm>
          <a:prstGeom prst="rect">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ltLang="zh-CN" sz="1600" dirty="0" smtClean="0">
                <a:latin typeface="Times New Roman"/>
                <a:cs typeface="Times New Roman"/>
              </a:rPr>
              <a:t>Free </a:t>
            </a:r>
            <a:r>
              <a:rPr lang="de-DE" altLang="zh-CN" sz="1600" dirty="0" err="1" smtClean="0">
                <a:latin typeface="Times New Roman"/>
                <a:cs typeface="Times New Roman"/>
              </a:rPr>
              <a:t>from</a:t>
            </a:r>
            <a:r>
              <a:rPr lang="de-DE" altLang="zh-CN" sz="1600" dirty="0" smtClean="0">
                <a:latin typeface="Times New Roman"/>
                <a:cs typeface="Times New Roman"/>
              </a:rPr>
              <a:t> </a:t>
            </a:r>
            <a:r>
              <a:rPr lang="de-DE" altLang="zh-CN" sz="1600" dirty="0" err="1" smtClean="0">
                <a:latin typeface="Times New Roman"/>
                <a:cs typeface="Times New Roman"/>
              </a:rPr>
              <a:t>regret</a:t>
            </a:r>
            <a:endParaRPr lang="zh-CN" altLang="en-US" sz="1600" dirty="0">
              <a:latin typeface="Times New Roman"/>
              <a:cs typeface="Times New Roman"/>
            </a:endParaRPr>
          </a:p>
        </p:txBody>
      </p:sp>
      <p:sp>
        <p:nvSpPr>
          <p:cNvPr id="11" name="TextBox 10">
            <a:extLst>
              <a:ext uri="{FF2B5EF4-FFF2-40B4-BE49-F238E27FC236}">
                <a16:creationId xmlns="" xmlns:a16="http://schemas.microsoft.com/office/drawing/2014/main" id="{66EC3493-1DE0-4CBC-9EDA-9F799507173A}"/>
              </a:ext>
            </a:extLst>
          </p:cNvPr>
          <p:cNvSpPr txBox="1"/>
          <p:nvPr/>
        </p:nvSpPr>
        <p:spPr>
          <a:xfrm>
            <a:off x="0" y="4005064"/>
            <a:ext cx="1800200" cy="2369880"/>
          </a:xfrm>
          <a:prstGeom prst="rect">
            <a:avLst/>
          </a:prstGeom>
          <a:noFill/>
        </p:spPr>
        <p:txBody>
          <a:bodyPr wrap="square" rtlCol="0">
            <a:spAutoFit/>
          </a:bodyPr>
          <a:lstStyle/>
          <a:p>
            <a:r>
              <a:rPr lang="en-US" altLang="zh-CN" sz="1600" dirty="0" err="1">
                <a:latin typeface="Times New Roman" panose="02020603050405020304" pitchFamily="18" charset="0"/>
                <a:cs typeface="Times New Roman" panose="02020603050405020304" pitchFamily="18" charset="0"/>
              </a:rPr>
              <a:t>Skt</a:t>
            </a:r>
            <a:r>
              <a:rPr lang="en-US" altLang="zh-CN" sz="1600" dirty="0">
                <a:latin typeface="Times New Roman" panose="02020603050405020304" pitchFamily="18" charset="0"/>
                <a:cs typeface="Times New Roman" panose="02020603050405020304" pitchFamily="18" charset="0"/>
              </a:rPr>
              <a:t>: </a:t>
            </a:r>
            <a:r>
              <a:rPr lang="en-US" altLang="zh-CN" sz="1600" i="1" dirty="0" err="1">
                <a:latin typeface="Times New Roman" panose="02020603050405020304" pitchFamily="18" charset="0"/>
                <a:cs typeface="Times New Roman" panose="02020603050405020304" pitchFamily="18" charset="0"/>
              </a:rPr>
              <a:t>avipratisāra</a:t>
            </a:r>
            <a:endParaRPr lang="en-US" altLang="zh-CN" sz="1600" i="1" dirty="0">
              <a:latin typeface="Times New Roman" panose="02020603050405020304" pitchFamily="18" charset="0"/>
              <a:cs typeface="Times New Roman" panose="02020603050405020304" pitchFamily="18" charset="0"/>
            </a:endParaRPr>
          </a:p>
          <a:p>
            <a:r>
              <a:rPr lang="en-US" altLang="zh-CN" sz="1600" dirty="0">
                <a:solidFill>
                  <a:schemeClr val="accent6">
                    <a:lumMod val="50000"/>
                  </a:schemeClr>
                </a:solidFill>
                <a:latin typeface="Times New Roman" panose="02020603050405020304" pitchFamily="18" charset="0"/>
                <a:cs typeface="Times New Roman" panose="02020603050405020304" pitchFamily="18" charset="0"/>
              </a:rPr>
              <a:t>Pali: </a:t>
            </a:r>
            <a:r>
              <a:rPr lang="de-DE" altLang="zh-CN" sz="1600" i="1" dirty="0">
                <a:solidFill>
                  <a:schemeClr val="accent6">
                    <a:lumMod val="50000"/>
                  </a:schemeClr>
                </a:solidFill>
                <a:latin typeface="Times New Roman" panose="02020603050405020304" pitchFamily="18" charset="0"/>
                <a:cs typeface="Times New Roman" panose="02020603050405020304" pitchFamily="18" charset="0"/>
              </a:rPr>
              <a:t>avippaṭisāra</a:t>
            </a:r>
            <a:endParaRPr lang="en-US" altLang="zh-CN" sz="1600" i="1" dirty="0">
              <a:solidFill>
                <a:schemeClr val="accent6">
                  <a:lumMod val="50000"/>
                </a:schemeClr>
              </a:solidFill>
              <a:latin typeface="Times New Roman" panose="02020603050405020304" pitchFamily="18" charset="0"/>
              <a:cs typeface="Times New Roman" panose="02020603050405020304" pitchFamily="18" charset="0"/>
            </a:endParaRPr>
          </a:p>
          <a:p>
            <a:r>
              <a:rPr lang="en-US" altLang="zh-CN" sz="1600" dirty="0">
                <a:solidFill>
                  <a:schemeClr val="accent4">
                    <a:lumMod val="75000"/>
                  </a:schemeClr>
                </a:solidFill>
                <a:latin typeface="Times New Roman" panose="02020603050405020304" pitchFamily="18" charset="0"/>
                <a:cs typeface="Times New Roman" panose="02020603050405020304" pitchFamily="18" charset="0"/>
              </a:rPr>
              <a:t>Tib: </a:t>
            </a:r>
            <a:r>
              <a:rPr lang="de-DE" altLang="zh-CN" sz="1600" i="1" dirty="0">
                <a:solidFill>
                  <a:schemeClr val="accent4">
                    <a:lumMod val="75000"/>
                  </a:schemeClr>
                </a:solidFill>
                <a:latin typeface="Times New Roman" panose="02020603050405020304" pitchFamily="18" charset="0"/>
                <a:cs typeface="Times New Roman" panose="02020603050405020304" pitchFamily="18" charset="0"/>
              </a:rPr>
              <a:t>’</a:t>
            </a:r>
            <a:r>
              <a:rPr lang="en-US" altLang="zh-CN" sz="1600" i="1" dirty="0" err="1" smtClean="0">
                <a:solidFill>
                  <a:schemeClr val="accent4">
                    <a:lumMod val="75000"/>
                  </a:schemeClr>
                </a:solidFill>
                <a:latin typeface="Times New Roman" panose="02020603050405020304" pitchFamily="18" charset="0"/>
                <a:cs typeface="Times New Roman" panose="02020603050405020304" pitchFamily="18" charset="0"/>
              </a:rPr>
              <a:t>gyod</a:t>
            </a:r>
            <a:r>
              <a:rPr lang="en-US" altLang="zh-CN" sz="1600" i="1" dirty="0" smtClean="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pa med</a:t>
            </a:r>
          </a:p>
          <a:p>
            <a:r>
              <a:rPr lang="en-US" altLang="zh-CN" sz="1600" dirty="0" err="1">
                <a:solidFill>
                  <a:srgbClr val="00B050"/>
                </a:solidFill>
                <a:latin typeface="Times New Roman" panose="02020603050405020304" pitchFamily="18" charset="0"/>
                <a:cs typeface="Times New Roman" panose="02020603050405020304" pitchFamily="18" charset="0"/>
              </a:rPr>
              <a:t>Chn</a:t>
            </a:r>
            <a:r>
              <a:rPr lang="en-US" altLang="zh-CN" sz="1600" dirty="0">
                <a:solidFill>
                  <a:srgbClr val="00B050"/>
                </a:solidFill>
                <a:latin typeface="Times New Roman" panose="02020603050405020304" pitchFamily="18" charset="0"/>
                <a:cs typeface="Times New Roman" panose="02020603050405020304" pitchFamily="18" charset="0"/>
              </a:rPr>
              <a:t>: </a:t>
            </a:r>
            <a:r>
              <a:rPr lang="zh-CN" altLang="en-US" sz="1600" dirty="0">
                <a:solidFill>
                  <a:srgbClr val="00B050"/>
                </a:solidFill>
              </a:rPr>
              <a:t>無憂</a:t>
            </a:r>
            <a:r>
              <a:rPr lang="zh-CN" altLang="en-US" sz="1600" dirty="0" smtClean="0">
                <a:solidFill>
                  <a:srgbClr val="00B050"/>
                </a:solidFill>
              </a:rPr>
              <a:t>悔</a:t>
            </a:r>
            <a:endParaRPr lang="de-DE" altLang="zh-CN" sz="1600" dirty="0" smtClean="0">
              <a:solidFill>
                <a:srgbClr val="00B050"/>
              </a:solidFill>
            </a:endParaRPr>
          </a:p>
          <a:p>
            <a:endParaRPr lang="en-US" altLang="zh-CN" sz="1600" dirty="0" smtClean="0">
              <a:solidFill>
                <a:srgbClr val="00B050"/>
              </a:solidFill>
            </a:endParaRPr>
          </a:p>
          <a:p>
            <a:r>
              <a:rPr lang="en-US" altLang="zh-CN" sz="1600" dirty="0" smtClean="0">
                <a:latin typeface="Times New Roman" panose="02020603050405020304" pitchFamily="18" charset="0"/>
                <a:cs typeface="Times New Roman" panose="02020603050405020304" pitchFamily="18" charset="0"/>
              </a:rPr>
              <a:t>(</a:t>
            </a:r>
            <a:r>
              <a:rPr lang="en-US" altLang="zh-CN" sz="1600" dirty="0" err="1" smtClean="0">
                <a:solidFill>
                  <a:srgbClr val="FF0000"/>
                </a:solidFill>
                <a:latin typeface="Times New Roman" panose="02020603050405020304" pitchFamily="18" charset="0"/>
                <a:cs typeface="Times New Roman" panose="02020603050405020304" pitchFamily="18" charset="0"/>
              </a:rPr>
              <a:t>Pali</a:t>
            </a:r>
            <a:r>
              <a:rPr lang="en-US" altLang="zh-CN" sz="1600" dirty="0" smtClean="0">
                <a:solidFill>
                  <a:srgbClr val="FF0000"/>
                </a:solidFill>
                <a:latin typeface="Times New Roman" panose="02020603050405020304" pitchFamily="18" charset="0"/>
                <a:cs typeface="Times New Roman" panose="02020603050405020304" pitchFamily="18" charset="0"/>
              </a:rPr>
              <a:t>: </a:t>
            </a:r>
            <a:r>
              <a:rPr lang="de-DE" sz="1600" i="1" dirty="0">
                <a:solidFill>
                  <a:srgbClr val="FF0000"/>
                </a:solidFill>
                <a:latin typeface="Times New Roman" panose="02020603050405020304" pitchFamily="18" charset="0"/>
                <a:cs typeface="Times New Roman" panose="02020603050405020304" pitchFamily="18" charset="0"/>
              </a:rPr>
              <a:t>*</a:t>
            </a:r>
            <a:r>
              <a:rPr lang="it-IT" sz="1600" i="1" dirty="0" err="1">
                <a:solidFill>
                  <a:srgbClr val="FF0000"/>
                </a:solidFill>
                <a:latin typeface="Times New Roman"/>
                <a:cs typeface="Times New Roman"/>
              </a:rPr>
              <a:t>kukkuccanīvaraṇa</a:t>
            </a:r>
            <a:r>
              <a:rPr lang="it-IT" sz="1600" i="1" dirty="0">
                <a:solidFill>
                  <a:srgbClr val="FF0000"/>
                </a:solidFill>
                <a:latin typeface="Times New Roman"/>
                <a:cs typeface="Times New Roman"/>
              </a:rPr>
              <a:t> </a:t>
            </a:r>
            <a:r>
              <a:rPr lang="it-IT" sz="1600" i="1" dirty="0" err="1">
                <a:solidFill>
                  <a:srgbClr val="FF0000"/>
                </a:solidFill>
                <a:latin typeface="Times New Roman"/>
                <a:cs typeface="Times New Roman"/>
              </a:rPr>
              <a:t>pahīṇa</a:t>
            </a:r>
            <a:r>
              <a:rPr lang="it-IT" sz="1600" i="1" dirty="0">
                <a:solidFill>
                  <a:srgbClr val="FF0000"/>
                </a:solidFill>
                <a:latin typeface="Times New Roman"/>
                <a:cs typeface="Times New Roman"/>
              </a:rPr>
              <a:t> </a:t>
            </a:r>
            <a:r>
              <a:rPr lang="it-IT" sz="1600" dirty="0" smtClean="0">
                <a:solidFill>
                  <a:srgbClr val="FF0000"/>
                </a:solidFill>
                <a:latin typeface="Times New Roman"/>
                <a:cs typeface="Times New Roman"/>
              </a:rPr>
              <a:t>from </a:t>
            </a:r>
            <a:r>
              <a:rPr lang="it-IT" sz="1600" i="1" dirty="0" err="1" smtClean="0">
                <a:solidFill>
                  <a:srgbClr val="FF0000"/>
                </a:solidFill>
                <a:latin typeface="Times New Roman"/>
                <a:cs typeface="Times New Roman"/>
              </a:rPr>
              <a:t>pañca</a:t>
            </a:r>
            <a:r>
              <a:rPr lang="it-IT" sz="1600" i="1" dirty="0" smtClean="0">
                <a:solidFill>
                  <a:srgbClr val="FF0000"/>
                </a:solidFill>
                <a:latin typeface="Times New Roman"/>
                <a:cs typeface="Times New Roman"/>
              </a:rPr>
              <a:t> </a:t>
            </a:r>
            <a:r>
              <a:rPr lang="it-IT" sz="1600" i="1" dirty="0" err="1" smtClean="0">
                <a:solidFill>
                  <a:srgbClr val="FF0000"/>
                </a:solidFill>
                <a:latin typeface="Times New Roman"/>
                <a:cs typeface="Times New Roman"/>
              </a:rPr>
              <a:t>nīvaraṇe</a:t>
            </a:r>
            <a:r>
              <a:rPr lang="it-IT" sz="1600" i="1" dirty="0" smtClean="0">
                <a:solidFill>
                  <a:srgbClr val="FF0000"/>
                </a:solidFill>
                <a:latin typeface="Times New Roman"/>
                <a:cs typeface="Times New Roman"/>
              </a:rPr>
              <a:t> </a:t>
            </a:r>
            <a:r>
              <a:rPr lang="it-IT" sz="1600" i="1" dirty="0" err="1" smtClean="0">
                <a:solidFill>
                  <a:srgbClr val="FF0000"/>
                </a:solidFill>
                <a:latin typeface="Times New Roman"/>
                <a:cs typeface="Times New Roman"/>
              </a:rPr>
              <a:t>pahīṇe</a:t>
            </a:r>
            <a:r>
              <a:rPr lang="en-US" altLang="zh-CN" sz="1600" dirty="0" smtClean="0">
                <a:latin typeface="Times New Roman" panose="02020603050405020304" pitchFamily="18" charset="0"/>
                <a:cs typeface="Times New Roman" panose="02020603050405020304" pitchFamily="18" charset="0"/>
              </a:rPr>
              <a:t>)</a:t>
            </a:r>
            <a:endParaRPr lang="en-US" altLang="zh-CN" sz="16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 xmlns:a16="http://schemas.microsoft.com/office/drawing/2014/main" id="{3EB300DE-F2D7-4F48-95E8-923D2901C329}"/>
              </a:ext>
            </a:extLst>
          </p:cNvPr>
          <p:cNvSpPr/>
          <p:nvPr/>
        </p:nvSpPr>
        <p:spPr>
          <a:xfrm>
            <a:off x="1553789" y="2811593"/>
            <a:ext cx="641947" cy="936104"/>
          </a:xfrm>
          <a:prstGeom prst="rect">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Times New Roman"/>
                <a:cs typeface="Times New Roman"/>
              </a:rPr>
              <a:t>joy</a:t>
            </a:r>
            <a:endParaRPr lang="zh-CN" altLang="en-US" dirty="0">
              <a:latin typeface="Times New Roman"/>
              <a:cs typeface="Times New Roman"/>
            </a:endParaRPr>
          </a:p>
        </p:txBody>
      </p:sp>
      <p:sp>
        <p:nvSpPr>
          <p:cNvPr id="13" name="Arrow: Right 12">
            <a:extLst>
              <a:ext uri="{FF2B5EF4-FFF2-40B4-BE49-F238E27FC236}">
                <a16:creationId xmlns="" xmlns:a16="http://schemas.microsoft.com/office/drawing/2014/main" id="{43230008-C56D-44FB-A4EF-BF26DDAFFF92}"/>
              </a:ext>
            </a:extLst>
          </p:cNvPr>
          <p:cNvSpPr/>
          <p:nvPr/>
        </p:nvSpPr>
        <p:spPr>
          <a:xfrm>
            <a:off x="1115616" y="3140968"/>
            <a:ext cx="360040" cy="225739"/>
          </a:xfrm>
          <a:prstGeom prst="rightArrow">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TextBox 13">
            <a:extLst>
              <a:ext uri="{FF2B5EF4-FFF2-40B4-BE49-F238E27FC236}">
                <a16:creationId xmlns="" xmlns:a16="http://schemas.microsoft.com/office/drawing/2014/main" id="{D9EAD8D2-DF9A-488F-A55A-F0EA2B21A869}"/>
              </a:ext>
            </a:extLst>
          </p:cNvPr>
          <p:cNvSpPr txBox="1"/>
          <p:nvPr/>
        </p:nvSpPr>
        <p:spPr>
          <a:xfrm>
            <a:off x="1639748" y="4020452"/>
            <a:ext cx="1420269" cy="1107996"/>
          </a:xfrm>
          <a:prstGeom prst="rect">
            <a:avLst/>
          </a:prstGeom>
          <a:noFill/>
        </p:spPr>
        <p:txBody>
          <a:bodyPr wrap="square" rtlCol="0">
            <a:spAutoFit/>
          </a:bodyPr>
          <a:lstStyle/>
          <a:p>
            <a:r>
              <a:rPr lang="en-US" altLang="zh-CN" sz="1600" dirty="0" err="1">
                <a:latin typeface="Times New Roman" panose="02020603050405020304" pitchFamily="18" charset="0"/>
                <a:cs typeface="Times New Roman" panose="02020603050405020304" pitchFamily="18" charset="0"/>
              </a:rPr>
              <a:t>Skt</a:t>
            </a:r>
            <a:r>
              <a:rPr lang="en-US" altLang="zh-CN" sz="1600" dirty="0">
                <a:latin typeface="Times New Roman" panose="02020603050405020304" pitchFamily="18" charset="0"/>
                <a:cs typeface="Times New Roman" panose="02020603050405020304" pitchFamily="18" charset="0"/>
              </a:rPr>
              <a:t>: </a:t>
            </a:r>
            <a:r>
              <a:rPr lang="en-US" altLang="zh-CN" sz="1600" i="1" dirty="0" err="1" smtClean="0">
                <a:latin typeface="Times New Roman" panose="02020603050405020304" pitchFamily="18" charset="0"/>
                <a:cs typeface="Times New Roman" panose="02020603050405020304" pitchFamily="18" charset="0"/>
              </a:rPr>
              <a:t>prāmodya</a:t>
            </a:r>
            <a:endParaRPr lang="en-US" altLang="zh-CN" sz="1600" i="1" dirty="0">
              <a:latin typeface="Times New Roman" panose="02020603050405020304" pitchFamily="18" charset="0"/>
              <a:cs typeface="Times New Roman" panose="02020603050405020304" pitchFamily="18" charset="0"/>
            </a:endParaRPr>
          </a:p>
          <a:p>
            <a:r>
              <a:rPr lang="en-US" altLang="zh-CN" sz="1600" dirty="0">
                <a:solidFill>
                  <a:schemeClr val="accent6">
                    <a:lumMod val="50000"/>
                  </a:schemeClr>
                </a:solidFill>
                <a:latin typeface="Times New Roman" panose="02020603050405020304" pitchFamily="18" charset="0"/>
                <a:cs typeface="Times New Roman" panose="02020603050405020304" pitchFamily="18" charset="0"/>
              </a:rPr>
              <a:t>Pali: </a:t>
            </a:r>
            <a:r>
              <a:rPr lang="de-DE" altLang="zh-CN" sz="1600" i="1" dirty="0">
                <a:solidFill>
                  <a:schemeClr val="accent6">
                    <a:lumMod val="50000"/>
                  </a:schemeClr>
                </a:solidFill>
                <a:latin typeface="Times New Roman" panose="02020603050405020304" pitchFamily="18" charset="0"/>
                <a:cs typeface="Times New Roman" panose="02020603050405020304" pitchFamily="18" charset="0"/>
              </a:rPr>
              <a:t>pāmojja</a:t>
            </a:r>
            <a:endParaRPr lang="en-US" altLang="zh-CN" sz="1600" i="1" dirty="0">
              <a:solidFill>
                <a:schemeClr val="accent6">
                  <a:lumMod val="50000"/>
                </a:schemeClr>
              </a:solidFill>
              <a:latin typeface="Times New Roman" panose="02020603050405020304" pitchFamily="18" charset="0"/>
              <a:cs typeface="Times New Roman" panose="02020603050405020304" pitchFamily="18" charset="0"/>
            </a:endParaRPr>
          </a:p>
          <a:p>
            <a:r>
              <a:rPr lang="en-US" altLang="zh-CN" sz="1600" dirty="0">
                <a:solidFill>
                  <a:schemeClr val="accent4">
                    <a:lumMod val="75000"/>
                  </a:schemeClr>
                </a:solidFill>
                <a:latin typeface="Times New Roman" panose="02020603050405020304" pitchFamily="18" charset="0"/>
                <a:cs typeface="Times New Roman" panose="02020603050405020304" pitchFamily="18" charset="0"/>
              </a:rPr>
              <a:t>Tib: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dga</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de-DE" altLang="zh-CN" sz="1600" i="1" dirty="0">
                <a:solidFill>
                  <a:schemeClr val="accent4">
                    <a:lumMod val="75000"/>
                  </a:schemeClr>
                </a:solidFill>
                <a:latin typeface="Times New Roman" panose="02020603050405020304" pitchFamily="18" charset="0"/>
                <a:cs typeface="Times New Roman" panose="02020603050405020304" pitchFamily="18" charset="0"/>
              </a:rPr>
              <a:t>’</a:t>
            </a:r>
            <a:r>
              <a:rPr lang="en-US" altLang="zh-CN" sz="1600" i="1" dirty="0" err="1" smtClean="0">
                <a:solidFill>
                  <a:schemeClr val="accent4">
                    <a:lumMod val="75000"/>
                  </a:schemeClr>
                </a:solidFill>
                <a:latin typeface="Times New Roman" panose="02020603050405020304" pitchFamily="18" charset="0"/>
                <a:cs typeface="Times New Roman" panose="02020603050405020304" pitchFamily="18" charset="0"/>
              </a:rPr>
              <a:t>ba</a:t>
            </a:r>
            <a:endParaRPr lang="en-US" altLang="zh-CN" sz="1600" i="1" dirty="0">
              <a:solidFill>
                <a:schemeClr val="accent4">
                  <a:lumMod val="75000"/>
                </a:schemeClr>
              </a:solidFill>
              <a:latin typeface="Times New Roman" panose="02020603050405020304" pitchFamily="18" charset="0"/>
              <a:cs typeface="Times New Roman" panose="02020603050405020304" pitchFamily="18" charset="0"/>
            </a:endParaRPr>
          </a:p>
          <a:p>
            <a:r>
              <a:rPr lang="en-US" altLang="zh-CN" sz="1600" dirty="0" err="1">
                <a:solidFill>
                  <a:srgbClr val="00B050"/>
                </a:solidFill>
                <a:latin typeface="Times New Roman" panose="02020603050405020304" pitchFamily="18" charset="0"/>
                <a:cs typeface="Times New Roman" panose="02020603050405020304" pitchFamily="18" charset="0"/>
              </a:rPr>
              <a:t>Chn</a:t>
            </a:r>
            <a:r>
              <a:rPr lang="en-US" altLang="zh-CN" sz="1600" dirty="0">
                <a:solidFill>
                  <a:srgbClr val="00B050"/>
                </a:solidFill>
                <a:latin typeface="Times New Roman" panose="02020603050405020304" pitchFamily="18" charset="0"/>
                <a:cs typeface="Times New Roman" panose="02020603050405020304" pitchFamily="18" charset="0"/>
              </a:rPr>
              <a:t>: </a:t>
            </a:r>
            <a:r>
              <a:rPr lang="zh-CN" altLang="en-US" sz="1600" dirty="0">
                <a:solidFill>
                  <a:srgbClr val="00B050"/>
                </a:solidFill>
              </a:rPr>
              <a:t>歡</a:t>
            </a:r>
            <a:endParaRPr lang="en-US" altLang="zh-CN" sz="1600" dirty="0">
              <a:solidFill>
                <a:srgbClr val="00B050"/>
              </a:solidFill>
            </a:endParaRPr>
          </a:p>
        </p:txBody>
      </p:sp>
      <p:sp>
        <p:nvSpPr>
          <p:cNvPr id="15" name="Arrow: Right 14">
            <a:extLst>
              <a:ext uri="{FF2B5EF4-FFF2-40B4-BE49-F238E27FC236}">
                <a16:creationId xmlns="" xmlns:a16="http://schemas.microsoft.com/office/drawing/2014/main" id="{874C4A67-FC6D-4206-8F21-0359B8FC079B}"/>
              </a:ext>
            </a:extLst>
          </p:cNvPr>
          <p:cNvSpPr/>
          <p:nvPr/>
        </p:nvSpPr>
        <p:spPr>
          <a:xfrm>
            <a:off x="2267744" y="3140968"/>
            <a:ext cx="432048" cy="225739"/>
          </a:xfrm>
          <a:prstGeom prst="rightArrow">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Rectangle 15">
            <a:extLst>
              <a:ext uri="{FF2B5EF4-FFF2-40B4-BE49-F238E27FC236}">
                <a16:creationId xmlns="" xmlns:a16="http://schemas.microsoft.com/office/drawing/2014/main" id="{822C67E0-DF11-47E9-B0F4-CFC0C855C3BA}"/>
              </a:ext>
            </a:extLst>
          </p:cNvPr>
          <p:cNvSpPr/>
          <p:nvPr/>
        </p:nvSpPr>
        <p:spPr>
          <a:xfrm>
            <a:off x="2771800" y="2811592"/>
            <a:ext cx="936105" cy="936104"/>
          </a:xfrm>
          <a:prstGeom prst="rect">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Times New Roman"/>
                <a:cs typeface="Times New Roman"/>
              </a:rPr>
              <a:t>rapture</a:t>
            </a:r>
            <a:endParaRPr lang="zh-CN" altLang="en-US" dirty="0">
              <a:latin typeface="Times New Roman"/>
              <a:cs typeface="Times New Roman"/>
            </a:endParaRPr>
          </a:p>
        </p:txBody>
      </p:sp>
      <p:sp>
        <p:nvSpPr>
          <p:cNvPr id="17" name="TextBox 16">
            <a:extLst>
              <a:ext uri="{FF2B5EF4-FFF2-40B4-BE49-F238E27FC236}">
                <a16:creationId xmlns="" xmlns:a16="http://schemas.microsoft.com/office/drawing/2014/main" id="{122CC487-913F-4A6F-AADB-A8171A312D79}"/>
              </a:ext>
            </a:extLst>
          </p:cNvPr>
          <p:cNvSpPr txBox="1"/>
          <p:nvPr/>
        </p:nvSpPr>
        <p:spPr>
          <a:xfrm>
            <a:off x="2965767" y="4035841"/>
            <a:ext cx="1420269" cy="1384995"/>
          </a:xfrm>
          <a:prstGeom prst="rect">
            <a:avLst/>
          </a:prstGeom>
          <a:noFill/>
        </p:spPr>
        <p:txBody>
          <a:bodyPr wrap="square" rtlCol="0">
            <a:spAutoFit/>
          </a:bodyPr>
          <a:lstStyle/>
          <a:p>
            <a:r>
              <a:rPr lang="en-US" altLang="zh-CN" sz="1600" dirty="0" err="1">
                <a:latin typeface="Times New Roman" panose="02020603050405020304" pitchFamily="18" charset="0"/>
                <a:cs typeface="Times New Roman" panose="02020603050405020304" pitchFamily="18" charset="0"/>
              </a:rPr>
              <a:t>Skt</a:t>
            </a:r>
            <a:r>
              <a:rPr lang="en-US" altLang="zh-CN" sz="1600" dirty="0">
                <a:latin typeface="Times New Roman" panose="02020603050405020304" pitchFamily="18" charset="0"/>
                <a:cs typeface="Times New Roman" panose="02020603050405020304" pitchFamily="18" charset="0"/>
              </a:rPr>
              <a:t>: </a:t>
            </a:r>
            <a:r>
              <a:rPr lang="en-US" altLang="zh-CN" sz="1600" i="1" dirty="0" err="1">
                <a:latin typeface="Times New Roman" panose="02020603050405020304" pitchFamily="18" charset="0"/>
                <a:cs typeface="Times New Roman" panose="02020603050405020304" pitchFamily="18" charset="0"/>
              </a:rPr>
              <a:t>prīti</a:t>
            </a:r>
            <a:endParaRPr lang="en-US" altLang="zh-CN" sz="1600" i="1" dirty="0">
              <a:latin typeface="Times New Roman" panose="02020603050405020304" pitchFamily="18" charset="0"/>
              <a:cs typeface="Times New Roman" panose="02020603050405020304" pitchFamily="18" charset="0"/>
            </a:endParaRPr>
          </a:p>
          <a:p>
            <a:r>
              <a:rPr lang="en-US" altLang="zh-CN" sz="1600" dirty="0">
                <a:solidFill>
                  <a:schemeClr val="accent6">
                    <a:lumMod val="50000"/>
                  </a:schemeClr>
                </a:solidFill>
                <a:latin typeface="Times New Roman" panose="02020603050405020304" pitchFamily="18" charset="0"/>
                <a:cs typeface="Times New Roman" panose="02020603050405020304" pitchFamily="18" charset="0"/>
              </a:rPr>
              <a:t>Pali: </a:t>
            </a:r>
            <a:r>
              <a:rPr lang="en-US" altLang="zh-CN" sz="1600" i="1" dirty="0" err="1">
                <a:solidFill>
                  <a:schemeClr val="accent6">
                    <a:lumMod val="50000"/>
                  </a:schemeClr>
                </a:solidFill>
                <a:latin typeface="Times New Roman" panose="02020603050405020304" pitchFamily="18" charset="0"/>
                <a:cs typeface="Times New Roman" panose="02020603050405020304" pitchFamily="18" charset="0"/>
              </a:rPr>
              <a:t>pīti</a:t>
            </a:r>
            <a:endParaRPr lang="en-US" altLang="zh-CN" sz="1600" i="1" dirty="0">
              <a:solidFill>
                <a:schemeClr val="accent6">
                  <a:lumMod val="50000"/>
                </a:schemeClr>
              </a:solidFill>
              <a:latin typeface="Times New Roman" panose="02020603050405020304" pitchFamily="18" charset="0"/>
              <a:cs typeface="Times New Roman" panose="02020603050405020304" pitchFamily="18" charset="0"/>
            </a:endParaRPr>
          </a:p>
          <a:p>
            <a:r>
              <a:rPr lang="en-US" altLang="zh-CN" sz="1600" dirty="0">
                <a:solidFill>
                  <a:schemeClr val="accent4">
                    <a:lumMod val="75000"/>
                  </a:schemeClr>
                </a:solidFill>
                <a:latin typeface="Times New Roman" panose="02020603050405020304" pitchFamily="18" charset="0"/>
                <a:cs typeface="Times New Roman" panose="02020603050405020304" pitchFamily="18" charset="0"/>
              </a:rPr>
              <a:t>Tib: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mchog</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tu</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dga</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de-DE" altLang="zh-CN" i="1" dirty="0">
                <a:solidFill>
                  <a:schemeClr val="accent4">
                    <a:lumMod val="75000"/>
                  </a:schemeClr>
                </a:solidFill>
              </a:rPr>
              <a:t>’</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ba</a:t>
            </a:r>
            <a:endParaRPr lang="en-US" altLang="zh-CN" sz="1600" i="1" dirty="0">
              <a:solidFill>
                <a:schemeClr val="accent4">
                  <a:lumMod val="75000"/>
                </a:schemeClr>
              </a:solidFill>
              <a:latin typeface="Times New Roman" panose="02020603050405020304" pitchFamily="18" charset="0"/>
              <a:cs typeface="Times New Roman" panose="02020603050405020304" pitchFamily="18" charset="0"/>
            </a:endParaRPr>
          </a:p>
          <a:p>
            <a:r>
              <a:rPr lang="en-US" altLang="zh-CN" sz="1600" dirty="0" err="1">
                <a:solidFill>
                  <a:srgbClr val="00B050"/>
                </a:solidFill>
                <a:latin typeface="Times New Roman" panose="02020603050405020304" pitchFamily="18" charset="0"/>
                <a:cs typeface="Times New Roman" panose="02020603050405020304" pitchFamily="18" charset="0"/>
              </a:rPr>
              <a:t>Chn</a:t>
            </a:r>
            <a:r>
              <a:rPr lang="en-US" altLang="zh-CN" sz="1600" dirty="0">
                <a:solidFill>
                  <a:srgbClr val="00B050"/>
                </a:solidFill>
                <a:latin typeface="Times New Roman" panose="02020603050405020304" pitchFamily="18" charset="0"/>
                <a:cs typeface="Times New Roman" panose="02020603050405020304" pitchFamily="18" charset="0"/>
              </a:rPr>
              <a:t>: </a:t>
            </a:r>
            <a:r>
              <a:rPr lang="zh-CN" altLang="en-US" sz="1600" dirty="0">
                <a:solidFill>
                  <a:srgbClr val="00B050"/>
                </a:solidFill>
                <a:latin typeface="Times New Roman" panose="02020603050405020304" pitchFamily="18" charset="0"/>
                <a:cs typeface="Times New Roman" panose="02020603050405020304" pitchFamily="18" charset="0"/>
              </a:rPr>
              <a:t>喜</a:t>
            </a:r>
            <a:endParaRPr lang="en-US" altLang="zh-CN" sz="1600" dirty="0">
              <a:solidFill>
                <a:srgbClr val="00B050"/>
              </a:solidFill>
            </a:endParaRPr>
          </a:p>
        </p:txBody>
      </p:sp>
      <p:sp>
        <p:nvSpPr>
          <p:cNvPr id="18" name="Arrow: Right 17">
            <a:extLst>
              <a:ext uri="{FF2B5EF4-FFF2-40B4-BE49-F238E27FC236}">
                <a16:creationId xmlns="" xmlns:a16="http://schemas.microsoft.com/office/drawing/2014/main" id="{78612C84-3A89-4005-A6B5-AC98C918B7F6}"/>
              </a:ext>
            </a:extLst>
          </p:cNvPr>
          <p:cNvSpPr/>
          <p:nvPr/>
        </p:nvSpPr>
        <p:spPr>
          <a:xfrm>
            <a:off x="3793971" y="3174622"/>
            <a:ext cx="432048" cy="225739"/>
          </a:xfrm>
          <a:prstGeom prst="rightArrow">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Rectangle 18">
            <a:extLst>
              <a:ext uri="{FF2B5EF4-FFF2-40B4-BE49-F238E27FC236}">
                <a16:creationId xmlns="" xmlns:a16="http://schemas.microsoft.com/office/drawing/2014/main" id="{CBBC7C6C-0C87-4335-B33A-1AA7653BD062}"/>
              </a:ext>
            </a:extLst>
          </p:cNvPr>
          <p:cNvSpPr/>
          <p:nvPr/>
        </p:nvSpPr>
        <p:spPr>
          <a:xfrm>
            <a:off x="4277905" y="2804324"/>
            <a:ext cx="1162176" cy="936104"/>
          </a:xfrm>
          <a:prstGeom prst="rect">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Times New Roman"/>
                <a:cs typeface="Times New Roman"/>
              </a:rPr>
              <a:t>e</a:t>
            </a:r>
            <a:r>
              <a:rPr lang="en-US" altLang="zh-CN" dirty="0" smtClean="0">
                <a:latin typeface="Times New Roman"/>
                <a:cs typeface="Times New Roman"/>
              </a:rPr>
              <a:t>ase/</a:t>
            </a:r>
          </a:p>
          <a:p>
            <a:pPr algn="ctr"/>
            <a:r>
              <a:rPr lang="en-US" altLang="zh-CN" dirty="0" smtClean="0">
                <a:latin typeface="Times New Roman"/>
                <a:cs typeface="Times New Roman"/>
              </a:rPr>
              <a:t>tranquility</a:t>
            </a:r>
            <a:endParaRPr lang="zh-CN" altLang="en-US" dirty="0">
              <a:latin typeface="Times New Roman"/>
              <a:cs typeface="Times New Roman"/>
            </a:endParaRPr>
          </a:p>
        </p:txBody>
      </p:sp>
      <p:sp>
        <p:nvSpPr>
          <p:cNvPr id="20" name="Rectangle 19">
            <a:extLst>
              <a:ext uri="{FF2B5EF4-FFF2-40B4-BE49-F238E27FC236}">
                <a16:creationId xmlns="" xmlns:a16="http://schemas.microsoft.com/office/drawing/2014/main" id="{593398D4-27D2-4999-9E63-9FC5E3556BAA}"/>
              </a:ext>
            </a:extLst>
          </p:cNvPr>
          <p:cNvSpPr/>
          <p:nvPr/>
        </p:nvSpPr>
        <p:spPr>
          <a:xfrm>
            <a:off x="6024218" y="2804323"/>
            <a:ext cx="997249" cy="936104"/>
          </a:xfrm>
          <a:prstGeom prst="rect">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Times New Roman"/>
                <a:cs typeface="Times New Roman"/>
              </a:rPr>
              <a:t>pleasure</a:t>
            </a:r>
            <a:endParaRPr lang="zh-CN" altLang="en-US" dirty="0">
              <a:latin typeface="Times New Roman"/>
              <a:cs typeface="Times New Roman"/>
            </a:endParaRPr>
          </a:p>
        </p:txBody>
      </p:sp>
      <p:sp>
        <p:nvSpPr>
          <p:cNvPr id="21" name="Arrow: Right 20">
            <a:extLst>
              <a:ext uri="{FF2B5EF4-FFF2-40B4-BE49-F238E27FC236}">
                <a16:creationId xmlns="" xmlns:a16="http://schemas.microsoft.com/office/drawing/2014/main" id="{1D92CB43-3F96-4AD7-8AAC-9B17C21A6D61}"/>
              </a:ext>
            </a:extLst>
          </p:cNvPr>
          <p:cNvSpPr/>
          <p:nvPr/>
        </p:nvSpPr>
        <p:spPr>
          <a:xfrm>
            <a:off x="5526119" y="3159506"/>
            <a:ext cx="432048" cy="225739"/>
          </a:xfrm>
          <a:prstGeom prst="rightArrow">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TextBox 21">
            <a:extLst>
              <a:ext uri="{FF2B5EF4-FFF2-40B4-BE49-F238E27FC236}">
                <a16:creationId xmlns="" xmlns:a16="http://schemas.microsoft.com/office/drawing/2014/main" id="{858B1784-E0F2-425F-82AE-502369260530}"/>
              </a:ext>
            </a:extLst>
          </p:cNvPr>
          <p:cNvSpPr txBox="1"/>
          <p:nvPr/>
        </p:nvSpPr>
        <p:spPr>
          <a:xfrm>
            <a:off x="4189384" y="4035841"/>
            <a:ext cx="1489691" cy="1323439"/>
          </a:xfrm>
          <a:prstGeom prst="rect">
            <a:avLst/>
          </a:prstGeom>
          <a:noFill/>
        </p:spPr>
        <p:txBody>
          <a:bodyPr wrap="square" rtlCol="0">
            <a:spAutoFit/>
          </a:bodyPr>
          <a:lstStyle/>
          <a:p>
            <a:r>
              <a:rPr lang="en-US" altLang="zh-CN" sz="1600" dirty="0" err="1">
                <a:latin typeface="Times New Roman" panose="02020603050405020304" pitchFamily="18" charset="0"/>
                <a:cs typeface="Times New Roman" panose="02020603050405020304" pitchFamily="18" charset="0"/>
              </a:rPr>
              <a:t>Skt</a:t>
            </a:r>
            <a:r>
              <a:rPr lang="en-US" altLang="zh-CN" sz="1600" dirty="0">
                <a:latin typeface="Times New Roman" panose="02020603050405020304" pitchFamily="18" charset="0"/>
                <a:cs typeface="Times New Roman" panose="02020603050405020304" pitchFamily="18" charset="0"/>
              </a:rPr>
              <a:t>: </a:t>
            </a:r>
            <a:r>
              <a:rPr lang="en-US" altLang="zh-CN" sz="1600" i="1" dirty="0" err="1">
                <a:latin typeface="Times New Roman" panose="02020603050405020304" pitchFamily="18" charset="0"/>
                <a:cs typeface="Times New Roman" panose="02020603050405020304" pitchFamily="18" charset="0"/>
              </a:rPr>
              <a:t>prasrabdhi</a:t>
            </a:r>
            <a:endParaRPr lang="en-US" altLang="zh-CN" sz="1600" i="1" dirty="0">
              <a:latin typeface="Times New Roman" panose="02020603050405020304" pitchFamily="18" charset="0"/>
              <a:cs typeface="Times New Roman" panose="02020603050405020304" pitchFamily="18" charset="0"/>
            </a:endParaRPr>
          </a:p>
          <a:p>
            <a:r>
              <a:rPr lang="en-US" altLang="zh-CN" sz="1600" dirty="0">
                <a:solidFill>
                  <a:schemeClr val="accent6">
                    <a:lumMod val="50000"/>
                  </a:schemeClr>
                </a:solidFill>
                <a:latin typeface="Times New Roman" panose="02020603050405020304" pitchFamily="18" charset="0"/>
                <a:cs typeface="Times New Roman" panose="02020603050405020304" pitchFamily="18" charset="0"/>
              </a:rPr>
              <a:t>Pali: </a:t>
            </a:r>
            <a:r>
              <a:rPr lang="en-US" altLang="zh-CN" sz="1600" i="1" dirty="0" err="1">
                <a:solidFill>
                  <a:schemeClr val="accent6">
                    <a:lumMod val="50000"/>
                  </a:schemeClr>
                </a:solidFill>
                <a:latin typeface="Times New Roman" panose="02020603050405020304" pitchFamily="18" charset="0"/>
                <a:cs typeface="Times New Roman" panose="02020603050405020304" pitchFamily="18" charset="0"/>
              </a:rPr>
              <a:t>passaddhi</a:t>
            </a:r>
            <a:endParaRPr lang="en-US" altLang="zh-CN" sz="1600" i="1" dirty="0">
              <a:solidFill>
                <a:schemeClr val="accent6">
                  <a:lumMod val="50000"/>
                </a:schemeClr>
              </a:solidFill>
              <a:latin typeface="Times New Roman" panose="02020603050405020304" pitchFamily="18" charset="0"/>
              <a:cs typeface="Times New Roman" panose="02020603050405020304" pitchFamily="18" charset="0"/>
            </a:endParaRPr>
          </a:p>
          <a:p>
            <a:r>
              <a:rPr lang="en-US" altLang="zh-CN" sz="1600" dirty="0" err="1">
                <a:solidFill>
                  <a:schemeClr val="accent4">
                    <a:lumMod val="75000"/>
                  </a:schemeClr>
                </a:solidFill>
                <a:latin typeface="Times New Roman" panose="02020603050405020304" pitchFamily="18" charset="0"/>
                <a:cs typeface="Times New Roman" panose="02020603050405020304" pitchFamily="18" charset="0"/>
              </a:rPr>
              <a:t>Tib</a:t>
            </a:r>
            <a:r>
              <a:rPr lang="en-US" altLang="zh-CN" sz="1600" dirty="0" smtClean="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smtClean="0">
                <a:solidFill>
                  <a:schemeClr val="accent4">
                    <a:lumMod val="75000"/>
                  </a:schemeClr>
                </a:solidFill>
                <a:latin typeface="Times New Roman" panose="02020603050405020304" pitchFamily="18" charset="0"/>
                <a:cs typeface="Times New Roman" panose="02020603050405020304" pitchFamily="18" charset="0"/>
              </a:rPr>
              <a:t>shin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tu</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sbyangs</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pa</a:t>
            </a:r>
          </a:p>
          <a:p>
            <a:r>
              <a:rPr lang="en-US" altLang="zh-CN" sz="1600" dirty="0" err="1">
                <a:solidFill>
                  <a:srgbClr val="00B050"/>
                </a:solidFill>
                <a:latin typeface="Times New Roman" panose="02020603050405020304" pitchFamily="18" charset="0"/>
                <a:cs typeface="Times New Roman" panose="02020603050405020304" pitchFamily="18" charset="0"/>
              </a:rPr>
              <a:t>Chn</a:t>
            </a:r>
            <a:r>
              <a:rPr lang="en-US" altLang="zh-CN" sz="1600" dirty="0" smtClean="0">
                <a:solidFill>
                  <a:srgbClr val="00B050"/>
                </a:solidFill>
                <a:latin typeface="Times New Roman" panose="02020603050405020304" pitchFamily="18" charset="0"/>
                <a:cs typeface="Times New Roman" panose="02020603050405020304" pitchFamily="18" charset="0"/>
              </a:rPr>
              <a:t>: </a:t>
            </a:r>
            <a:r>
              <a:rPr lang="zh-CN" altLang="en-US" sz="1600" dirty="0" smtClean="0">
                <a:solidFill>
                  <a:srgbClr val="00B050"/>
                </a:solidFill>
                <a:latin typeface="Times New Roman" panose="02020603050405020304" pitchFamily="18" charset="0"/>
                <a:cs typeface="Times New Roman" panose="02020603050405020304" pitchFamily="18" charset="0"/>
              </a:rPr>
              <a:t>安</a:t>
            </a:r>
            <a:endParaRPr lang="en-US" altLang="zh-CN" sz="1600" dirty="0">
              <a:solidFill>
                <a:srgbClr val="00B050"/>
              </a:solidFill>
              <a:latin typeface="宋体"/>
              <a:ea typeface="宋体"/>
              <a:cs typeface="宋体"/>
            </a:endParaRPr>
          </a:p>
        </p:txBody>
      </p:sp>
      <p:sp>
        <p:nvSpPr>
          <p:cNvPr id="23" name="TextBox 22">
            <a:extLst>
              <a:ext uri="{FF2B5EF4-FFF2-40B4-BE49-F238E27FC236}">
                <a16:creationId xmlns="" xmlns:a16="http://schemas.microsoft.com/office/drawing/2014/main" id="{B6FEB46A-42A7-4034-AB8D-5B5C737A6BC1}"/>
              </a:ext>
            </a:extLst>
          </p:cNvPr>
          <p:cNvSpPr txBox="1"/>
          <p:nvPr/>
        </p:nvSpPr>
        <p:spPr>
          <a:xfrm>
            <a:off x="5840551" y="4035841"/>
            <a:ext cx="1180916" cy="1077218"/>
          </a:xfrm>
          <a:prstGeom prst="rect">
            <a:avLst/>
          </a:prstGeom>
          <a:noFill/>
        </p:spPr>
        <p:txBody>
          <a:bodyPr wrap="square" rtlCol="0">
            <a:spAutoFit/>
          </a:bodyPr>
          <a:lstStyle/>
          <a:p>
            <a:r>
              <a:rPr lang="en-US" altLang="zh-CN" sz="1600" dirty="0" err="1">
                <a:latin typeface="Times New Roman" panose="02020603050405020304" pitchFamily="18" charset="0"/>
                <a:cs typeface="Times New Roman" panose="02020603050405020304" pitchFamily="18" charset="0"/>
              </a:rPr>
              <a:t>Skt</a:t>
            </a:r>
            <a:r>
              <a:rPr lang="en-US" altLang="zh-CN" sz="1600" dirty="0">
                <a:latin typeface="Times New Roman" panose="02020603050405020304" pitchFamily="18" charset="0"/>
                <a:cs typeface="Times New Roman" panose="02020603050405020304" pitchFamily="18" charset="0"/>
              </a:rPr>
              <a:t>: </a:t>
            </a:r>
            <a:r>
              <a:rPr lang="en-US" altLang="zh-CN" sz="1600" i="1" dirty="0" err="1">
                <a:latin typeface="Times New Roman" panose="02020603050405020304" pitchFamily="18" charset="0"/>
                <a:cs typeface="Times New Roman" panose="02020603050405020304" pitchFamily="18" charset="0"/>
              </a:rPr>
              <a:t>sukha</a:t>
            </a:r>
            <a:endParaRPr lang="en-US" altLang="zh-CN" sz="1600" i="1" dirty="0">
              <a:latin typeface="Times New Roman" panose="02020603050405020304" pitchFamily="18" charset="0"/>
              <a:cs typeface="Times New Roman" panose="02020603050405020304" pitchFamily="18" charset="0"/>
            </a:endParaRPr>
          </a:p>
          <a:p>
            <a:r>
              <a:rPr lang="en-US" altLang="zh-CN" sz="1600" dirty="0">
                <a:solidFill>
                  <a:schemeClr val="accent6">
                    <a:lumMod val="50000"/>
                  </a:schemeClr>
                </a:solidFill>
                <a:latin typeface="Times New Roman" panose="02020603050405020304" pitchFamily="18" charset="0"/>
                <a:cs typeface="Times New Roman" panose="02020603050405020304" pitchFamily="18" charset="0"/>
              </a:rPr>
              <a:t>Pali: </a:t>
            </a:r>
            <a:r>
              <a:rPr lang="en-US" altLang="zh-CN" sz="1600" i="1" dirty="0" err="1">
                <a:solidFill>
                  <a:schemeClr val="accent6">
                    <a:lumMod val="50000"/>
                  </a:schemeClr>
                </a:solidFill>
                <a:latin typeface="Times New Roman" panose="02020603050405020304" pitchFamily="18" charset="0"/>
                <a:cs typeface="Times New Roman" panose="02020603050405020304" pitchFamily="18" charset="0"/>
              </a:rPr>
              <a:t>sukha</a:t>
            </a:r>
            <a:endParaRPr lang="en-US" altLang="zh-CN" sz="1600" i="1" dirty="0">
              <a:solidFill>
                <a:schemeClr val="accent6">
                  <a:lumMod val="50000"/>
                </a:schemeClr>
              </a:solidFill>
              <a:latin typeface="Times New Roman" panose="02020603050405020304" pitchFamily="18" charset="0"/>
              <a:cs typeface="Times New Roman" panose="02020603050405020304" pitchFamily="18" charset="0"/>
            </a:endParaRPr>
          </a:p>
          <a:p>
            <a:r>
              <a:rPr lang="en-US" altLang="zh-CN" sz="1600" dirty="0" err="1">
                <a:solidFill>
                  <a:schemeClr val="accent4">
                    <a:lumMod val="75000"/>
                  </a:schemeClr>
                </a:solidFill>
                <a:latin typeface="Times New Roman" panose="02020603050405020304" pitchFamily="18" charset="0"/>
                <a:cs typeface="Times New Roman" panose="02020603050405020304" pitchFamily="18" charset="0"/>
              </a:rPr>
              <a:t>Tib</a:t>
            </a:r>
            <a:r>
              <a:rPr lang="en-US" altLang="zh-CN" sz="1600" dirty="0" smtClean="0">
                <a:solidFill>
                  <a:schemeClr val="accent4">
                    <a:lumMod val="75000"/>
                  </a:schemeClr>
                </a:solidFill>
                <a:latin typeface="Times New Roman" panose="02020603050405020304" pitchFamily="18" charset="0"/>
                <a:cs typeface="Times New Roman" panose="02020603050405020304" pitchFamily="18" charset="0"/>
              </a:rPr>
              <a:t>: </a:t>
            </a:r>
            <a:r>
              <a:rPr lang="en-US" altLang="zh-CN" sz="1600" i="1" dirty="0" err="1" smtClean="0">
                <a:solidFill>
                  <a:schemeClr val="accent4">
                    <a:lumMod val="75000"/>
                  </a:schemeClr>
                </a:solidFill>
                <a:latin typeface="Times New Roman" panose="02020603050405020304" pitchFamily="18" charset="0"/>
                <a:cs typeface="Times New Roman" panose="02020603050405020304" pitchFamily="18" charset="0"/>
              </a:rPr>
              <a:t>bde</a:t>
            </a:r>
            <a:r>
              <a:rPr lang="en-US" altLang="zh-CN" sz="1600" i="1" dirty="0" smtClean="0">
                <a:solidFill>
                  <a:schemeClr val="accent4">
                    <a:lumMod val="75000"/>
                  </a:schemeClr>
                </a:solidFill>
                <a:latin typeface="Times New Roman" panose="02020603050405020304" pitchFamily="18" charset="0"/>
                <a:cs typeface="Times New Roman" panose="02020603050405020304" pitchFamily="18" charset="0"/>
              </a:rPr>
              <a:t> pa</a:t>
            </a:r>
            <a:endParaRPr lang="en-US" altLang="zh-CN" sz="1600" i="1" dirty="0">
              <a:solidFill>
                <a:schemeClr val="accent4">
                  <a:lumMod val="75000"/>
                </a:schemeClr>
              </a:solidFill>
              <a:latin typeface="Times New Roman" panose="02020603050405020304" pitchFamily="18" charset="0"/>
              <a:cs typeface="Times New Roman" panose="02020603050405020304" pitchFamily="18" charset="0"/>
            </a:endParaRPr>
          </a:p>
          <a:p>
            <a:r>
              <a:rPr lang="en-US" altLang="zh-CN" sz="1600" dirty="0" err="1">
                <a:solidFill>
                  <a:srgbClr val="00B050"/>
                </a:solidFill>
                <a:latin typeface="Times New Roman" panose="02020603050405020304" pitchFamily="18" charset="0"/>
                <a:cs typeface="Times New Roman" panose="02020603050405020304" pitchFamily="18" charset="0"/>
              </a:rPr>
              <a:t>Chn</a:t>
            </a:r>
            <a:r>
              <a:rPr lang="en-US" altLang="zh-CN" sz="1600" dirty="0">
                <a:solidFill>
                  <a:srgbClr val="00B050"/>
                </a:solidFill>
                <a:latin typeface="Times New Roman" panose="02020603050405020304" pitchFamily="18" charset="0"/>
                <a:cs typeface="Times New Roman" panose="02020603050405020304" pitchFamily="18" charset="0"/>
              </a:rPr>
              <a:t>: </a:t>
            </a:r>
            <a:r>
              <a:rPr lang="zh-CHT" altLang="en-US" sz="1600" dirty="0" smtClean="0">
                <a:solidFill>
                  <a:srgbClr val="00B050"/>
                </a:solidFill>
                <a:latin typeface="宋体"/>
                <a:ea typeface="宋体"/>
                <a:cs typeface="宋体"/>
              </a:rPr>
              <a:t>樂</a:t>
            </a:r>
            <a:endParaRPr lang="en-US" altLang="zh-CN" sz="1600" dirty="0">
              <a:solidFill>
                <a:srgbClr val="00B050"/>
              </a:solidFill>
              <a:latin typeface="宋体"/>
              <a:ea typeface="宋体"/>
              <a:cs typeface="宋体"/>
            </a:endParaRPr>
          </a:p>
        </p:txBody>
      </p:sp>
      <p:sp>
        <p:nvSpPr>
          <p:cNvPr id="24" name="Rectangle 23">
            <a:extLst>
              <a:ext uri="{FF2B5EF4-FFF2-40B4-BE49-F238E27FC236}">
                <a16:creationId xmlns="" xmlns:a16="http://schemas.microsoft.com/office/drawing/2014/main" id="{8261814C-ACCF-4363-921D-9EFD9EC294D8}"/>
              </a:ext>
            </a:extLst>
          </p:cNvPr>
          <p:cNvSpPr/>
          <p:nvPr/>
        </p:nvSpPr>
        <p:spPr>
          <a:xfrm>
            <a:off x="7596336" y="2780928"/>
            <a:ext cx="1440160" cy="943952"/>
          </a:xfrm>
          <a:prstGeom prst="rect">
            <a:avLst/>
          </a:prstGeom>
          <a:solidFill>
            <a:srgbClr val="2C93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Times New Roman"/>
                <a:cs typeface="Times New Roman"/>
              </a:rPr>
              <a:t>concentration</a:t>
            </a:r>
            <a:endParaRPr lang="zh-CN" altLang="en-US" dirty="0">
              <a:latin typeface="Times New Roman"/>
              <a:cs typeface="Times New Roman"/>
            </a:endParaRPr>
          </a:p>
        </p:txBody>
      </p:sp>
      <p:sp>
        <p:nvSpPr>
          <p:cNvPr id="25" name="TextBox 24">
            <a:extLst>
              <a:ext uri="{FF2B5EF4-FFF2-40B4-BE49-F238E27FC236}">
                <a16:creationId xmlns="" xmlns:a16="http://schemas.microsoft.com/office/drawing/2014/main" id="{391C5961-A79E-400B-A693-40A035097620}"/>
              </a:ext>
            </a:extLst>
          </p:cNvPr>
          <p:cNvSpPr txBox="1"/>
          <p:nvPr/>
        </p:nvSpPr>
        <p:spPr>
          <a:xfrm>
            <a:off x="7362564" y="4020452"/>
            <a:ext cx="1907703" cy="1323439"/>
          </a:xfrm>
          <a:prstGeom prst="rect">
            <a:avLst/>
          </a:prstGeom>
          <a:noFill/>
        </p:spPr>
        <p:txBody>
          <a:bodyPr wrap="square" rtlCol="0">
            <a:spAutoFit/>
          </a:bodyPr>
          <a:lstStyle/>
          <a:p>
            <a:r>
              <a:rPr lang="en-US" altLang="zh-CN" sz="1600" dirty="0" err="1">
                <a:latin typeface="Times New Roman" panose="02020603050405020304" pitchFamily="18" charset="0"/>
                <a:cs typeface="Times New Roman" panose="02020603050405020304" pitchFamily="18" charset="0"/>
              </a:rPr>
              <a:t>Skt</a:t>
            </a:r>
            <a:r>
              <a:rPr lang="en-US" altLang="zh-CN" sz="1600" dirty="0">
                <a:latin typeface="Times New Roman" panose="02020603050405020304" pitchFamily="18" charset="0"/>
                <a:cs typeface="Times New Roman" panose="02020603050405020304" pitchFamily="18" charset="0"/>
              </a:rPr>
              <a:t>: </a:t>
            </a:r>
            <a:r>
              <a:rPr lang="en-US" altLang="zh-CN" sz="1600" i="1" dirty="0" err="1" smtClean="0">
                <a:latin typeface="Times New Roman" panose="02020603050405020304" pitchFamily="18" charset="0"/>
                <a:cs typeface="Times New Roman" panose="02020603050405020304" pitchFamily="18" charset="0"/>
              </a:rPr>
              <a:t>cittasamādhi</a:t>
            </a:r>
            <a:endParaRPr lang="en-US" altLang="zh-CN" sz="1600" i="1" dirty="0">
              <a:latin typeface="Times New Roman" panose="02020603050405020304" pitchFamily="18" charset="0"/>
              <a:cs typeface="Times New Roman" panose="02020603050405020304" pitchFamily="18" charset="0"/>
            </a:endParaRPr>
          </a:p>
          <a:p>
            <a:r>
              <a:rPr lang="en-US" altLang="zh-CN" sz="1600" dirty="0">
                <a:solidFill>
                  <a:schemeClr val="accent6">
                    <a:lumMod val="50000"/>
                  </a:schemeClr>
                </a:solidFill>
                <a:latin typeface="Times New Roman" panose="02020603050405020304" pitchFamily="18" charset="0"/>
                <a:cs typeface="Times New Roman" panose="02020603050405020304" pitchFamily="18" charset="0"/>
              </a:rPr>
              <a:t>Pali: </a:t>
            </a:r>
            <a:r>
              <a:rPr lang="en-US" altLang="zh-CN" sz="1600" i="1" dirty="0" err="1">
                <a:solidFill>
                  <a:schemeClr val="accent6">
                    <a:lumMod val="50000"/>
                  </a:schemeClr>
                </a:solidFill>
                <a:latin typeface="Times New Roman" panose="02020603050405020304" pitchFamily="18" charset="0"/>
                <a:cs typeface="Times New Roman" panose="02020603050405020304" pitchFamily="18" charset="0"/>
              </a:rPr>
              <a:t>samādhi</a:t>
            </a:r>
            <a:endParaRPr lang="en-US" altLang="zh-CN" sz="1600" i="1" dirty="0">
              <a:solidFill>
                <a:schemeClr val="accent6">
                  <a:lumMod val="50000"/>
                </a:schemeClr>
              </a:solidFill>
              <a:latin typeface="Times New Roman" panose="02020603050405020304" pitchFamily="18" charset="0"/>
              <a:cs typeface="Times New Roman" panose="02020603050405020304" pitchFamily="18" charset="0"/>
            </a:endParaRPr>
          </a:p>
          <a:p>
            <a:r>
              <a:rPr lang="en-US" altLang="zh-CN" sz="1600" dirty="0">
                <a:solidFill>
                  <a:schemeClr val="accent4">
                    <a:lumMod val="75000"/>
                  </a:schemeClr>
                </a:solidFill>
                <a:latin typeface="Times New Roman" panose="02020603050405020304" pitchFamily="18" charset="0"/>
                <a:cs typeface="Times New Roman" panose="02020603050405020304" pitchFamily="18" charset="0"/>
              </a:rPr>
              <a:t>Tib: </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ting </a:t>
            </a:r>
            <a:r>
              <a:rPr lang="en-US" altLang="zh-CN" sz="1600" i="1" dirty="0" err="1">
                <a:solidFill>
                  <a:schemeClr val="accent4">
                    <a:lumMod val="75000"/>
                  </a:schemeClr>
                </a:solidFill>
                <a:latin typeface="Times New Roman" panose="02020603050405020304" pitchFamily="18" charset="0"/>
                <a:cs typeface="Times New Roman" panose="02020603050405020304" pitchFamily="18" charset="0"/>
              </a:rPr>
              <a:t>nge</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r>
              <a:rPr lang="de-DE" altLang="zh-CN" sz="1600" i="1" dirty="0">
                <a:solidFill>
                  <a:schemeClr val="accent4">
                    <a:lumMod val="75000"/>
                  </a:schemeClr>
                </a:solidFill>
                <a:latin typeface="Times New Roman" panose="02020603050405020304" pitchFamily="18" charset="0"/>
                <a:cs typeface="Times New Roman" panose="02020603050405020304" pitchFamily="18" charset="0"/>
              </a:rPr>
              <a:t>’</a:t>
            </a:r>
            <a:r>
              <a:rPr lang="en-US" altLang="zh-CN" sz="1600" i="1" dirty="0" err="1" smtClean="0">
                <a:solidFill>
                  <a:schemeClr val="accent4">
                    <a:lumMod val="75000"/>
                  </a:schemeClr>
                </a:solidFill>
                <a:latin typeface="Times New Roman" panose="02020603050405020304" pitchFamily="18" charset="0"/>
                <a:cs typeface="Times New Roman" panose="02020603050405020304" pitchFamily="18" charset="0"/>
              </a:rPr>
              <a:t>dzin</a:t>
            </a:r>
            <a:r>
              <a:rPr lang="en-US" altLang="zh-CN" sz="1600" i="1" dirty="0" smtClean="0">
                <a:solidFill>
                  <a:schemeClr val="accent4">
                    <a:lumMod val="75000"/>
                  </a:schemeClr>
                </a:solidFill>
                <a:latin typeface="Times New Roman" panose="02020603050405020304" pitchFamily="18" charset="0"/>
                <a:cs typeface="Times New Roman" panose="02020603050405020304" pitchFamily="18" charset="0"/>
              </a:rPr>
              <a:t> </a:t>
            </a:r>
            <a:r>
              <a:rPr lang="de-DE" altLang="zh-CN" sz="1600" dirty="0">
                <a:solidFill>
                  <a:schemeClr val="accent4">
                    <a:lumMod val="75000"/>
                  </a:schemeClr>
                </a:solidFill>
                <a:latin typeface="Times New Roman" panose="02020603050405020304" pitchFamily="18" charset="0"/>
                <a:cs typeface="Times New Roman" panose="02020603050405020304" pitchFamily="18" charset="0"/>
              </a:rPr>
              <a:t>/ </a:t>
            </a:r>
            <a:r>
              <a:rPr lang="de-DE" altLang="zh-CN" sz="1600" i="1" dirty="0">
                <a:solidFill>
                  <a:schemeClr val="accent4">
                    <a:lumMod val="75000"/>
                  </a:schemeClr>
                </a:solidFill>
                <a:latin typeface="Times New Roman" panose="02020603050405020304" pitchFamily="18" charset="0"/>
                <a:cs typeface="Times New Roman" panose="02020603050405020304" pitchFamily="18" charset="0"/>
              </a:rPr>
              <a:t>mnyam par </a:t>
            </a:r>
            <a:r>
              <a:rPr lang="de-DE" altLang="zh-CN" sz="1600" i="1" dirty="0" smtClean="0">
                <a:solidFill>
                  <a:schemeClr val="accent4">
                    <a:lumMod val="75000"/>
                  </a:schemeClr>
                </a:solidFill>
                <a:latin typeface="Times New Roman" panose="02020603050405020304" pitchFamily="18" charset="0"/>
                <a:cs typeface="Times New Roman" panose="02020603050405020304" pitchFamily="18" charset="0"/>
              </a:rPr>
              <a:t>’</a:t>
            </a:r>
            <a:r>
              <a:rPr lang="de-DE" altLang="zh-CN" sz="1600" i="1" dirty="0" err="1" smtClean="0">
                <a:solidFill>
                  <a:schemeClr val="accent4">
                    <a:lumMod val="75000"/>
                  </a:schemeClr>
                </a:solidFill>
                <a:latin typeface="Times New Roman" panose="02020603050405020304" pitchFamily="18" charset="0"/>
                <a:cs typeface="Times New Roman" panose="02020603050405020304" pitchFamily="18" charset="0"/>
              </a:rPr>
              <a:t>jog</a:t>
            </a:r>
            <a:r>
              <a:rPr lang="de-DE" altLang="zh-CN" sz="1600" i="1" dirty="0" smtClean="0">
                <a:solidFill>
                  <a:schemeClr val="accent4">
                    <a:lumMod val="75000"/>
                  </a:schemeClr>
                </a:solidFill>
                <a:latin typeface="Times New Roman" panose="02020603050405020304" pitchFamily="18" charset="0"/>
                <a:cs typeface="Times New Roman" panose="02020603050405020304" pitchFamily="18" charset="0"/>
              </a:rPr>
              <a:t> </a:t>
            </a:r>
            <a:r>
              <a:rPr lang="de-DE" altLang="zh-CN" sz="1600" i="1" dirty="0">
                <a:solidFill>
                  <a:schemeClr val="accent4">
                    <a:lumMod val="75000"/>
                  </a:schemeClr>
                </a:solidFill>
                <a:latin typeface="Times New Roman" panose="02020603050405020304" pitchFamily="18" charset="0"/>
                <a:cs typeface="Times New Roman" panose="02020603050405020304" pitchFamily="18" charset="0"/>
              </a:rPr>
              <a:t>go </a:t>
            </a:r>
            <a:r>
              <a:rPr lang="en-US" altLang="zh-CN" sz="1600" i="1" dirty="0">
                <a:solidFill>
                  <a:schemeClr val="accent4">
                    <a:lumMod val="75000"/>
                  </a:schemeClr>
                </a:solidFill>
                <a:latin typeface="Times New Roman" panose="02020603050405020304" pitchFamily="18" charset="0"/>
                <a:cs typeface="Times New Roman" panose="02020603050405020304" pitchFamily="18" charset="0"/>
              </a:rPr>
              <a:t> </a:t>
            </a:r>
          </a:p>
          <a:p>
            <a:r>
              <a:rPr lang="en-US" altLang="zh-CN" sz="1600" dirty="0" err="1">
                <a:solidFill>
                  <a:srgbClr val="00B050"/>
                </a:solidFill>
                <a:latin typeface="Times New Roman" panose="02020603050405020304" pitchFamily="18" charset="0"/>
                <a:cs typeface="Times New Roman" panose="02020603050405020304" pitchFamily="18" charset="0"/>
              </a:rPr>
              <a:t>Chn</a:t>
            </a:r>
            <a:r>
              <a:rPr lang="en-US" altLang="zh-CN" sz="1600" dirty="0">
                <a:solidFill>
                  <a:srgbClr val="00B050"/>
                </a:solidFill>
                <a:latin typeface="Times New Roman" panose="02020603050405020304" pitchFamily="18" charset="0"/>
                <a:cs typeface="Times New Roman" panose="02020603050405020304" pitchFamily="18" charset="0"/>
              </a:rPr>
              <a:t>: </a:t>
            </a:r>
            <a:r>
              <a:rPr lang="zh-CN" altLang="en-US" sz="1600" dirty="0" smtClean="0">
                <a:solidFill>
                  <a:srgbClr val="00B050"/>
                </a:solidFill>
                <a:latin typeface="Times New Roman" panose="02020603050405020304" pitchFamily="18" charset="0"/>
                <a:cs typeface="Times New Roman" panose="02020603050405020304" pitchFamily="18" charset="0"/>
              </a:rPr>
              <a:t>定</a:t>
            </a:r>
            <a:endParaRPr lang="en-US" altLang="zh-CN" sz="1600" dirty="0">
              <a:solidFill>
                <a:srgbClr val="00B050"/>
              </a:solidFill>
            </a:endParaRPr>
          </a:p>
        </p:txBody>
      </p:sp>
      <p:sp>
        <p:nvSpPr>
          <p:cNvPr id="28" name="U-Turn Arrow 27"/>
          <p:cNvSpPr/>
          <p:nvPr/>
        </p:nvSpPr>
        <p:spPr>
          <a:xfrm rot="20436416" flipH="1">
            <a:off x="325476" y="1963275"/>
            <a:ext cx="2947483" cy="515379"/>
          </a:xfrm>
          <a:prstGeom prst="uturnArrow">
            <a:avLst/>
          </a:prstGeom>
          <a:solidFill>
            <a:srgbClr val="2C93E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334" y="0"/>
            <a:ext cx="2852374" cy="620688"/>
          </a:xfrm>
          <a:prstGeom prst="rect">
            <a:avLst/>
          </a:prstGeom>
        </p:spPr>
      </p:pic>
    </p:spTree>
    <p:extLst>
      <p:ext uri="{BB962C8B-B14F-4D97-AF65-F5344CB8AC3E}">
        <p14:creationId xmlns:p14="http://schemas.microsoft.com/office/powerpoint/2010/main" val="350929327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20</a:t>
            </a:fld>
            <a:endParaRPr lang="zh-CN" altLang="en-US" sz="1600" dirty="0"/>
          </a:p>
        </p:txBody>
      </p:sp>
      <p:sp>
        <p:nvSpPr>
          <p:cNvPr id="2" name="TextBox 1"/>
          <p:cNvSpPr txBox="1"/>
          <p:nvPr/>
        </p:nvSpPr>
        <p:spPr>
          <a:xfrm>
            <a:off x="35496" y="188640"/>
            <a:ext cx="6264696" cy="400110"/>
          </a:xfrm>
          <a:prstGeom prst="rect">
            <a:avLst/>
          </a:prstGeom>
          <a:noFill/>
        </p:spPr>
        <p:txBody>
          <a:bodyPr wrap="square" rtlCol="0">
            <a:spAutoFit/>
          </a:bodyPr>
          <a:lstStyle/>
          <a:p>
            <a:r>
              <a:rPr lang="en-US" sz="2000" dirty="0" smtClean="0">
                <a:latin typeface="Times New Roman"/>
                <a:cs typeface="Times New Roman"/>
              </a:rPr>
              <a:t>2.9  Exegesis of the inner </a:t>
            </a:r>
            <a:r>
              <a:rPr lang="en-US" sz="2000" dirty="0">
                <a:latin typeface="Times New Roman"/>
                <a:cs typeface="Times New Roman"/>
              </a:rPr>
              <a:t>states </a:t>
            </a:r>
            <a:r>
              <a:rPr lang="en-US" sz="2000" dirty="0" smtClean="0">
                <a:latin typeface="Times New Roman"/>
                <a:cs typeface="Times New Roman"/>
              </a:rPr>
              <a:t>in the </a:t>
            </a:r>
            <a:r>
              <a:rPr lang="en-US" sz="2000" i="1" dirty="0" err="1" smtClean="0">
                <a:latin typeface="Times New Roman"/>
                <a:cs typeface="Times New Roman"/>
              </a:rPr>
              <a:t>Samāhitā</a:t>
            </a:r>
            <a:r>
              <a:rPr lang="en-US" sz="2000" i="1" dirty="0" err="1">
                <a:latin typeface="Times New Roman"/>
                <a:cs typeface="Times New Roman"/>
              </a:rPr>
              <a:t>b</a:t>
            </a:r>
            <a:r>
              <a:rPr lang="en-US" sz="2000" i="1" dirty="0" err="1" smtClean="0">
                <a:latin typeface="Times New Roman"/>
                <a:cs typeface="Times New Roman"/>
              </a:rPr>
              <a:t>hūmi</a:t>
            </a:r>
            <a:r>
              <a:rPr lang="en-US" sz="2000" i="1" dirty="0" smtClean="0">
                <a:latin typeface="Times New Roman"/>
                <a:cs typeface="Times New Roman"/>
              </a:rPr>
              <a:t> </a:t>
            </a:r>
            <a:endParaRPr lang="en-US" sz="2000" i="1" dirty="0">
              <a:latin typeface="Times New Roman"/>
              <a:cs typeface="Times New Roman"/>
            </a:endParaRPr>
          </a:p>
        </p:txBody>
      </p:sp>
      <p:sp>
        <p:nvSpPr>
          <p:cNvPr id="7" name="TextBox 6"/>
          <p:cNvSpPr txBox="1"/>
          <p:nvPr/>
        </p:nvSpPr>
        <p:spPr>
          <a:xfrm>
            <a:off x="0" y="792751"/>
            <a:ext cx="9144000" cy="5724644"/>
          </a:xfrm>
          <a:prstGeom prst="rect">
            <a:avLst/>
          </a:prstGeom>
          <a:noFill/>
        </p:spPr>
        <p:txBody>
          <a:bodyPr wrap="square" rtlCol="0">
            <a:spAutoFit/>
          </a:bodyPr>
          <a:lstStyle/>
          <a:p>
            <a:pPr>
              <a:lnSpc>
                <a:spcPct val="120000"/>
              </a:lnSpc>
            </a:pPr>
            <a:r>
              <a:rPr lang="en-AU" sz="1900" dirty="0" smtClean="0">
                <a:latin typeface="Times New Roman"/>
                <a:cs typeface="Times New Roman"/>
              </a:rPr>
              <a:t>(2.1.2.1) </a:t>
            </a:r>
            <a:r>
              <a:rPr lang="en-AU" sz="1900" dirty="0" err="1" smtClean="0">
                <a:latin typeface="Times New Roman"/>
                <a:cs typeface="Times New Roman"/>
              </a:rPr>
              <a:t>prāmodyaṃ</a:t>
            </a:r>
            <a:r>
              <a:rPr lang="en-AU" sz="1900" dirty="0" smtClean="0">
                <a:latin typeface="Times New Roman"/>
                <a:cs typeface="Times New Roman"/>
              </a:rPr>
              <a:t> </a:t>
            </a:r>
            <a:r>
              <a:rPr lang="en-AU" sz="1900" dirty="0" err="1" smtClean="0">
                <a:latin typeface="Times New Roman"/>
                <a:cs typeface="Times New Roman"/>
              </a:rPr>
              <a:t>katamat</a:t>
            </a:r>
            <a:r>
              <a:rPr lang="en-AU" sz="1900" dirty="0" smtClean="0">
                <a:latin typeface="Times New Roman"/>
                <a:cs typeface="Times New Roman"/>
              </a:rPr>
              <a:t>? </a:t>
            </a:r>
            <a:r>
              <a:rPr lang="en-AU" sz="1900" dirty="0" err="1" smtClean="0">
                <a:latin typeface="Times New Roman"/>
                <a:cs typeface="Times New Roman"/>
              </a:rPr>
              <a:t>ādiśuddhasya</a:t>
            </a:r>
            <a:r>
              <a:rPr lang="en-AU" sz="1900" dirty="0" smtClean="0">
                <a:latin typeface="Times New Roman"/>
                <a:cs typeface="Times New Roman"/>
              </a:rPr>
              <a:t> </a:t>
            </a:r>
            <a:r>
              <a:rPr lang="en-AU" sz="1900" dirty="0" err="1" smtClean="0">
                <a:latin typeface="Times New Roman"/>
                <a:cs typeface="Times New Roman"/>
              </a:rPr>
              <a:t>saṃbhārabhūmiṃ</a:t>
            </a:r>
            <a:r>
              <a:rPr lang="en-AU" sz="1900" dirty="0" smtClean="0">
                <a:latin typeface="Times New Roman"/>
                <a:cs typeface="Times New Roman"/>
              </a:rPr>
              <a:t> </a:t>
            </a:r>
            <a:r>
              <a:rPr lang="en-AU" sz="1900" dirty="0" err="1" smtClean="0">
                <a:latin typeface="Times New Roman"/>
                <a:cs typeface="Times New Roman"/>
              </a:rPr>
              <a:t>pariśuddhāṃ</a:t>
            </a:r>
            <a:r>
              <a:rPr lang="en-AU" sz="1900" dirty="0" smtClean="0">
                <a:latin typeface="Times New Roman"/>
                <a:cs typeface="Times New Roman"/>
              </a:rPr>
              <a:t> </a:t>
            </a:r>
            <a:r>
              <a:rPr lang="en-AU" sz="1900" dirty="0" err="1" smtClean="0">
                <a:latin typeface="Times New Roman"/>
                <a:cs typeface="Times New Roman"/>
              </a:rPr>
              <a:t>vyavalokayato</a:t>
            </a:r>
            <a:r>
              <a:rPr lang="en-AU" sz="1900" dirty="0" smtClean="0">
                <a:latin typeface="Times New Roman"/>
                <a:cs typeface="Times New Roman"/>
              </a:rPr>
              <a:t> </a:t>
            </a:r>
            <a:r>
              <a:rPr lang="en-AU" sz="1900" dirty="0" err="1" smtClean="0">
                <a:latin typeface="Times New Roman"/>
                <a:cs typeface="Times New Roman"/>
              </a:rPr>
              <a:t>yad</a:t>
            </a:r>
            <a:r>
              <a:rPr lang="en-AU" sz="1900" dirty="0" smtClean="0">
                <a:latin typeface="Times New Roman"/>
                <a:cs typeface="Times New Roman"/>
              </a:rPr>
              <a:t> </a:t>
            </a:r>
            <a:r>
              <a:rPr lang="en-AU" sz="1900" dirty="0" err="1" smtClean="0">
                <a:latin typeface="Times New Roman"/>
                <a:cs typeface="Times New Roman"/>
              </a:rPr>
              <a:t>avipratisārapūrvikāttamanaskatā</a:t>
            </a:r>
            <a:r>
              <a:rPr lang="en-AU" sz="1900" dirty="0" smtClean="0">
                <a:latin typeface="Times New Roman"/>
                <a:cs typeface="Times New Roman"/>
              </a:rPr>
              <a:t> </a:t>
            </a:r>
            <a:r>
              <a:rPr lang="en-AU" sz="1900" dirty="0" err="1" smtClean="0">
                <a:latin typeface="Times New Roman"/>
                <a:cs typeface="Times New Roman"/>
              </a:rPr>
              <a:t>prāmodyaṃ</a:t>
            </a:r>
            <a:r>
              <a:rPr lang="en-AU" sz="1900" dirty="0" smtClean="0">
                <a:latin typeface="Times New Roman"/>
                <a:cs typeface="Times New Roman"/>
              </a:rPr>
              <a:t> </a:t>
            </a:r>
            <a:r>
              <a:rPr lang="en-AU" sz="1900" dirty="0" err="1" smtClean="0">
                <a:latin typeface="Times New Roman"/>
                <a:cs typeface="Times New Roman"/>
              </a:rPr>
              <a:t>saumanasyaṃ</a:t>
            </a:r>
            <a:r>
              <a:rPr lang="en-AU" sz="1900" dirty="0" smtClean="0">
                <a:latin typeface="Times New Roman"/>
                <a:cs typeface="Times New Roman"/>
              </a:rPr>
              <a:t> </a:t>
            </a:r>
            <a:r>
              <a:rPr lang="en-AU" sz="1900" dirty="0" err="1" smtClean="0">
                <a:latin typeface="Times New Roman"/>
                <a:cs typeface="Times New Roman"/>
              </a:rPr>
              <a:t>cittakalyatā</a:t>
            </a:r>
            <a:r>
              <a:rPr lang="en-AU" sz="1900" dirty="0" smtClean="0">
                <a:latin typeface="Times New Roman"/>
                <a:cs typeface="Times New Roman"/>
              </a:rPr>
              <a:t>.</a:t>
            </a:r>
          </a:p>
          <a:p>
            <a:pPr>
              <a:lnSpc>
                <a:spcPct val="120000"/>
              </a:lnSpc>
            </a:pPr>
            <a:r>
              <a:rPr lang="en-AU" sz="1900" dirty="0" smtClean="0">
                <a:solidFill>
                  <a:srgbClr val="3366FF"/>
                </a:solidFill>
                <a:latin typeface="Times New Roman"/>
                <a:cs typeface="Times New Roman"/>
              </a:rPr>
              <a:t>“The one who is initially pure looking at his pure provision-stage has </a:t>
            </a:r>
            <a:r>
              <a:rPr lang="en-AU" sz="1900" i="1" dirty="0" err="1" smtClean="0">
                <a:solidFill>
                  <a:srgbClr val="3366FF"/>
                </a:solidFill>
                <a:latin typeface="Times New Roman"/>
                <a:cs typeface="Times New Roman"/>
              </a:rPr>
              <a:t>prāmodya</a:t>
            </a:r>
            <a:r>
              <a:rPr lang="en-AU" sz="1900" dirty="0" smtClean="0">
                <a:solidFill>
                  <a:srgbClr val="3366FF"/>
                </a:solidFill>
                <a:latin typeface="Times New Roman"/>
                <a:cs typeface="Times New Roman"/>
              </a:rPr>
              <a:t>, which is pleasantness, satisfaction and </a:t>
            </a:r>
            <a:r>
              <a:rPr lang="en-AU" sz="1900" dirty="0">
                <a:solidFill>
                  <a:srgbClr val="3366FF"/>
                </a:solidFill>
                <a:latin typeface="Times New Roman"/>
                <a:cs typeface="Times New Roman"/>
              </a:rPr>
              <a:t>the delighted </a:t>
            </a:r>
            <a:r>
              <a:rPr lang="en-AU" sz="1900" smtClean="0">
                <a:solidFill>
                  <a:srgbClr val="3366FF"/>
                </a:solidFill>
                <a:latin typeface="Times New Roman"/>
                <a:cs typeface="Times New Roman"/>
              </a:rPr>
              <a:t>state [due to] </a:t>
            </a:r>
            <a:r>
              <a:rPr lang="en-AU" sz="1900" dirty="0" smtClean="0">
                <a:solidFill>
                  <a:srgbClr val="3366FF"/>
                </a:solidFill>
                <a:latin typeface="Times New Roman"/>
                <a:cs typeface="Times New Roman"/>
              </a:rPr>
              <a:t>being free from regret previously.”</a:t>
            </a:r>
          </a:p>
          <a:p>
            <a:pPr>
              <a:lnSpc>
                <a:spcPct val="120000"/>
              </a:lnSpc>
            </a:pPr>
            <a:r>
              <a:rPr lang="en-AU" sz="1900" dirty="0" smtClean="0">
                <a:latin typeface="Times New Roman"/>
                <a:cs typeface="Times New Roman"/>
              </a:rPr>
              <a:t>(2.1.2.2) </a:t>
            </a:r>
            <a:r>
              <a:rPr lang="en-AU" sz="1900" dirty="0" err="1" smtClean="0">
                <a:latin typeface="Times New Roman"/>
                <a:cs typeface="Times New Roman"/>
              </a:rPr>
              <a:t>prītiḥ</a:t>
            </a:r>
            <a:r>
              <a:rPr lang="en-AU" sz="1900" dirty="0" smtClean="0">
                <a:latin typeface="Times New Roman"/>
                <a:cs typeface="Times New Roman"/>
              </a:rPr>
              <a:t> </a:t>
            </a:r>
            <a:r>
              <a:rPr lang="en-AU" sz="1900" dirty="0" err="1" smtClean="0">
                <a:latin typeface="Times New Roman"/>
                <a:cs typeface="Times New Roman"/>
              </a:rPr>
              <a:t>katamā</a:t>
            </a:r>
            <a:r>
              <a:rPr lang="en-AU" sz="1900" dirty="0" smtClean="0">
                <a:latin typeface="Times New Roman"/>
                <a:cs typeface="Times New Roman"/>
              </a:rPr>
              <a:t>? </a:t>
            </a:r>
            <a:r>
              <a:rPr lang="en-AU" sz="1900" dirty="0" err="1" smtClean="0">
                <a:latin typeface="Times New Roman"/>
                <a:cs typeface="Times New Roman"/>
              </a:rPr>
              <a:t>yaḥ</a:t>
            </a:r>
            <a:r>
              <a:rPr lang="en-AU" sz="1900" dirty="0" smtClean="0">
                <a:latin typeface="Times New Roman"/>
                <a:cs typeface="Times New Roman"/>
              </a:rPr>
              <a:t> </a:t>
            </a:r>
            <a:r>
              <a:rPr lang="en-AU" sz="1900" dirty="0" err="1" smtClean="0">
                <a:latin typeface="Times New Roman"/>
                <a:cs typeface="Times New Roman"/>
              </a:rPr>
              <a:t>samyakprayogapūrvako</a:t>
            </a:r>
            <a:r>
              <a:rPr lang="en-AU" sz="1900" dirty="0" smtClean="0">
                <a:latin typeface="Times New Roman"/>
                <a:cs typeface="Times New Roman"/>
              </a:rPr>
              <a:t> </a:t>
            </a:r>
            <a:r>
              <a:rPr lang="en-AU" sz="1900" dirty="0" err="1" smtClean="0">
                <a:latin typeface="Times New Roman"/>
                <a:cs typeface="Times New Roman"/>
              </a:rPr>
              <a:t>harṣaḥ</a:t>
            </a:r>
            <a:r>
              <a:rPr lang="en-AU" sz="1900" dirty="0" smtClean="0">
                <a:latin typeface="Times New Roman"/>
                <a:cs typeface="Times New Roman"/>
              </a:rPr>
              <a:t> </a:t>
            </a:r>
            <a:r>
              <a:rPr lang="en-AU" sz="1900" dirty="0" err="1" smtClean="0">
                <a:latin typeface="Times New Roman"/>
                <a:cs typeface="Times New Roman"/>
              </a:rPr>
              <a:t>prītiḥ</a:t>
            </a:r>
            <a:r>
              <a:rPr lang="en-AU" sz="1900" dirty="0" smtClean="0">
                <a:latin typeface="Times New Roman"/>
                <a:cs typeface="Times New Roman"/>
              </a:rPr>
              <a:t> </a:t>
            </a:r>
            <a:r>
              <a:rPr lang="en-AU" sz="1900" dirty="0" err="1" smtClean="0">
                <a:latin typeface="Times New Roman"/>
                <a:cs typeface="Times New Roman"/>
              </a:rPr>
              <a:t>saumanasyaṃ</a:t>
            </a:r>
            <a:r>
              <a:rPr lang="en-AU" sz="1900" dirty="0" smtClean="0">
                <a:latin typeface="Times New Roman"/>
                <a:cs typeface="Times New Roman"/>
              </a:rPr>
              <a:t> </a:t>
            </a:r>
            <a:r>
              <a:rPr lang="en-AU" sz="1900" dirty="0" err="1" smtClean="0">
                <a:latin typeface="Times New Roman"/>
                <a:cs typeface="Times New Roman"/>
              </a:rPr>
              <a:t>cittakalyatā</a:t>
            </a:r>
            <a:r>
              <a:rPr lang="en-AU" sz="1900" dirty="0" smtClean="0">
                <a:latin typeface="Times New Roman"/>
                <a:cs typeface="Times New Roman"/>
              </a:rPr>
              <a:t>. </a:t>
            </a:r>
          </a:p>
          <a:p>
            <a:pPr>
              <a:lnSpc>
                <a:spcPct val="120000"/>
              </a:lnSpc>
            </a:pPr>
            <a:r>
              <a:rPr lang="en-AU" sz="1900" dirty="0" smtClean="0">
                <a:solidFill>
                  <a:srgbClr val="3366FF"/>
                </a:solidFill>
                <a:latin typeface="Times New Roman"/>
                <a:cs typeface="Times New Roman"/>
              </a:rPr>
              <a:t>“Rapture</a:t>
            </a:r>
            <a:r>
              <a:rPr lang="en-AU" sz="1900" dirty="0">
                <a:solidFill>
                  <a:srgbClr val="3366FF"/>
                </a:solidFill>
                <a:latin typeface="Times New Roman"/>
                <a:cs typeface="Times New Roman"/>
              </a:rPr>
              <a:t> </a:t>
            </a:r>
            <a:r>
              <a:rPr lang="en-AU" sz="1900" dirty="0" smtClean="0">
                <a:solidFill>
                  <a:srgbClr val="3366FF"/>
                </a:solidFill>
                <a:latin typeface="Times New Roman"/>
                <a:cs typeface="Times New Roman"/>
              </a:rPr>
              <a:t>is </a:t>
            </a:r>
            <a:r>
              <a:rPr lang="en-AU" sz="1900" dirty="0">
                <a:solidFill>
                  <a:srgbClr val="3366FF"/>
                </a:solidFill>
                <a:latin typeface="Times New Roman"/>
                <a:cs typeface="Times New Roman"/>
              </a:rPr>
              <a:t>satisfaction and pleasantness, r</a:t>
            </a:r>
            <a:r>
              <a:rPr lang="en-AU" sz="1900" dirty="0" smtClean="0">
                <a:solidFill>
                  <a:srgbClr val="3366FF"/>
                </a:solidFill>
                <a:latin typeface="Times New Roman"/>
                <a:cs typeface="Times New Roman"/>
              </a:rPr>
              <a:t>ejoicing </a:t>
            </a:r>
            <a:r>
              <a:rPr lang="en-AU" sz="1900" dirty="0">
                <a:solidFill>
                  <a:srgbClr val="3366FF"/>
                </a:solidFill>
                <a:latin typeface="Times New Roman"/>
                <a:cs typeface="Times New Roman"/>
              </a:rPr>
              <a:t>resulting from previous correct </a:t>
            </a:r>
            <a:r>
              <a:rPr lang="en-AU" sz="1900" dirty="0" smtClean="0">
                <a:solidFill>
                  <a:srgbClr val="3366FF"/>
                </a:solidFill>
                <a:latin typeface="Times New Roman"/>
                <a:cs typeface="Times New Roman"/>
              </a:rPr>
              <a:t>practice</a:t>
            </a:r>
            <a:r>
              <a:rPr lang="en-AU" sz="1900" dirty="0">
                <a:solidFill>
                  <a:srgbClr val="3366FF"/>
                </a:solidFill>
                <a:latin typeface="Times New Roman"/>
                <a:cs typeface="Times New Roman"/>
              </a:rPr>
              <a:t>.</a:t>
            </a:r>
            <a:r>
              <a:rPr lang="en-AU" sz="1900" dirty="0" smtClean="0">
                <a:solidFill>
                  <a:srgbClr val="3366FF"/>
                </a:solidFill>
                <a:latin typeface="Times New Roman"/>
                <a:cs typeface="Times New Roman"/>
              </a:rPr>
              <a:t>”</a:t>
            </a:r>
            <a:endParaRPr lang="en-AU" sz="1900" dirty="0" smtClean="0">
              <a:latin typeface="Times New Roman"/>
              <a:cs typeface="Times New Roman"/>
            </a:endParaRPr>
          </a:p>
          <a:p>
            <a:pPr>
              <a:lnSpc>
                <a:spcPct val="120000"/>
              </a:lnSpc>
            </a:pPr>
            <a:r>
              <a:rPr lang="en-AU" sz="1900" dirty="0" smtClean="0">
                <a:latin typeface="Times New Roman"/>
                <a:cs typeface="Times New Roman"/>
              </a:rPr>
              <a:t>(2.1.2.3) </a:t>
            </a:r>
            <a:r>
              <a:rPr lang="en-AU" sz="1900" dirty="0" err="1" smtClean="0">
                <a:latin typeface="Times New Roman"/>
                <a:cs typeface="Times New Roman"/>
              </a:rPr>
              <a:t>prasrabdhiḥ</a:t>
            </a:r>
            <a:r>
              <a:rPr lang="en-AU" sz="1900" dirty="0" smtClean="0">
                <a:latin typeface="Times New Roman"/>
                <a:cs typeface="Times New Roman"/>
              </a:rPr>
              <a:t> </a:t>
            </a:r>
            <a:r>
              <a:rPr lang="en-AU" sz="1900" dirty="0" err="1" smtClean="0">
                <a:latin typeface="Times New Roman"/>
                <a:cs typeface="Times New Roman"/>
              </a:rPr>
              <a:t>katamā</a:t>
            </a:r>
            <a:r>
              <a:rPr lang="en-AU" sz="1900" dirty="0" smtClean="0">
                <a:latin typeface="Times New Roman"/>
                <a:cs typeface="Times New Roman"/>
              </a:rPr>
              <a:t>? </a:t>
            </a:r>
            <a:r>
              <a:rPr lang="en-AU" sz="1900" dirty="0" err="1" smtClean="0">
                <a:latin typeface="Times New Roman"/>
                <a:cs typeface="Times New Roman"/>
              </a:rPr>
              <a:t>dauṣṭhulyāpagamāt</a:t>
            </a:r>
            <a:r>
              <a:rPr lang="en-AU" sz="1900" dirty="0" smtClean="0">
                <a:latin typeface="Times New Roman"/>
                <a:cs typeface="Times New Roman"/>
              </a:rPr>
              <a:t> </a:t>
            </a:r>
            <a:r>
              <a:rPr lang="en-AU" sz="1900" dirty="0" err="1" smtClean="0">
                <a:latin typeface="Times New Roman"/>
                <a:cs typeface="Times New Roman"/>
              </a:rPr>
              <a:t>kāyacittakarmaṇyatā</a:t>
            </a:r>
            <a:r>
              <a:rPr lang="en-AU" sz="1900" dirty="0" smtClean="0">
                <a:latin typeface="Times New Roman"/>
                <a:cs typeface="Times New Roman"/>
              </a:rPr>
              <a:t>.</a:t>
            </a:r>
          </a:p>
          <a:p>
            <a:pPr>
              <a:lnSpc>
                <a:spcPct val="120000"/>
              </a:lnSpc>
            </a:pPr>
            <a:r>
              <a:rPr lang="en-AU" sz="1900" dirty="0" smtClean="0">
                <a:solidFill>
                  <a:srgbClr val="3366FF"/>
                </a:solidFill>
                <a:latin typeface="Times New Roman"/>
                <a:cs typeface="Times New Roman"/>
              </a:rPr>
              <a:t>“Physical and mental malleability from the elimination of the noxiousness.”</a:t>
            </a:r>
          </a:p>
          <a:p>
            <a:pPr>
              <a:lnSpc>
                <a:spcPct val="120000"/>
              </a:lnSpc>
            </a:pPr>
            <a:r>
              <a:rPr lang="en-AU" sz="1900" dirty="0" smtClean="0">
                <a:latin typeface="Times New Roman"/>
                <a:cs typeface="Times New Roman"/>
              </a:rPr>
              <a:t>(2.1.2.4) </a:t>
            </a:r>
            <a:r>
              <a:rPr lang="en-AU" sz="1900" dirty="0" err="1" smtClean="0">
                <a:latin typeface="Times New Roman"/>
                <a:cs typeface="Times New Roman"/>
              </a:rPr>
              <a:t>sukhaṃ</a:t>
            </a:r>
            <a:r>
              <a:rPr lang="en-AU" sz="1900" dirty="0" smtClean="0">
                <a:latin typeface="Times New Roman"/>
                <a:cs typeface="Times New Roman"/>
              </a:rPr>
              <a:t> </a:t>
            </a:r>
            <a:r>
              <a:rPr lang="en-AU" sz="1900" dirty="0" err="1" smtClean="0">
                <a:latin typeface="Times New Roman"/>
                <a:cs typeface="Times New Roman"/>
              </a:rPr>
              <a:t>katamat</a:t>
            </a:r>
            <a:r>
              <a:rPr lang="en-AU" sz="1900" dirty="0" smtClean="0">
                <a:latin typeface="Times New Roman"/>
                <a:cs typeface="Times New Roman"/>
              </a:rPr>
              <a:t>? </a:t>
            </a:r>
            <a:r>
              <a:rPr lang="en-AU" sz="1900" dirty="0" err="1" smtClean="0">
                <a:latin typeface="Times New Roman"/>
                <a:cs typeface="Times New Roman"/>
              </a:rPr>
              <a:t>tathākarmaṇyacittasya</a:t>
            </a:r>
            <a:r>
              <a:rPr lang="en-AU" sz="1900" dirty="0" smtClean="0">
                <a:latin typeface="Times New Roman"/>
                <a:cs typeface="Times New Roman"/>
              </a:rPr>
              <a:t> </a:t>
            </a:r>
            <a:r>
              <a:rPr lang="en-AU" sz="1900" dirty="0" err="1" smtClean="0">
                <a:latin typeface="Times New Roman"/>
                <a:cs typeface="Times New Roman"/>
              </a:rPr>
              <a:t>yat</a:t>
            </a:r>
            <a:r>
              <a:rPr lang="en-AU" sz="1900" dirty="0" smtClean="0">
                <a:latin typeface="Times New Roman"/>
                <a:cs typeface="Times New Roman"/>
              </a:rPr>
              <a:t> </a:t>
            </a:r>
            <a:r>
              <a:rPr lang="en-AU" sz="1900" dirty="0" err="1" smtClean="0">
                <a:latin typeface="Times New Roman"/>
                <a:cs typeface="Times New Roman"/>
              </a:rPr>
              <a:t>kāyikacaitasikam</a:t>
            </a:r>
            <a:r>
              <a:rPr lang="en-AU" sz="1900" dirty="0" smtClean="0">
                <a:latin typeface="Times New Roman"/>
                <a:cs typeface="Times New Roman"/>
              </a:rPr>
              <a:t> </a:t>
            </a:r>
            <a:r>
              <a:rPr lang="en-AU" sz="1900" dirty="0" err="1" smtClean="0">
                <a:latin typeface="Times New Roman"/>
                <a:cs typeface="Times New Roman"/>
              </a:rPr>
              <a:t>avyāvadhyasukhaṃ</a:t>
            </a:r>
            <a:r>
              <a:rPr lang="en-AU" sz="1900" dirty="0" smtClean="0">
                <a:latin typeface="Times New Roman"/>
                <a:cs typeface="Times New Roman"/>
              </a:rPr>
              <a:t> </a:t>
            </a:r>
            <a:r>
              <a:rPr lang="en-AU" sz="1900" dirty="0" err="1" smtClean="0">
                <a:latin typeface="Times New Roman"/>
                <a:cs typeface="Times New Roman"/>
              </a:rPr>
              <a:t>vimuktisukham</a:t>
            </a:r>
            <a:r>
              <a:rPr lang="en-AU" sz="1900" dirty="0" smtClean="0">
                <a:latin typeface="Times New Roman"/>
                <a:cs typeface="Times New Roman"/>
              </a:rPr>
              <a:t>. </a:t>
            </a:r>
            <a:r>
              <a:rPr lang="en-AU" sz="1900" dirty="0" err="1" smtClean="0">
                <a:latin typeface="Times New Roman"/>
                <a:cs typeface="Times New Roman"/>
              </a:rPr>
              <a:t>yatpakṣyaṃ</a:t>
            </a:r>
            <a:r>
              <a:rPr lang="en-AU" sz="1900" dirty="0" smtClean="0">
                <a:latin typeface="Times New Roman"/>
                <a:cs typeface="Times New Roman"/>
              </a:rPr>
              <a:t> hi tad </a:t>
            </a:r>
            <a:r>
              <a:rPr lang="en-AU" sz="1900" dirty="0" err="1" smtClean="0">
                <a:latin typeface="Times New Roman"/>
                <a:cs typeface="Times New Roman"/>
              </a:rPr>
              <a:t>dauṣṭhulyam</a:t>
            </a:r>
            <a:r>
              <a:rPr lang="en-AU" sz="1900" dirty="0" smtClean="0">
                <a:latin typeface="Times New Roman"/>
                <a:cs typeface="Times New Roman"/>
              </a:rPr>
              <a:t> </a:t>
            </a:r>
            <a:r>
              <a:rPr lang="en-AU" sz="1900" dirty="0" err="1" smtClean="0">
                <a:latin typeface="Times New Roman"/>
                <a:cs typeface="Times New Roman"/>
              </a:rPr>
              <a:t>apagatam</a:t>
            </a:r>
            <a:r>
              <a:rPr lang="en-AU" sz="1900" dirty="0" smtClean="0">
                <a:latin typeface="Times New Roman"/>
                <a:cs typeface="Times New Roman"/>
              </a:rPr>
              <a:t>, </a:t>
            </a:r>
            <a:r>
              <a:rPr lang="en-AU" sz="1900" dirty="0" err="1" smtClean="0">
                <a:latin typeface="Times New Roman"/>
                <a:cs typeface="Times New Roman"/>
              </a:rPr>
              <a:t>tebhya</a:t>
            </a:r>
            <a:r>
              <a:rPr lang="en-AU" sz="1900" dirty="0" smtClean="0">
                <a:latin typeface="Times New Roman"/>
                <a:cs typeface="Times New Roman"/>
              </a:rPr>
              <a:t> </a:t>
            </a:r>
            <a:r>
              <a:rPr lang="en-AU" sz="1900" dirty="0" err="1" smtClean="0">
                <a:latin typeface="Times New Roman"/>
                <a:cs typeface="Times New Roman"/>
              </a:rPr>
              <a:t>upakleśebhyo</a:t>
            </a:r>
            <a:r>
              <a:rPr lang="en-AU" sz="1900" dirty="0" smtClean="0">
                <a:latin typeface="Times New Roman"/>
                <a:cs typeface="Times New Roman"/>
              </a:rPr>
              <a:t> </a:t>
            </a:r>
            <a:r>
              <a:rPr lang="en-AU" sz="1900" dirty="0" err="1" smtClean="0">
                <a:latin typeface="Times New Roman"/>
                <a:cs typeface="Times New Roman"/>
              </a:rPr>
              <a:t>vimuktiḥ</a:t>
            </a:r>
            <a:r>
              <a:rPr lang="en-AU" sz="1900" dirty="0" smtClean="0">
                <a:latin typeface="Times New Roman"/>
                <a:cs typeface="Times New Roman"/>
              </a:rPr>
              <a:t>.</a:t>
            </a:r>
          </a:p>
          <a:p>
            <a:pPr>
              <a:lnSpc>
                <a:spcPct val="120000"/>
              </a:lnSpc>
            </a:pPr>
            <a:r>
              <a:rPr lang="en-AU" sz="1900" dirty="0" smtClean="0">
                <a:solidFill>
                  <a:srgbClr val="3366FF"/>
                </a:solidFill>
                <a:latin typeface="Times New Roman"/>
                <a:cs typeface="Times New Roman"/>
              </a:rPr>
              <a:t>“The impregnable physical </a:t>
            </a:r>
            <a:r>
              <a:rPr lang="en-AU" sz="1900" dirty="0">
                <a:solidFill>
                  <a:srgbClr val="3366FF"/>
                </a:solidFill>
                <a:latin typeface="Times New Roman"/>
                <a:cs typeface="Times New Roman"/>
              </a:rPr>
              <a:t>and mental </a:t>
            </a:r>
            <a:r>
              <a:rPr lang="en-AU" sz="1900" dirty="0" smtClean="0">
                <a:solidFill>
                  <a:srgbClr val="3366FF"/>
                </a:solidFill>
                <a:latin typeface="Times New Roman"/>
                <a:cs typeface="Times New Roman"/>
              </a:rPr>
              <a:t>pleasure; the pleasure of liberation who has thus a malleable mind; liberation from the secondary defilements to which the eliminated noxiousness belongs” </a:t>
            </a:r>
            <a:endParaRPr lang="en-AU" sz="1900" dirty="0">
              <a:solidFill>
                <a:srgbClr val="3366FF"/>
              </a:solidFill>
              <a:latin typeface="Times New Roman"/>
              <a:cs typeface="Times New Roman"/>
            </a:endParaRPr>
          </a:p>
          <a:p>
            <a:pPr>
              <a:lnSpc>
                <a:spcPct val="120000"/>
              </a:lnSpc>
            </a:pPr>
            <a:r>
              <a:rPr lang="en-AU" sz="1900" dirty="0" smtClean="0">
                <a:latin typeface="Times New Roman"/>
                <a:cs typeface="Times New Roman"/>
              </a:rPr>
              <a:t>(2.1.2.5) </a:t>
            </a:r>
            <a:r>
              <a:rPr lang="en-AU" sz="1900" dirty="0" err="1" smtClean="0">
                <a:latin typeface="Times New Roman"/>
                <a:cs typeface="Times New Roman"/>
              </a:rPr>
              <a:t>samādhiḥ</a:t>
            </a:r>
            <a:r>
              <a:rPr lang="en-AU" sz="1900" dirty="0" smtClean="0">
                <a:latin typeface="Times New Roman"/>
                <a:cs typeface="Times New Roman"/>
              </a:rPr>
              <a:t> </a:t>
            </a:r>
            <a:r>
              <a:rPr lang="en-AU" sz="1900" dirty="0" err="1" smtClean="0">
                <a:latin typeface="Times New Roman"/>
                <a:cs typeface="Times New Roman"/>
              </a:rPr>
              <a:t>katamaḥ</a:t>
            </a:r>
            <a:r>
              <a:rPr lang="en-AU" sz="1900" dirty="0" smtClean="0">
                <a:latin typeface="Times New Roman"/>
                <a:cs typeface="Times New Roman"/>
              </a:rPr>
              <a:t>? </a:t>
            </a:r>
            <a:r>
              <a:rPr lang="en-AU" sz="1900" dirty="0" err="1" smtClean="0">
                <a:latin typeface="Times New Roman"/>
                <a:cs typeface="Times New Roman"/>
              </a:rPr>
              <a:t>samyag</a:t>
            </a:r>
            <a:r>
              <a:rPr lang="en-AU" sz="1900" dirty="0" smtClean="0">
                <a:latin typeface="Times New Roman"/>
                <a:cs typeface="Times New Roman"/>
              </a:rPr>
              <a:t> </a:t>
            </a:r>
            <a:r>
              <a:rPr lang="en-AU" sz="1900" dirty="0" err="1" smtClean="0">
                <a:latin typeface="Times New Roman"/>
                <a:cs typeface="Times New Roman"/>
              </a:rPr>
              <a:t>ālambanam</a:t>
            </a:r>
            <a:r>
              <a:rPr lang="en-AU" sz="1900" dirty="0" smtClean="0">
                <a:latin typeface="Times New Roman"/>
                <a:cs typeface="Times New Roman"/>
              </a:rPr>
              <a:t> </a:t>
            </a:r>
            <a:r>
              <a:rPr lang="en-AU" sz="1900" dirty="0" err="1" smtClean="0">
                <a:latin typeface="Times New Roman"/>
                <a:cs typeface="Times New Roman"/>
              </a:rPr>
              <a:t>upanidhyāyato</a:t>
            </a:r>
            <a:r>
              <a:rPr lang="en-AU" sz="1900" dirty="0" smtClean="0">
                <a:latin typeface="Times New Roman"/>
                <a:cs typeface="Times New Roman"/>
              </a:rPr>
              <a:t> </a:t>
            </a:r>
            <a:r>
              <a:rPr lang="en-AU" sz="1900" dirty="0" err="1" smtClean="0">
                <a:latin typeface="Times New Roman"/>
                <a:cs typeface="Times New Roman"/>
              </a:rPr>
              <a:t>yac</a:t>
            </a:r>
            <a:r>
              <a:rPr lang="en-AU" sz="1900" dirty="0" smtClean="0">
                <a:latin typeface="Times New Roman"/>
                <a:cs typeface="Times New Roman"/>
              </a:rPr>
              <a:t> </a:t>
            </a:r>
            <a:r>
              <a:rPr lang="en-AU" sz="1900" dirty="0" err="1" smtClean="0">
                <a:latin typeface="Times New Roman"/>
                <a:cs typeface="Times New Roman"/>
              </a:rPr>
              <a:t>cetasa</a:t>
            </a:r>
            <a:r>
              <a:rPr lang="en-AU" sz="1900" dirty="0" smtClean="0">
                <a:latin typeface="Times New Roman"/>
                <a:cs typeface="Times New Roman"/>
              </a:rPr>
              <a:t> </a:t>
            </a:r>
            <a:r>
              <a:rPr lang="en-AU" sz="1900" dirty="0" err="1" smtClean="0">
                <a:latin typeface="Times New Roman"/>
                <a:cs typeface="Times New Roman"/>
              </a:rPr>
              <a:t>aikāgryam</a:t>
            </a:r>
            <a:r>
              <a:rPr lang="en-AU" sz="1900" dirty="0" smtClean="0">
                <a:latin typeface="Times New Roman"/>
                <a:cs typeface="Times New Roman"/>
              </a:rPr>
              <a:t>. </a:t>
            </a:r>
          </a:p>
          <a:p>
            <a:pPr>
              <a:lnSpc>
                <a:spcPct val="120000"/>
              </a:lnSpc>
            </a:pPr>
            <a:r>
              <a:rPr lang="en-AU" sz="1900" dirty="0" smtClean="0">
                <a:solidFill>
                  <a:srgbClr val="3366FF"/>
                </a:solidFill>
                <a:latin typeface="Times New Roman"/>
                <a:cs typeface="Times New Roman"/>
              </a:rPr>
              <a:t>“The one who is reflecting correctly upon one (meditative) object has </a:t>
            </a:r>
            <a:r>
              <a:rPr lang="en-US" sz="1900" dirty="0" smtClean="0">
                <a:solidFill>
                  <a:srgbClr val="3366FF"/>
                </a:solidFill>
                <a:latin typeface="Times New Roman"/>
                <a:cs typeface="Times New Roman"/>
              </a:rPr>
              <a:t>concentration</a:t>
            </a:r>
            <a:r>
              <a:rPr lang="en-AU" sz="1900" dirty="0" smtClean="0">
                <a:solidFill>
                  <a:srgbClr val="3366FF"/>
                </a:solidFill>
                <a:latin typeface="Times New Roman"/>
                <a:cs typeface="Times New Roman"/>
              </a:rPr>
              <a:t>”</a:t>
            </a:r>
            <a:endParaRPr lang="en-AU" sz="1900" dirty="0" smtClean="0">
              <a:latin typeface="Times New Roman"/>
              <a:cs typeface="Times New Roman"/>
            </a:endParaRPr>
          </a:p>
          <a:p>
            <a:pPr>
              <a:lnSpc>
                <a:spcPct val="120000"/>
              </a:lnSpc>
            </a:pPr>
            <a:r>
              <a:rPr lang="en-AU" sz="1900" dirty="0" smtClean="0">
                <a:latin typeface="Times New Roman"/>
                <a:cs typeface="Times New Roman"/>
              </a:rPr>
              <a:t>Sanskrit texts see </a:t>
            </a:r>
            <a:r>
              <a:rPr lang="en-AU" sz="1900" dirty="0" err="1" smtClean="0">
                <a:latin typeface="Times New Roman"/>
                <a:cs typeface="Times New Roman"/>
              </a:rPr>
              <a:t>Delhey</a:t>
            </a:r>
            <a:r>
              <a:rPr lang="en-AU" sz="1900" dirty="0" smtClean="0">
                <a:latin typeface="Times New Roman"/>
                <a:cs typeface="Times New Roman"/>
              </a:rPr>
              <a:t> 2009: </a:t>
            </a:r>
            <a:r>
              <a:rPr lang="en-AU" sz="2000" dirty="0" smtClean="0">
                <a:latin typeface="Times New Roman"/>
                <a:cs typeface="Times New Roman"/>
              </a:rPr>
              <a:t>129‒130.</a:t>
            </a:r>
            <a:endParaRPr lang="en-AU" sz="19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184" y="0"/>
            <a:ext cx="2915816" cy="634493"/>
          </a:xfrm>
          <a:prstGeom prst="rect">
            <a:avLst/>
          </a:prstGeom>
        </p:spPr>
      </p:pic>
    </p:spTree>
    <p:extLst>
      <p:ext uri="{BB962C8B-B14F-4D97-AF65-F5344CB8AC3E}">
        <p14:creationId xmlns:p14="http://schemas.microsoft.com/office/powerpoint/2010/main" val="56359058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913308-F349-4B6D-A68A-DD1791B4A57B}" type="slidenum">
              <a:rPr lang="zh-CN" altLang="en-US" sz="1600" smtClean="0"/>
              <a:t>21</a:t>
            </a:fld>
            <a:endParaRPr lang="zh-CN" altLang="en-US" sz="1600" dirty="0"/>
          </a:p>
        </p:txBody>
      </p:sp>
      <p:sp>
        <p:nvSpPr>
          <p:cNvPr id="2" name="TextBox 1"/>
          <p:cNvSpPr txBox="1"/>
          <p:nvPr/>
        </p:nvSpPr>
        <p:spPr>
          <a:xfrm>
            <a:off x="737828" y="63957"/>
            <a:ext cx="2448272" cy="430887"/>
          </a:xfrm>
          <a:prstGeom prst="rect">
            <a:avLst/>
          </a:prstGeom>
          <a:noFill/>
        </p:spPr>
        <p:txBody>
          <a:bodyPr wrap="square" rtlCol="0">
            <a:spAutoFit/>
          </a:bodyPr>
          <a:lstStyle/>
          <a:p>
            <a:r>
              <a:rPr lang="en-US" sz="2200" dirty="0">
                <a:latin typeface="Times New Roman"/>
                <a:cs typeface="Times New Roman"/>
              </a:rPr>
              <a:t>3</a:t>
            </a:r>
            <a:r>
              <a:rPr lang="en-US" sz="2200" dirty="0" smtClean="0">
                <a:latin typeface="Times New Roman"/>
                <a:cs typeface="Times New Roman"/>
              </a:rPr>
              <a:t>  Conclusion  </a:t>
            </a:r>
            <a:endParaRPr lang="en-US" sz="2200" dirty="0">
              <a:latin typeface="Times New Roman"/>
              <a:cs typeface="Times New Roman"/>
            </a:endParaRPr>
          </a:p>
        </p:txBody>
      </p:sp>
      <p:sp>
        <p:nvSpPr>
          <p:cNvPr id="7" name="TextBox 6"/>
          <p:cNvSpPr txBox="1"/>
          <p:nvPr/>
        </p:nvSpPr>
        <p:spPr>
          <a:xfrm>
            <a:off x="-33004" y="483373"/>
            <a:ext cx="9144000" cy="6481774"/>
          </a:xfrm>
          <a:prstGeom prst="rect">
            <a:avLst/>
          </a:prstGeom>
          <a:noFill/>
        </p:spPr>
        <p:txBody>
          <a:bodyPr wrap="square" rtlCol="0">
            <a:spAutoFit/>
          </a:bodyPr>
          <a:lstStyle/>
          <a:p>
            <a:pPr marL="457200" indent="-457200">
              <a:lnSpc>
                <a:spcPct val="120000"/>
              </a:lnSpc>
              <a:buFontTx/>
              <a:buAutoNum type="arabicParenBoth"/>
            </a:pPr>
            <a:r>
              <a:rPr lang="en-GB" sz="1900" dirty="0">
                <a:latin typeface="Times New Roman"/>
                <a:cs typeface="Times New Roman"/>
              </a:rPr>
              <a:t>Two prerequisites to obtain Buddhist concentration </a:t>
            </a:r>
            <a:r>
              <a:rPr lang="en-GB" sz="1900" dirty="0" smtClean="0">
                <a:latin typeface="Times New Roman"/>
                <a:cs typeface="Times New Roman"/>
              </a:rPr>
              <a:t>viz. either </a:t>
            </a:r>
            <a:r>
              <a:rPr lang="en-GB" sz="1900" dirty="0">
                <a:latin typeface="Times New Roman"/>
                <a:cs typeface="Times New Roman"/>
              </a:rPr>
              <a:t>(a) via removal of the Five Hindrances or (b) via good behaviours </a:t>
            </a:r>
            <a:r>
              <a:rPr lang="fr-FR" sz="1900" dirty="0">
                <a:solidFill>
                  <a:srgbClr val="0070C0"/>
                </a:solidFill>
                <a:latin typeface="Times New Roman"/>
                <a:cs typeface="Times New Roman"/>
              </a:rPr>
              <a:t>converge on </a:t>
            </a:r>
            <a:r>
              <a:rPr lang="fr-FR" sz="1900" dirty="0" smtClean="0">
                <a:solidFill>
                  <a:srgbClr val="0070C0"/>
                </a:solidFill>
                <a:latin typeface="Times New Roman"/>
                <a:cs typeface="Times New Roman"/>
              </a:rPr>
              <a:t>the </a:t>
            </a:r>
            <a:r>
              <a:rPr lang="fr-FR" sz="1900" dirty="0" err="1" smtClean="0">
                <a:solidFill>
                  <a:srgbClr val="0070C0"/>
                </a:solidFill>
                <a:latin typeface="Times New Roman"/>
                <a:cs typeface="Times New Roman"/>
              </a:rPr>
              <a:t>inner</a:t>
            </a:r>
            <a:r>
              <a:rPr lang="fr-FR" sz="1900" dirty="0" smtClean="0">
                <a:solidFill>
                  <a:srgbClr val="0070C0"/>
                </a:solidFill>
                <a:latin typeface="Times New Roman"/>
                <a:cs typeface="Times New Roman"/>
              </a:rPr>
              <a:t> states </a:t>
            </a:r>
            <a:r>
              <a:rPr lang="en-GB" sz="1900" dirty="0" smtClean="0">
                <a:solidFill>
                  <a:srgbClr val="0070C0"/>
                </a:solidFill>
                <a:latin typeface="Times New Roman"/>
                <a:cs typeface="Times New Roman"/>
              </a:rPr>
              <a:t>starting </a:t>
            </a:r>
            <a:r>
              <a:rPr lang="en-GB" sz="1900" dirty="0">
                <a:solidFill>
                  <a:srgbClr val="0070C0"/>
                </a:solidFill>
                <a:latin typeface="Times New Roman"/>
                <a:cs typeface="Times New Roman"/>
              </a:rPr>
              <a:t>free from (the hindrance of) </a:t>
            </a:r>
            <a:r>
              <a:rPr lang="en-GB" sz="1900" dirty="0" smtClean="0">
                <a:solidFill>
                  <a:srgbClr val="0070C0"/>
                </a:solidFill>
                <a:latin typeface="Times New Roman"/>
                <a:cs typeface="Times New Roman"/>
              </a:rPr>
              <a:t>regret </a:t>
            </a:r>
            <a:r>
              <a:rPr lang="en-GB" sz="1900" dirty="0" smtClean="0">
                <a:latin typeface="Times New Roman"/>
                <a:cs typeface="Times New Roman"/>
              </a:rPr>
              <a:t>(</a:t>
            </a:r>
            <a:r>
              <a:rPr lang="en-US" sz="1900" i="1" dirty="0" err="1">
                <a:latin typeface="Times New Roman"/>
                <a:cs typeface="Times New Roman"/>
              </a:rPr>
              <a:t>avippaṭisāra</a:t>
            </a:r>
            <a:r>
              <a:rPr lang="en-GB" sz="1900" dirty="0" smtClean="0">
                <a:latin typeface="Times New Roman"/>
                <a:cs typeface="Times New Roman"/>
              </a:rPr>
              <a:t>/</a:t>
            </a:r>
            <a:r>
              <a:rPr lang="en-GB" sz="1900" i="1" dirty="0" err="1" smtClean="0">
                <a:latin typeface="Times New Roman"/>
                <a:cs typeface="Times New Roman"/>
              </a:rPr>
              <a:t>avipratisāra</a:t>
            </a:r>
            <a:r>
              <a:rPr lang="en-GB" sz="1900" dirty="0" smtClean="0">
                <a:latin typeface="Times New Roman"/>
                <a:cs typeface="Times New Roman"/>
              </a:rPr>
              <a:t> or </a:t>
            </a:r>
            <a:r>
              <a:rPr lang="de-DE" sz="1900" i="1" dirty="0" smtClean="0">
                <a:latin typeface="Times New Roman" panose="02020603050405020304" pitchFamily="18" charset="0"/>
                <a:cs typeface="Times New Roman" panose="02020603050405020304" pitchFamily="18" charset="0"/>
              </a:rPr>
              <a:t>*</a:t>
            </a:r>
            <a:r>
              <a:rPr lang="it-IT" sz="1900" i="1" dirty="0" err="1">
                <a:latin typeface="Times New Roman"/>
                <a:cs typeface="Times New Roman"/>
              </a:rPr>
              <a:t>kukkuccanīvaraṇa</a:t>
            </a:r>
            <a:r>
              <a:rPr lang="it-IT" sz="1900" i="1" dirty="0">
                <a:latin typeface="Times New Roman"/>
                <a:cs typeface="Times New Roman"/>
              </a:rPr>
              <a:t> </a:t>
            </a:r>
            <a:r>
              <a:rPr lang="it-IT" sz="1900" i="1" dirty="0" err="1">
                <a:latin typeface="Times New Roman"/>
                <a:cs typeface="Times New Roman"/>
              </a:rPr>
              <a:t>pahīṇa</a:t>
            </a:r>
            <a:r>
              <a:rPr lang="en-GB" sz="1900" dirty="0" smtClean="0">
                <a:latin typeface="Times New Roman"/>
                <a:cs typeface="Times New Roman"/>
              </a:rPr>
              <a:t> </a:t>
            </a:r>
            <a:r>
              <a:rPr lang="it-IT" sz="1900" dirty="0" err="1" smtClean="0">
                <a:latin typeface="Times New Roman"/>
                <a:cs typeface="Times New Roman"/>
              </a:rPr>
              <a:t>included</a:t>
            </a:r>
            <a:r>
              <a:rPr lang="it-IT" sz="1900" dirty="0" smtClean="0">
                <a:latin typeface="Times New Roman"/>
                <a:cs typeface="Times New Roman"/>
              </a:rPr>
              <a:t> in</a:t>
            </a:r>
            <a:r>
              <a:rPr lang="de-DE" sz="1900" dirty="0" smtClean="0">
                <a:latin typeface="Times New Roman" panose="02020603050405020304" pitchFamily="18" charset="0"/>
                <a:cs typeface="Times New Roman" panose="02020603050405020304" pitchFamily="18" charset="0"/>
              </a:rPr>
              <a:t> </a:t>
            </a:r>
            <a:r>
              <a:rPr lang="es-ES_tradnl" sz="1900" i="1" dirty="0" smtClean="0">
                <a:latin typeface="Times New Roman"/>
                <a:cs typeface="Times New Roman"/>
              </a:rPr>
              <a:t>pañca </a:t>
            </a:r>
            <a:r>
              <a:rPr lang="es-ES_tradnl" sz="1900" i="1" dirty="0">
                <a:latin typeface="Times New Roman"/>
                <a:cs typeface="Times New Roman"/>
              </a:rPr>
              <a:t>nīvaraṇe </a:t>
            </a:r>
            <a:r>
              <a:rPr lang="it-IT" sz="1900" i="1" dirty="0" err="1" smtClean="0">
                <a:latin typeface="Times New Roman"/>
                <a:cs typeface="Times New Roman"/>
              </a:rPr>
              <a:t>pahīṇe</a:t>
            </a:r>
            <a:r>
              <a:rPr lang="en-GB" sz="1900" dirty="0" smtClean="0">
                <a:latin typeface="Times New Roman"/>
                <a:cs typeface="Times New Roman"/>
              </a:rPr>
              <a:t>) </a:t>
            </a:r>
            <a:r>
              <a:rPr lang="en-GB" sz="1900" dirty="0" smtClean="0">
                <a:latin typeface="Times New Roman" panose="02020603050405020304" pitchFamily="18" charset="0"/>
                <a:cs typeface="Times New Roman" panose="02020603050405020304" pitchFamily="18" charset="0"/>
              </a:rPr>
              <a:t>→</a:t>
            </a:r>
            <a:r>
              <a:rPr lang="en-GB" sz="1900" dirty="0">
                <a:latin typeface="Times New Roman"/>
                <a:cs typeface="Times New Roman"/>
              </a:rPr>
              <a:t> </a:t>
            </a:r>
            <a:r>
              <a:rPr lang="en-US" altLang="zh-CN" sz="1900" dirty="0" smtClean="0">
                <a:solidFill>
                  <a:srgbClr val="0070C0"/>
                </a:solidFill>
                <a:latin typeface="Times New Roman"/>
                <a:cs typeface="Times New Roman"/>
              </a:rPr>
              <a:t>joy</a:t>
            </a:r>
            <a:r>
              <a:rPr lang="en-US" altLang="zh-CN" sz="1900" dirty="0" smtClean="0">
                <a:latin typeface="Times New Roman"/>
                <a:cs typeface="Times New Roman"/>
              </a:rPr>
              <a:t> </a:t>
            </a:r>
            <a:r>
              <a:rPr lang="en-US" altLang="zh-CN" sz="1900" dirty="0">
                <a:latin typeface="Times New Roman"/>
                <a:cs typeface="Times New Roman"/>
              </a:rPr>
              <a:t>(</a:t>
            </a:r>
            <a:r>
              <a:rPr lang="en-US" altLang="zh-CN" sz="1900" i="1" dirty="0" err="1" smtClean="0">
                <a:latin typeface="Times New Roman"/>
                <a:cs typeface="Times New Roman"/>
              </a:rPr>
              <a:t>pāmojja</a:t>
            </a:r>
            <a:r>
              <a:rPr lang="en-US" altLang="zh-CN" sz="1900" dirty="0" smtClean="0">
                <a:latin typeface="Times New Roman"/>
                <a:cs typeface="Times New Roman"/>
              </a:rPr>
              <a:t>/</a:t>
            </a:r>
            <a:r>
              <a:rPr lang="en-US" altLang="zh-CN" sz="1900" i="1" dirty="0" err="1" smtClean="0">
                <a:latin typeface="Times New Roman" panose="02020603050405020304" pitchFamily="18" charset="0"/>
                <a:cs typeface="Times New Roman" panose="02020603050405020304" pitchFamily="18" charset="0"/>
              </a:rPr>
              <a:t>prāmodya</a:t>
            </a:r>
            <a:r>
              <a:rPr lang="en-US" altLang="zh-CN" sz="1900" dirty="0" smtClean="0">
                <a:latin typeface="Times New Roman"/>
                <a:cs typeface="Times New Roman"/>
              </a:rPr>
              <a:t>)</a:t>
            </a:r>
            <a:r>
              <a:rPr lang="en-GB" sz="1900" dirty="0">
                <a:latin typeface="Times New Roman" panose="02020603050405020304" pitchFamily="18" charset="0"/>
                <a:cs typeface="Times New Roman" panose="02020603050405020304" pitchFamily="18" charset="0"/>
              </a:rPr>
              <a:t> →</a:t>
            </a:r>
            <a:r>
              <a:rPr lang="en-GB" sz="1900" dirty="0">
                <a:latin typeface="Times New Roman"/>
                <a:cs typeface="Times New Roman"/>
              </a:rPr>
              <a:t> </a:t>
            </a:r>
            <a:r>
              <a:rPr lang="en-US" altLang="zh-CN" sz="1900" dirty="0" smtClean="0">
                <a:solidFill>
                  <a:srgbClr val="0070C0"/>
                </a:solidFill>
                <a:latin typeface="Times New Roman"/>
                <a:cs typeface="Times New Roman"/>
              </a:rPr>
              <a:t>rapture </a:t>
            </a:r>
            <a:r>
              <a:rPr lang="en-US" altLang="zh-CN" sz="1900" dirty="0">
                <a:latin typeface="Times New Roman"/>
                <a:cs typeface="Times New Roman"/>
              </a:rPr>
              <a:t>(</a:t>
            </a:r>
            <a:r>
              <a:rPr lang="en-US" altLang="zh-CN" sz="1900" i="1" dirty="0" err="1">
                <a:latin typeface="Times New Roman"/>
                <a:cs typeface="Times New Roman"/>
              </a:rPr>
              <a:t>pīti</a:t>
            </a:r>
            <a:r>
              <a:rPr lang="en-US" altLang="zh-CN" sz="1900" dirty="0">
                <a:latin typeface="Times New Roman"/>
                <a:cs typeface="Times New Roman"/>
              </a:rPr>
              <a:t>/</a:t>
            </a:r>
            <a:r>
              <a:rPr lang="en-US" altLang="zh-CN" sz="1900" i="1" dirty="0" err="1">
                <a:latin typeface="Times New Roman"/>
                <a:cs typeface="Times New Roman"/>
              </a:rPr>
              <a:t>prīti</a:t>
            </a:r>
            <a:r>
              <a:rPr lang="en-US" altLang="zh-CN" sz="1900" dirty="0" smtClean="0">
                <a:latin typeface="Times New Roman"/>
                <a:cs typeface="Times New Roman"/>
              </a:rPr>
              <a:t>)</a:t>
            </a:r>
            <a:r>
              <a:rPr lang="en-GB" sz="1900" dirty="0">
                <a:latin typeface="Times New Roman" panose="02020603050405020304" pitchFamily="18" charset="0"/>
                <a:cs typeface="Times New Roman" panose="02020603050405020304" pitchFamily="18" charset="0"/>
              </a:rPr>
              <a:t> →</a:t>
            </a:r>
            <a:r>
              <a:rPr lang="en-US" altLang="zh-CN" sz="1900" dirty="0" smtClean="0">
                <a:latin typeface="Times New Roman"/>
                <a:cs typeface="Times New Roman"/>
              </a:rPr>
              <a:t> </a:t>
            </a:r>
            <a:r>
              <a:rPr lang="en-US" altLang="zh-CN" sz="1900" dirty="0">
                <a:latin typeface="Times New Roman"/>
                <a:cs typeface="Times New Roman"/>
              </a:rPr>
              <a:t>tranquility </a:t>
            </a:r>
            <a:r>
              <a:rPr lang="en-US" altLang="zh-CN" sz="1900" dirty="0">
                <a:latin typeface="Times New Roman" panose="02020603050405020304" pitchFamily="18" charset="0"/>
                <a:cs typeface="Times New Roman" panose="02020603050405020304" pitchFamily="18" charset="0"/>
              </a:rPr>
              <a:t>(</a:t>
            </a:r>
            <a:r>
              <a:rPr lang="en-US" altLang="zh-CN" sz="1900" i="1" dirty="0" err="1">
                <a:latin typeface="Times New Roman" panose="02020603050405020304" pitchFamily="18" charset="0"/>
                <a:cs typeface="Times New Roman" panose="02020603050405020304" pitchFamily="18" charset="0"/>
              </a:rPr>
              <a:t>passaddhi</a:t>
            </a:r>
            <a:r>
              <a:rPr lang="en-US" altLang="zh-CN" sz="1900" dirty="0">
                <a:latin typeface="Times New Roman"/>
                <a:cs typeface="Times New Roman"/>
              </a:rPr>
              <a:t>/</a:t>
            </a:r>
            <a:r>
              <a:rPr lang="en-US" altLang="zh-CN" sz="1900" i="1" dirty="0" err="1">
                <a:latin typeface="Times New Roman" panose="02020603050405020304" pitchFamily="18" charset="0"/>
                <a:cs typeface="Times New Roman" panose="02020603050405020304" pitchFamily="18" charset="0"/>
              </a:rPr>
              <a:t>prasrabdhi</a:t>
            </a:r>
            <a:r>
              <a:rPr lang="en-US" altLang="zh-CN" sz="1900" dirty="0">
                <a:latin typeface="Times New Roman"/>
                <a:cs typeface="Times New Roman"/>
              </a:rPr>
              <a:t>)</a:t>
            </a:r>
            <a:r>
              <a:rPr lang="en-US" altLang="zh-CN" sz="1900" i="1" dirty="0">
                <a:latin typeface="Times New Roman" panose="02020603050405020304" pitchFamily="18" charset="0"/>
                <a:cs typeface="Times New Roman" panose="02020603050405020304" pitchFamily="18" charset="0"/>
              </a:rPr>
              <a:t> </a:t>
            </a:r>
            <a:r>
              <a:rPr lang="en-GB" sz="1900" dirty="0">
                <a:latin typeface="Times New Roman" panose="02020603050405020304" pitchFamily="18" charset="0"/>
                <a:cs typeface="Times New Roman" panose="02020603050405020304" pitchFamily="18" charset="0"/>
              </a:rPr>
              <a:t>→</a:t>
            </a:r>
            <a:r>
              <a:rPr lang="en-US" altLang="zh-CN" sz="1900" dirty="0" smtClean="0">
                <a:latin typeface="Times New Roman" panose="02020603050405020304" pitchFamily="18" charset="0"/>
                <a:cs typeface="Times New Roman" panose="02020603050405020304" pitchFamily="18" charset="0"/>
              </a:rPr>
              <a:t> </a:t>
            </a:r>
            <a:r>
              <a:rPr lang="en-US" altLang="zh-CN" sz="1900" dirty="0">
                <a:solidFill>
                  <a:srgbClr val="0070C0"/>
                </a:solidFill>
                <a:latin typeface="Times New Roman"/>
                <a:cs typeface="Times New Roman"/>
              </a:rPr>
              <a:t>pleasure</a:t>
            </a:r>
            <a:r>
              <a:rPr lang="en-US" altLang="zh-CN" sz="1900" dirty="0">
                <a:latin typeface="Times New Roman"/>
                <a:cs typeface="Times New Roman"/>
              </a:rPr>
              <a:t> (</a:t>
            </a:r>
            <a:r>
              <a:rPr lang="en-US" altLang="zh-CN" sz="1900" i="1" dirty="0" err="1">
                <a:latin typeface="Times New Roman"/>
                <a:cs typeface="Times New Roman"/>
              </a:rPr>
              <a:t>sukha</a:t>
            </a:r>
            <a:r>
              <a:rPr lang="en-US" altLang="zh-CN" sz="1900" dirty="0">
                <a:latin typeface="Times New Roman"/>
                <a:cs typeface="Times New Roman"/>
              </a:rPr>
              <a:t>) </a:t>
            </a:r>
            <a:r>
              <a:rPr lang="en-GB" sz="1900" dirty="0">
                <a:latin typeface="Times New Roman" panose="02020603050405020304" pitchFamily="18" charset="0"/>
                <a:cs typeface="Times New Roman" panose="02020603050405020304" pitchFamily="18" charset="0"/>
              </a:rPr>
              <a:t>→ </a:t>
            </a:r>
            <a:r>
              <a:rPr lang="en-US" altLang="zh-CN" sz="1900" dirty="0" smtClean="0">
                <a:solidFill>
                  <a:srgbClr val="0070C0"/>
                </a:solidFill>
                <a:latin typeface="Times New Roman"/>
                <a:cs typeface="Times New Roman"/>
              </a:rPr>
              <a:t>concentration</a:t>
            </a:r>
            <a:r>
              <a:rPr lang="en-US" altLang="zh-CN" sz="1900" dirty="0" smtClean="0">
                <a:latin typeface="Times New Roman"/>
                <a:cs typeface="Times New Roman"/>
              </a:rPr>
              <a:t> </a:t>
            </a:r>
            <a:r>
              <a:rPr lang="en-US" altLang="zh-CN" sz="1900" dirty="0">
                <a:latin typeface="Times New Roman"/>
                <a:cs typeface="Times New Roman"/>
              </a:rPr>
              <a:t>(</a:t>
            </a:r>
            <a:r>
              <a:rPr lang="en-US" altLang="zh-CN" sz="1900" i="1" dirty="0" err="1">
                <a:latin typeface="Times New Roman"/>
                <a:cs typeface="Times New Roman"/>
              </a:rPr>
              <a:t>sāmadhi</a:t>
            </a:r>
            <a:r>
              <a:rPr lang="en-US" altLang="zh-CN" sz="1900" dirty="0" smtClean="0">
                <a:latin typeface="Times New Roman"/>
                <a:cs typeface="Times New Roman"/>
              </a:rPr>
              <a:t>) stated </a:t>
            </a:r>
            <a:r>
              <a:rPr lang="en-GB" sz="1900" dirty="0" smtClean="0">
                <a:latin typeface="Times New Roman"/>
                <a:cs typeface="Times New Roman"/>
              </a:rPr>
              <a:t>in </a:t>
            </a:r>
            <a:r>
              <a:rPr lang="en-GB" sz="1900" dirty="0">
                <a:latin typeface="Times New Roman"/>
                <a:cs typeface="Times New Roman"/>
              </a:rPr>
              <a:t>the early </a:t>
            </a:r>
            <a:r>
              <a:rPr lang="en-GB" sz="1900" dirty="0" err="1">
                <a:latin typeface="Times New Roman"/>
                <a:cs typeface="Times New Roman"/>
              </a:rPr>
              <a:t>Pali</a:t>
            </a:r>
            <a:r>
              <a:rPr lang="en-GB" sz="1900" dirty="0">
                <a:latin typeface="Times New Roman"/>
                <a:cs typeface="Times New Roman"/>
              </a:rPr>
              <a:t> </a:t>
            </a:r>
            <a:r>
              <a:rPr lang="en-GB" sz="1900" i="1" dirty="0" err="1">
                <a:latin typeface="Times New Roman"/>
                <a:cs typeface="Times New Roman"/>
              </a:rPr>
              <a:t>Nikāya</a:t>
            </a:r>
            <a:r>
              <a:rPr lang="en-GB" sz="1900" dirty="0">
                <a:latin typeface="Times New Roman"/>
                <a:cs typeface="Times New Roman"/>
              </a:rPr>
              <a:t> and in </a:t>
            </a:r>
            <a:r>
              <a:rPr lang="en-GB" altLang="zh-CN" sz="1900" dirty="0">
                <a:latin typeface="Times New Roman"/>
                <a:cs typeface="Times New Roman"/>
              </a:rPr>
              <a:t>the later </a:t>
            </a:r>
            <a:r>
              <a:rPr lang="en-US" altLang="zh-CN" sz="1900" dirty="0">
                <a:latin typeface="Times New Roman"/>
                <a:cs typeface="Times New Roman"/>
              </a:rPr>
              <a:t>sophisticated</a:t>
            </a:r>
            <a:r>
              <a:rPr lang="en-GB" altLang="zh-CN" sz="1900" dirty="0">
                <a:latin typeface="Times New Roman"/>
                <a:cs typeface="Times New Roman"/>
              </a:rPr>
              <a:t> Sanskrit </a:t>
            </a:r>
            <a:r>
              <a:rPr lang="en-GB" altLang="zh-CN" sz="1900" i="1" dirty="0" err="1" smtClean="0">
                <a:latin typeface="Times New Roman"/>
                <a:cs typeface="Times New Roman"/>
              </a:rPr>
              <a:t>Yogācārabhūmi</a:t>
            </a:r>
            <a:r>
              <a:rPr lang="en-US" altLang="zh-CN" sz="1900" dirty="0" smtClean="0">
                <a:latin typeface="Times New Roman"/>
                <a:cs typeface="Times New Roman"/>
              </a:rPr>
              <a:t>. </a:t>
            </a:r>
            <a:r>
              <a:rPr lang="en-US" altLang="zh-CN" sz="1900" dirty="0">
                <a:latin typeface="Times New Roman"/>
                <a:cs typeface="Times New Roman"/>
              </a:rPr>
              <a:t>Yet, after obtaining concentration (</a:t>
            </a:r>
            <a:r>
              <a:rPr lang="en-US" altLang="zh-CN" sz="1900" i="1" dirty="0" err="1">
                <a:latin typeface="Times New Roman"/>
                <a:cs typeface="Times New Roman"/>
              </a:rPr>
              <a:t>sāmadhi</a:t>
            </a:r>
            <a:r>
              <a:rPr lang="en-US" altLang="zh-CN" sz="1900" dirty="0">
                <a:latin typeface="Times New Roman"/>
                <a:cs typeface="Times New Roman"/>
              </a:rPr>
              <a:t>), </a:t>
            </a:r>
            <a:r>
              <a:rPr lang="en-US" sz="1900" dirty="0">
                <a:latin typeface="Times New Roman"/>
                <a:cs typeface="Times New Roman"/>
              </a:rPr>
              <a:t>rapture (</a:t>
            </a:r>
            <a:r>
              <a:rPr lang="en-US" sz="1900" i="1" dirty="0" err="1">
                <a:latin typeface="Times New Roman"/>
                <a:cs typeface="Times New Roman"/>
              </a:rPr>
              <a:t>pīti</a:t>
            </a:r>
            <a:r>
              <a:rPr lang="en-US" sz="1900" dirty="0">
                <a:latin typeface="Times New Roman"/>
                <a:cs typeface="Times New Roman"/>
              </a:rPr>
              <a:t>) and pleasure (</a:t>
            </a:r>
            <a:r>
              <a:rPr lang="en-US" sz="1900" i="1" dirty="0" err="1">
                <a:latin typeface="Times New Roman"/>
                <a:cs typeface="Times New Roman"/>
              </a:rPr>
              <a:t>sukha</a:t>
            </a:r>
            <a:r>
              <a:rPr lang="en-US" sz="1900" dirty="0">
                <a:latin typeface="Times New Roman"/>
                <a:cs typeface="Times New Roman"/>
              </a:rPr>
              <a:t>) still remains during the first </a:t>
            </a:r>
            <a:r>
              <a:rPr lang="en-US" sz="1900" i="1" dirty="0" err="1">
                <a:latin typeface="Times New Roman"/>
                <a:cs typeface="Times New Roman"/>
              </a:rPr>
              <a:t>jhāna</a:t>
            </a:r>
            <a:r>
              <a:rPr lang="en-US" sz="1900" i="1" dirty="0">
                <a:latin typeface="Times New Roman"/>
                <a:cs typeface="Times New Roman"/>
              </a:rPr>
              <a:t> </a:t>
            </a:r>
            <a:r>
              <a:rPr lang="en-US" sz="1900" dirty="0">
                <a:latin typeface="Times New Roman"/>
                <a:cs typeface="Times New Roman"/>
              </a:rPr>
              <a:t>in the </a:t>
            </a:r>
            <a:r>
              <a:rPr lang="en-CA" altLang="zh-CN" sz="2000" i="1" dirty="0" err="1">
                <a:solidFill>
                  <a:srgbClr val="000000"/>
                </a:solidFill>
                <a:latin typeface="Times New Roman"/>
                <a:cs typeface="Times New Roman"/>
              </a:rPr>
              <a:t>Dīghanikāya</a:t>
            </a:r>
            <a:r>
              <a:rPr lang="en-US" sz="1900" dirty="0" smtClean="0">
                <a:latin typeface="Times New Roman"/>
                <a:cs typeface="Times New Roman"/>
              </a:rPr>
              <a:t>.</a:t>
            </a:r>
            <a:endParaRPr lang="en-GB" sz="1900" dirty="0" smtClean="0">
              <a:latin typeface="Times New Roman"/>
              <a:cs typeface="Times New Roman"/>
            </a:endParaRPr>
          </a:p>
          <a:p>
            <a:pPr marL="457200" indent="-457200">
              <a:lnSpc>
                <a:spcPct val="120000"/>
              </a:lnSpc>
              <a:buFontTx/>
              <a:buAutoNum type="arabicParenBoth"/>
            </a:pPr>
            <a:endParaRPr lang="en-GB" sz="1900" dirty="0">
              <a:latin typeface="Times New Roman"/>
              <a:cs typeface="Times New Roman"/>
            </a:endParaRPr>
          </a:p>
          <a:p>
            <a:pPr marL="457200" indent="-457200">
              <a:lnSpc>
                <a:spcPct val="120000"/>
              </a:lnSpc>
              <a:buFontTx/>
              <a:buAutoNum type="arabicParenBoth"/>
            </a:pPr>
            <a:r>
              <a:rPr lang="en-GB" altLang="zh-CN" sz="1900" dirty="0" smtClean="0">
                <a:latin typeface="Times New Roman"/>
                <a:cs typeface="Times New Roman"/>
              </a:rPr>
              <a:t>On the contrary, regret </a:t>
            </a:r>
            <a:r>
              <a:rPr lang="en-GB" altLang="zh-CN" sz="1900" dirty="0">
                <a:latin typeface="Times New Roman"/>
                <a:cs typeface="Times New Roman"/>
              </a:rPr>
              <a:t>(</a:t>
            </a:r>
            <a:r>
              <a:rPr lang="en-GB" sz="1900" i="1" dirty="0" err="1">
                <a:latin typeface="Times New Roman"/>
                <a:cs typeface="Times New Roman"/>
              </a:rPr>
              <a:t>kaukṛtya</a:t>
            </a:r>
            <a:r>
              <a:rPr lang="en-GB" sz="1900" dirty="0">
                <a:latin typeface="Times New Roman"/>
                <a:cs typeface="Times New Roman"/>
              </a:rPr>
              <a:t> or </a:t>
            </a:r>
            <a:r>
              <a:rPr lang="en-GB" sz="1900" i="1" dirty="0" err="1" smtClean="0">
                <a:latin typeface="Times New Roman"/>
                <a:cs typeface="Times New Roman"/>
              </a:rPr>
              <a:t>vipratisāra</a:t>
            </a:r>
            <a:r>
              <a:rPr lang="en-GB" sz="1900" i="1" dirty="0" smtClean="0">
                <a:latin typeface="Times New Roman"/>
                <a:cs typeface="Times New Roman"/>
              </a:rPr>
              <a:t> </a:t>
            </a:r>
            <a:r>
              <a:rPr lang="en-GB" sz="1900" dirty="0" smtClean="0">
                <a:latin typeface="Times New Roman"/>
                <a:cs typeface="Times New Roman"/>
              </a:rPr>
              <a:t>which are synonyms in the </a:t>
            </a:r>
            <a:r>
              <a:rPr lang="en-GB" sz="1900" i="1" dirty="0" err="1" smtClean="0">
                <a:solidFill>
                  <a:srgbClr val="000000"/>
                </a:solidFill>
                <a:latin typeface="Times New Roman"/>
                <a:cs typeface="Times New Roman"/>
              </a:rPr>
              <a:t>Samāhitābhūmi</a:t>
            </a:r>
            <a:r>
              <a:rPr lang="en-GB" altLang="zh-CN" sz="1900" dirty="0" smtClean="0">
                <a:latin typeface="Times New Roman"/>
                <a:cs typeface="Times New Roman"/>
              </a:rPr>
              <a:t>) arising largely </a:t>
            </a:r>
            <a:r>
              <a:rPr lang="en-GB" altLang="zh-CN" sz="1900" dirty="0">
                <a:latin typeface="Times New Roman"/>
                <a:cs typeface="Times New Roman"/>
              </a:rPr>
              <a:t>from misconduct disturbs </a:t>
            </a:r>
            <a:r>
              <a:rPr lang="en-GB" altLang="zh-CN" sz="1900" dirty="0" smtClean="0">
                <a:latin typeface="Times New Roman"/>
                <a:cs typeface="Times New Roman"/>
              </a:rPr>
              <a:t>concentration. </a:t>
            </a:r>
            <a:r>
              <a:rPr lang="en-GB" sz="1900" dirty="0" smtClean="0">
                <a:latin typeface="Times New Roman"/>
                <a:cs typeface="Times New Roman"/>
              </a:rPr>
              <a:t>In case of previous bad karma, </a:t>
            </a:r>
            <a:r>
              <a:rPr lang="en-CA" sz="1900" dirty="0" smtClean="0">
                <a:latin typeface="Times New Roman"/>
                <a:cs typeface="Times New Roman"/>
              </a:rPr>
              <a:t>one can confess </a:t>
            </a:r>
            <a:r>
              <a:rPr lang="en-CA" sz="1900" dirty="0">
                <a:latin typeface="Times New Roman"/>
                <a:cs typeface="Times New Roman"/>
              </a:rPr>
              <a:t>in front of </a:t>
            </a:r>
            <a:r>
              <a:rPr lang="en-CA" sz="1900" dirty="0" smtClean="0">
                <a:latin typeface="Times New Roman"/>
                <a:cs typeface="Times New Roman"/>
              </a:rPr>
              <a:t>fellows endowed </a:t>
            </a:r>
            <a:r>
              <a:rPr lang="en-CA" sz="1900" dirty="0">
                <a:latin typeface="Times New Roman"/>
                <a:cs typeface="Times New Roman"/>
              </a:rPr>
              <a:t>with </a:t>
            </a:r>
            <a:r>
              <a:rPr lang="en-CA" sz="1900" dirty="0" smtClean="0">
                <a:latin typeface="Times New Roman"/>
                <a:cs typeface="Times New Roman"/>
              </a:rPr>
              <a:t>good </a:t>
            </a:r>
            <a:r>
              <a:rPr lang="en-CA" sz="1900" dirty="0">
                <a:latin typeface="Times New Roman"/>
                <a:cs typeface="Times New Roman"/>
              </a:rPr>
              <a:t>knowledge </a:t>
            </a:r>
            <a:r>
              <a:rPr lang="en-CA" sz="1900" dirty="0" smtClean="0">
                <a:latin typeface="Times New Roman"/>
                <a:cs typeface="Times New Roman"/>
              </a:rPr>
              <a:t>and remedy </a:t>
            </a:r>
            <a:r>
              <a:rPr lang="en-CA" sz="1900" dirty="0">
                <a:latin typeface="Times New Roman"/>
                <a:cs typeface="Times New Roman"/>
              </a:rPr>
              <a:t>[</a:t>
            </a:r>
            <a:r>
              <a:rPr lang="en-CA" sz="1900" dirty="0" smtClean="0">
                <a:latin typeface="Times New Roman"/>
                <a:cs typeface="Times New Roman"/>
              </a:rPr>
              <a:t>his/her </a:t>
            </a:r>
            <a:r>
              <a:rPr lang="en-CA" sz="1900" dirty="0">
                <a:latin typeface="Times New Roman"/>
                <a:cs typeface="Times New Roman"/>
              </a:rPr>
              <a:t>faults] according to </a:t>
            </a:r>
            <a:r>
              <a:rPr lang="en-CA" sz="1900" dirty="0" err="1" smtClean="0">
                <a:latin typeface="Times New Roman"/>
                <a:cs typeface="Times New Roman"/>
              </a:rPr>
              <a:t>dharmas</a:t>
            </a:r>
            <a:r>
              <a:rPr lang="en-CA" sz="1900" dirty="0" smtClean="0">
                <a:latin typeface="Times New Roman"/>
                <a:cs typeface="Times New Roman"/>
              </a:rPr>
              <a:t>, </a:t>
            </a:r>
            <a:r>
              <a:rPr lang="en-US" sz="1900" dirty="0" smtClean="0">
                <a:latin typeface="Times New Roman"/>
                <a:cs typeface="Times New Roman"/>
              </a:rPr>
              <a:t>then </a:t>
            </a:r>
            <a:r>
              <a:rPr lang="en-CA" sz="1900" dirty="0">
                <a:latin typeface="Times New Roman"/>
                <a:cs typeface="Times New Roman"/>
              </a:rPr>
              <a:t>his/her </a:t>
            </a:r>
            <a:r>
              <a:rPr lang="en-CA" sz="1900" dirty="0" smtClean="0">
                <a:latin typeface="Times New Roman"/>
                <a:cs typeface="Times New Roman"/>
              </a:rPr>
              <a:t>karma [and behaviour] </a:t>
            </a:r>
            <a:r>
              <a:rPr lang="en-CA" sz="1900" dirty="0">
                <a:latin typeface="Times New Roman"/>
                <a:cs typeface="Times New Roman"/>
              </a:rPr>
              <a:t>is </a:t>
            </a:r>
            <a:r>
              <a:rPr lang="en-CA" sz="1900" dirty="0" smtClean="0">
                <a:latin typeface="Times New Roman"/>
                <a:cs typeface="Times New Roman"/>
              </a:rPr>
              <a:t>purified, so </a:t>
            </a:r>
            <a:r>
              <a:rPr lang="de-DE" sz="1900" dirty="0" err="1" smtClean="0">
                <a:latin typeface="Times New Roman"/>
                <a:cs typeface="Times New Roman"/>
              </a:rPr>
              <a:t>that</a:t>
            </a:r>
            <a:r>
              <a:rPr lang="de-DE" sz="1900" dirty="0" smtClean="0">
                <a:latin typeface="Times New Roman"/>
                <a:cs typeface="Times New Roman"/>
              </a:rPr>
              <a:t> </a:t>
            </a:r>
            <a:r>
              <a:rPr lang="de-DE" sz="1900" dirty="0" err="1" smtClean="0">
                <a:latin typeface="Times New Roman"/>
                <a:cs typeface="Times New Roman"/>
              </a:rPr>
              <a:t>one</a:t>
            </a:r>
            <a:r>
              <a:rPr lang="de-DE" sz="1900" dirty="0" smtClean="0">
                <a:latin typeface="Times New Roman"/>
                <a:cs typeface="Times New Roman"/>
              </a:rPr>
              <a:t> </a:t>
            </a:r>
            <a:r>
              <a:rPr lang="de-DE" sz="1900" dirty="0" err="1" smtClean="0">
                <a:latin typeface="Times New Roman"/>
                <a:cs typeface="Times New Roman"/>
              </a:rPr>
              <a:t>can</a:t>
            </a:r>
            <a:r>
              <a:rPr lang="de-DE" sz="1900" dirty="0" smtClean="0">
                <a:latin typeface="Times New Roman"/>
                <a:cs typeface="Times New Roman"/>
              </a:rPr>
              <a:t> </a:t>
            </a:r>
            <a:r>
              <a:rPr lang="de-DE" sz="1900" dirty="0" err="1" smtClean="0">
                <a:latin typeface="Times New Roman"/>
                <a:cs typeface="Times New Roman"/>
              </a:rPr>
              <a:t>be</a:t>
            </a:r>
            <a:r>
              <a:rPr lang="de-DE" sz="1900" dirty="0" smtClean="0">
                <a:latin typeface="Times New Roman"/>
                <a:cs typeface="Times New Roman"/>
              </a:rPr>
              <a:t> </a:t>
            </a:r>
            <a:r>
              <a:rPr lang="de-DE" sz="1900" dirty="0" err="1" smtClean="0">
                <a:latin typeface="Times New Roman"/>
                <a:cs typeface="Times New Roman"/>
              </a:rPr>
              <a:t>free</a:t>
            </a:r>
            <a:r>
              <a:rPr lang="de-DE" sz="1900" dirty="0" smtClean="0">
                <a:latin typeface="Times New Roman"/>
                <a:cs typeface="Times New Roman"/>
              </a:rPr>
              <a:t> </a:t>
            </a:r>
            <a:r>
              <a:rPr lang="de-DE" sz="1900" dirty="0" err="1" smtClean="0">
                <a:latin typeface="Times New Roman"/>
                <a:cs typeface="Times New Roman"/>
              </a:rPr>
              <a:t>from</a:t>
            </a:r>
            <a:r>
              <a:rPr lang="de-DE" sz="1900" dirty="0" smtClean="0">
                <a:latin typeface="Times New Roman"/>
                <a:cs typeface="Times New Roman"/>
              </a:rPr>
              <a:t> </a:t>
            </a:r>
            <a:r>
              <a:rPr lang="de-DE" sz="1900" dirty="0" err="1" smtClean="0">
                <a:latin typeface="Times New Roman"/>
                <a:cs typeface="Times New Roman"/>
              </a:rPr>
              <a:t>regret</a:t>
            </a:r>
            <a:r>
              <a:rPr lang="de-DE" sz="1900" dirty="0" smtClean="0">
                <a:latin typeface="Times New Roman"/>
                <a:cs typeface="Times New Roman"/>
              </a:rPr>
              <a:t> </a:t>
            </a:r>
            <a:r>
              <a:rPr lang="en-CA" sz="1900" dirty="0" smtClean="0">
                <a:latin typeface="Times New Roman"/>
                <a:cs typeface="Times New Roman"/>
              </a:rPr>
              <a:t>as expounded in the</a:t>
            </a:r>
            <a:r>
              <a:rPr lang="en-GB" sz="1900" dirty="0" smtClean="0">
                <a:latin typeface="Times New Roman"/>
                <a:cs typeface="Times New Roman"/>
              </a:rPr>
              <a:t> </a:t>
            </a:r>
            <a:r>
              <a:rPr lang="en-GB" sz="2000" i="1" dirty="0" err="1">
                <a:solidFill>
                  <a:srgbClr val="000000"/>
                </a:solidFill>
                <a:latin typeface="Times New Roman"/>
                <a:cs typeface="Times New Roman"/>
              </a:rPr>
              <a:t>Śrāvakabhūm</a:t>
            </a:r>
            <a:r>
              <a:rPr lang="en-GB" sz="1900" i="1" dirty="0" err="1" smtClean="0">
                <a:solidFill>
                  <a:srgbClr val="000000"/>
                </a:solidFill>
                <a:latin typeface="Times New Roman"/>
                <a:cs typeface="Times New Roman"/>
              </a:rPr>
              <a:t>i</a:t>
            </a:r>
            <a:r>
              <a:rPr lang="en-GB" sz="1900" i="1" dirty="0" smtClean="0">
                <a:solidFill>
                  <a:srgbClr val="000000"/>
                </a:solidFill>
                <a:latin typeface="Times New Roman"/>
                <a:cs typeface="Times New Roman"/>
              </a:rPr>
              <a:t>.</a:t>
            </a:r>
          </a:p>
          <a:p>
            <a:pPr marL="457200" indent="-457200">
              <a:lnSpc>
                <a:spcPct val="120000"/>
              </a:lnSpc>
              <a:buFontTx/>
              <a:buAutoNum type="arabicParenBoth"/>
            </a:pPr>
            <a:endParaRPr lang="en-GB" sz="1900" i="1" dirty="0" smtClean="0">
              <a:solidFill>
                <a:srgbClr val="000000"/>
              </a:solidFill>
              <a:latin typeface="Times New Roman"/>
              <a:cs typeface="Times New Roman"/>
            </a:endParaRPr>
          </a:p>
          <a:p>
            <a:pPr marL="457200" indent="-457200">
              <a:lnSpc>
                <a:spcPct val="120000"/>
              </a:lnSpc>
              <a:buFontTx/>
              <a:buAutoNum type="arabicParenBoth"/>
            </a:pPr>
            <a:r>
              <a:rPr lang="en-GB" altLang="zh-CN" sz="1900" dirty="0" smtClean="0">
                <a:solidFill>
                  <a:srgbClr val="000000"/>
                </a:solidFill>
                <a:latin typeface="Times New Roman"/>
                <a:cs typeface="Times New Roman"/>
              </a:rPr>
              <a:t>In spite of </a:t>
            </a:r>
            <a:r>
              <a:rPr lang="en-GB" altLang="zh-CN" sz="1900" smtClean="0">
                <a:solidFill>
                  <a:srgbClr val="000000"/>
                </a:solidFill>
                <a:latin typeface="Times New Roman"/>
                <a:cs typeface="Times New Roman"/>
              </a:rPr>
              <a:t>relying almost </a:t>
            </a:r>
            <a:r>
              <a:rPr lang="en-GB" altLang="zh-CN" sz="1900" dirty="0" smtClean="0">
                <a:solidFill>
                  <a:srgbClr val="000000"/>
                </a:solidFill>
                <a:latin typeface="Times New Roman"/>
                <a:cs typeface="Times New Roman"/>
              </a:rPr>
              <a:t>on the same procedure, different Buddhist scriptures appear to enjoy slightly varied flavours, as </a:t>
            </a:r>
            <a:r>
              <a:rPr lang="en-US" altLang="zh-CN" sz="2000" i="1" dirty="0" err="1" smtClean="0">
                <a:latin typeface="Times New Roman" panose="02020603050405020304" pitchFamily="18" charset="0"/>
                <a:cs typeface="Times New Roman" panose="02020603050405020304" pitchFamily="18" charset="0"/>
              </a:rPr>
              <a:t>kusala</a:t>
            </a:r>
            <a:r>
              <a:rPr lang="en-US" altLang="zh-CN" sz="2000" dirty="0" smtClean="0">
                <a:latin typeface="Times New Roman" panose="02020603050405020304" pitchFamily="18" charset="0"/>
                <a:cs typeface="Times New Roman" panose="02020603050405020304" pitchFamily="18" charset="0"/>
              </a:rPr>
              <a:t> in the</a:t>
            </a:r>
            <a:r>
              <a:rPr lang="en-US" altLang="zh-CN" sz="2000" dirty="0" smtClean="0">
                <a:solidFill>
                  <a:srgbClr val="FF0000"/>
                </a:solidFill>
                <a:latin typeface="Times New Roman" panose="02020603050405020304" pitchFamily="18" charset="0"/>
                <a:cs typeface="Times New Roman" panose="02020603050405020304" pitchFamily="18" charset="0"/>
              </a:rPr>
              <a:t> </a:t>
            </a:r>
            <a:r>
              <a:rPr lang="en-GB" sz="1900" dirty="0" err="1">
                <a:latin typeface="Times New Roman"/>
                <a:cs typeface="Times New Roman"/>
              </a:rPr>
              <a:t>Pali</a:t>
            </a:r>
            <a:r>
              <a:rPr lang="en-GB" sz="1900" dirty="0">
                <a:latin typeface="Times New Roman"/>
                <a:cs typeface="Times New Roman"/>
              </a:rPr>
              <a:t> </a:t>
            </a:r>
            <a:r>
              <a:rPr lang="en-GB" sz="1900" i="1" dirty="0" err="1" smtClean="0">
                <a:latin typeface="Times New Roman"/>
                <a:cs typeface="Times New Roman"/>
              </a:rPr>
              <a:t>Nikāya</a:t>
            </a:r>
            <a:r>
              <a:rPr lang="en-GB" sz="1900" dirty="0" smtClean="0">
                <a:latin typeface="Times New Roman"/>
                <a:cs typeface="Times New Roman"/>
              </a:rPr>
              <a:t>, </a:t>
            </a:r>
            <a:r>
              <a:rPr lang="tr-TR" sz="2000" i="1" dirty="0">
                <a:latin typeface="Times New Roman" panose="02020603050405020304" pitchFamily="18" charset="0"/>
                <a:cs typeface="Times New Roman" panose="02020603050405020304" pitchFamily="18" charset="0"/>
              </a:rPr>
              <a:t>suviśuddhaśīla</a:t>
            </a:r>
            <a:r>
              <a:rPr lang="de-DE" sz="2000" i="1" dirty="0">
                <a:latin typeface="Times New Roman" panose="02020603050405020304" pitchFamily="18" charset="0"/>
                <a:cs typeface="Times New Roman" panose="02020603050405020304" pitchFamily="18" charset="0"/>
              </a:rPr>
              <a:t> </a:t>
            </a:r>
            <a:r>
              <a:rPr lang="en-CA" sz="1900" dirty="0">
                <a:latin typeface="Times New Roman"/>
                <a:cs typeface="Times New Roman"/>
              </a:rPr>
              <a:t>in the</a:t>
            </a:r>
            <a:r>
              <a:rPr lang="en-GB" sz="1900" dirty="0">
                <a:latin typeface="Times New Roman"/>
                <a:cs typeface="Times New Roman"/>
              </a:rPr>
              <a:t> </a:t>
            </a:r>
            <a:r>
              <a:rPr lang="en-GB" sz="2000" i="1" dirty="0" err="1" smtClean="0">
                <a:solidFill>
                  <a:srgbClr val="000000"/>
                </a:solidFill>
                <a:latin typeface="Times New Roman"/>
                <a:cs typeface="Times New Roman"/>
              </a:rPr>
              <a:t>Śrāvakabhūm</a:t>
            </a:r>
            <a:r>
              <a:rPr lang="en-GB" sz="1900" i="1" dirty="0" err="1" smtClean="0">
                <a:solidFill>
                  <a:srgbClr val="000000"/>
                </a:solidFill>
                <a:latin typeface="Times New Roman"/>
                <a:cs typeface="Times New Roman"/>
              </a:rPr>
              <a:t>i</a:t>
            </a:r>
            <a:r>
              <a:rPr lang="en-GB" sz="1900" dirty="0" smtClean="0">
                <a:latin typeface="Times New Roman"/>
                <a:cs typeface="Times New Roman"/>
              </a:rPr>
              <a:t> and altruism in the </a:t>
            </a:r>
            <a:r>
              <a:rPr lang="en-GB" sz="1900" i="1" dirty="0" err="1" smtClean="0">
                <a:latin typeface="Times New Roman"/>
                <a:cs typeface="Times New Roman"/>
              </a:rPr>
              <a:t>Bodhisattvabhūmi</a:t>
            </a:r>
            <a:r>
              <a:rPr lang="en-GB" sz="1900" dirty="0">
                <a:latin typeface="Times New Roman"/>
                <a:cs typeface="Times New Roman"/>
              </a:rPr>
              <a:t>.</a:t>
            </a:r>
            <a:endParaRPr lang="en-GB" altLang="zh-CN" sz="1900" dirty="0">
              <a:latin typeface="Times New Roman"/>
              <a:cs typeface="Times New Roman"/>
            </a:endParaRPr>
          </a:p>
        </p:txBody>
      </p:sp>
      <p:pic>
        <p:nvPicPr>
          <p:cNvPr id="6" name="Picture 5"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200" y="0"/>
            <a:ext cx="2567969" cy="558800"/>
          </a:xfrm>
          <a:prstGeom prst="rect">
            <a:avLst/>
          </a:prstGeom>
        </p:spPr>
      </p:pic>
    </p:spTree>
    <p:extLst>
      <p:ext uri="{BB962C8B-B14F-4D97-AF65-F5344CB8AC3E}">
        <p14:creationId xmlns:p14="http://schemas.microsoft.com/office/powerpoint/2010/main" val="184544164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3370</Words>
  <Application>Microsoft Macintosh PowerPoint</Application>
  <PresentationFormat>On-screen Show (4:3)</PresentationFormat>
  <Paragraphs>200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主题</vt:lpstr>
      <vt:lpstr>Free from Regret: One Transitional Stage Bridging Between Śīla and Samādhi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Yuanzhen Li</dc:creator>
  <cp:lastModifiedBy>Hao</cp:lastModifiedBy>
  <cp:revision>2358</cp:revision>
  <dcterms:created xsi:type="dcterms:W3CDTF">2016-10-20T13:54:38Z</dcterms:created>
  <dcterms:modified xsi:type="dcterms:W3CDTF">2019-11-13T07:10:15Z</dcterms:modified>
</cp:coreProperties>
</file>